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Sans Pro Black"/>
      <p:bold r:id="rId13"/>
      <p:boldItalic r:id="rId14"/>
    </p:embeddedFon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SansProBlack-bold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SansPro-regular.fntdata"/><Relationship Id="rId14" Type="http://schemas.openxmlformats.org/officeDocument/2006/relationships/font" Target="fonts/SourceSansProBlack-boldItalic.fntdata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38ea697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38ea697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38ea6977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38ea6977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38ea6977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38ea6977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8ea6977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8ea6977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8ea69777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8ea6977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38ea6977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38ea6977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38ea69777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38ea69777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6.gif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gif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F2F2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125" y="1696449"/>
            <a:ext cx="4145726" cy="9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21025" y="2776323"/>
            <a:ext cx="77868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i="1" lang="en" sz="2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Signature &amp; Banner Best Practices</a:t>
            </a:r>
            <a:endParaRPr i="1" sz="2200" u="none" cap="none" strike="noStrike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650" y="1303075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125"/>
            <a:ext cx="439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38000"/>
          </a:blip>
          <a:srcRect b="0" l="50359" r="0" t="0"/>
          <a:stretch/>
        </p:blipFill>
        <p:spPr>
          <a:xfrm>
            <a:off x="0" y="88450"/>
            <a:ext cx="2553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9700" y="1717325"/>
            <a:ext cx="40620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36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Signature</a:t>
            </a:r>
            <a:endParaRPr sz="3600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36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Standards +</a:t>
            </a:r>
            <a:endParaRPr sz="3600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36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Extras</a:t>
            </a:r>
            <a:endParaRPr sz="3600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1333D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53375" y="1798275"/>
            <a:ext cx="37503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 Upgrades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Animated </a:t>
            </a: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Corporate awards (e.g. Inco 5000)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Certification badges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Horizontal orientation with vertical line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953375" y="3430900"/>
            <a:ext cx="38301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Info Upgrades</a:t>
            </a:r>
            <a:endParaRPr b="1"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phone number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profile icons (linked)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“We’re hiring” </a:t>
            </a: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Meeting link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Survey link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034300" y="1950663"/>
            <a:ext cx="669900" cy="669900"/>
          </a:xfrm>
          <a:prstGeom prst="ellipse">
            <a:avLst/>
          </a:prstGeom>
          <a:solidFill>
            <a:srgbClr val="2133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034363" y="3632111"/>
            <a:ext cx="669900" cy="669900"/>
          </a:xfrm>
          <a:prstGeom prst="ellipse">
            <a:avLst/>
          </a:prstGeom>
          <a:solidFill>
            <a:srgbClr val="5EC1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953375" y="208625"/>
            <a:ext cx="39465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Info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&amp; title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Corporate, direct, and/or mobile phone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 logo &amp; </a:t>
            </a: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33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 address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034300" y="425025"/>
            <a:ext cx="669900" cy="669900"/>
          </a:xfrm>
          <a:prstGeom prst="ellipse">
            <a:avLst/>
          </a:prstGeom>
          <a:solidFill>
            <a:srgbClr val="48C8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10" t="0"/>
          <a:stretch/>
        </p:blipFill>
        <p:spPr>
          <a:xfrm>
            <a:off x="3963800" y="368900"/>
            <a:ext cx="811050" cy="8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0" l="0" r="10" t="0"/>
          <a:stretch/>
        </p:blipFill>
        <p:spPr>
          <a:xfrm>
            <a:off x="4063612" y="2057772"/>
            <a:ext cx="611425" cy="6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b="0" l="0" r="10" t="0"/>
          <a:stretch/>
        </p:blipFill>
        <p:spPr>
          <a:xfrm>
            <a:off x="4002225" y="3632075"/>
            <a:ext cx="702050" cy="7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50"/>
            <a:ext cx="3007800" cy="5143500"/>
          </a:xfrm>
          <a:prstGeom prst="rect">
            <a:avLst/>
          </a:prstGeom>
          <a:gradFill>
            <a:gsLst>
              <a:gs pos="0">
                <a:srgbClr val="5EC1B2"/>
              </a:gs>
              <a:gs pos="100000">
                <a:srgbClr val="48C8F2"/>
              </a:gs>
            </a:gsLst>
            <a:lin ang="660013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64325" y="1483975"/>
            <a:ext cx="26763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31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Email Signature Examples</a:t>
            </a:r>
            <a:endParaRPr b="0" i="0" sz="2700" u="none" cap="none" strike="noStrike">
              <a:solidFill>
                <a:srgbClr val="21333D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54189" l="0" r="0" t="0"/>
          <a:stretch/>
        </p:blipFill>
        <p:spPr>
          <a:xfrm>
            <a:off x="4040150" y="288650"/>
            <a:ext cx="4262725" cy="13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150" y="2121575"/>
            <a:ext cx="3973225" cy="12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850" y="2719800"/>
            <a:ext cx="1867025" cy="4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1475" y="3713075"/>
            <a:ext cx="3920247" cy="8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4245500" y="1406100"/>
            <a:ext cx="5007000" cy="3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Size &amp; </a:t>
            </a:r>
            <a:r>
              <a:rPr b="1"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Resolution</a:t>
            </a:r>
            <a:br>
              <a:rPr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400px by 80px renders well on all devices</a:t>
            </a:r>
            <a:b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Best aesthetic: match your signature width</a:t>
            </a:r>
            <a:b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72 dpi resolution recommended</a:t>
            </a:r>
            <a:br>
              <a:rPr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9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 Call to Action (CTA)</a:t>
            </a:r>
            <a:br>
              <a:rPr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“Get Your Gift” outperforms “Click Here”</a:t>
            </a:r>
            <a:br>
              <a:rPr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8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dd Movement</a:t>
            </a:r>
            <a:br>
              <a:rPr lang="en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GIFs are supported &amp; </a:t>
            </a: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tend to generate more engagement</a:t>
            </a:r>
            <a:b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Moving banners really catch the eye (see next slide for examples)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89575" y="285100"/>
            <a:ext cx="4323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33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Banner best practices</a:t>
            </a:r>
            <a:endParaRPr b="0" i="0" sz="3300" u="none" cap="none" strike="noStrike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0" y="2216075"/>
            <a:ext cx="3344700" cy="1422600"/>
          </a:xfrm>
          <a:prstGeom prst="rect">
            <a:avLst/>
          </a:prstGeom>
          <a:solidFill>
            <a:srgbClr val="50BE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6"/>
          <p:cNvCxnSpPr/>
          <p:nvPr/>
        </p:nvCxnSpPr>
        <p:spPr>
          <a:xfrm flipH="1">
            <a:off x="3339000" y="1027025"/>
            <a:ext cx="5700" cy="3714600"/>
          </a:xfrm>
          <a:prstGeom prst="straightConnector1">
            <a:avLst/>
          </a:prstGeom>
          <a:noFill/>
          <a:ln cap="flat" cmpd="sng" w="19050">
            <a:solidFill>
              <a:srgbClr val="50BE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6"/>
          <p:cNvSpPr txBox="1"/>
          <p:nvPr/>
        </p:nvSpPr>
        <p:spPr>
          <a:xfrm>
            <a:off x="790600" y="2462150"/>
            <a:ext cx="25188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</a:t>
            </a:r>
            <a:r>
              <a:rPr b="1"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It’s still an ad</a:t>
            </a: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</a:t>
            </a: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treat it like one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25" y="2621988"/>
            <a:ext cx="610775" cy="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565" y="3638665"/>
            <a:ext cx="749300" cy="5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9700" y="2620088"/>
            <a:ext cx="668175" cy="5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9700" y="1509699"/>
            <a:ext cx="700128" cy="6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0" y="4900"/>
            <a:ext cx="9144000" cy="1490400"/>
          </a:xfrm>
          <a:prstGeom prst="rect">
            <a:avLst/>
          </a:prstGeom>
          <a:gradFill>
            <a:gsLst>
              <a:gs pos="0">
                <a:srgbClr val="5EC1B2"/>
              </a:gs>
              <a:gs pos="100000">
                <a:srgbClr val="48C8F2"/>
              </a:gs>
            </a:gsLst>
            <a:lin ang="660013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4312" r="4312" t="0"/>
          <a:stretch/>
        </p:blipFill>
        <p:spPr>
          <a:xfrm>
            <a:off x="420078" y="1133503"/>
            <a:ext cx="3673722" cy="80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20075" y="189215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20075" y="317800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20075" y="453420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696825" y="189215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696825" y="317800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Recruiting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696825" y="4534200"/>
            <a:ext cx="3673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133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Surveys</a:t>
            </a:r>
            <a:endParaRPr sz="1200">
              <a:solidFill>
                <a:srgbClr val="2133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7081" l="0" r="0" t="7081"/>
          <a:stretch/>
        </p:blipFill>
        <p:spPr>
          <a:xfrm>
            <a:off x="420150" y="2398725"/>
            <a:ext cx="3673725" cy="8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b="9865" l="0" r="0" t="9857"/>
          <a:stretch/>
        </p:blipFill>
        <p:spPr>
          <a:xfrm>
            <a:off x="4655638" y="2419350"/>
            <a:ext cx="3756101" cy="8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89575" y="361300"/>
            <a:ext cx="4983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Example</a:t>
            </a:r>
            <a:r>
              <a:rPr lang="en" sz="28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Banner Campaigns</a:t>
            </a:r>
            <a:endParaRPr b="0" i="0" sz="2800" u="none" cap="none" strike="noStrike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950" y="3763250"/>
            <a:ext cx="3242749" cy="82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420150" y="3763300"/>
            <a:ext cx="533100" cy="828600"/>
          </a:xfrm>
          <a:prstGeom prst="rect">
            <a:avLst/>
          </a:prstGeom>
          <a:solidFill>
            <a:srgbClr val="2133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5651" y="1121247"/>
            <a:ext cx="3457871" cy="8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7961475" y="1120725"/>
            <a:ext cx="348900" cy="828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96825" y="3807600"/>
            <a:ext cx="3673802" cy="7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3799450" y="-41125"/>
            <a:ext cx="4951800" cy="5189400"/>
          </a:xfrm>
          <a:prstGeom prst="rect">
            <a:avLst/>
          </a:prstGeom>
          <a:gradFill>
            <a:gsLst>
              <a:gs pos="0">
                <a:srgbClr val="5EC1B2"/>
              </a:gs>
              <a:gs pos="100000">
                <a:srgbClr val="48C8F2"/>
              </a:gs>
            </a:gsLst>
            <a:lin ang="660013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450" y="176650"/>
            <a:ext cx="1796209" cy="218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441" y="176650"/>
            <a:ext cx="1796209" cy="218005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95025" y="2039650"/>
            <a:ext cx="3265200" cy="16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28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Personalized Email Banner Campaigns (+ ABM)</a:t>
            </a:r>
            <a:endParaRPr b="0" i="0" sz="2800" u="none" cap="none" strike="noStrike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0450" y="2664746"/>
            <a:ext cx="1796209" cy="218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1441" y="2664746"/>
            <a:ext cx="1796209" cy="21800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4290525" y="2313525"/>
            <a:ext cx="1836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Prospect at Target Account</a:t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269775" y="2313525"/>
            <a:ext cx="2238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Prospect at </a:t>
            </a:r>
            <a:r>
              <a:rPr b="1" i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Another</a:t>
            </a: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Target Account</a:t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290525" y="4786525"/>
            <a:ext cx="1836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Customer</a:t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461550" y="4786525"/>
            <a:ext cx="1836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 Based in Spain</a:t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F2F2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00" y="4476074"/>
            <a:ext cx="1804976" cy="4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70800" y="1902563"/>
            <a:ext cx="7741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b="1" baseline="30000" lang="en" sz="79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Questions?</a:t>
            </a:r>
            <a:endParaRPr b="1" baseline="30000" i="0" sz="7900" u="none" cap="none" strike="noStrike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650" y="130307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468900" y="2738625"/>
            <a:ext cx="44586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1900">
                <a:solidFill>
                  <a:srgbClr val="48C8F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Contact support at help@opensense.com</a:t>
            </a:r>
            <a:endParaRPr b="0" i="0" sz="1900" u="none" cap="none" strike="noStrike">
              <a:solidFill>
                <a:srgbClr val="48C8F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