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559675" cy="1069181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24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nl-NL"/>
              <a:t>Klik om de stijl te bewerken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27-9-2019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376724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27-9-2019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57151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27-9-2019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36267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27-9-2019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28121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nl-NL"/>
              <a:t>Klik om de stijl te bewerken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6960AB4-83C9-4B81-82CF-CC5F54876D15}" type="datetimeFigureOut">
              <a:rPr lang="nl-NL" smtClean="0"/>
              <a:t>27-9-2019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79309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6960AB4-83C9-4B81-82CF-CC5F54876D15}" type="datetimeFigureOut">
              <a:rPr lang="nl-NL" smtClean="0"/>
              <a:t>27-9-2019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18563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nl-NL"/>
              <a:t>Klik om de stijl te bewerken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Tekststijl van het model bewerken</a:t>
            </a:r>
          </a:p>
        </p:txBody>
      </p:sp>
      <p:sp>
        <p:nvSpPr>
          <p:cNvPr id="4" name="Content Placeholder 3"/>
          <p:cNvSpPr>
            <a:spLocks noGrp="1"/>
          </p:cNvSpPr>
          <p:nvPr>
            <p:ph sz="half" idx="2"/>
          </p:nvPr>
        </p:nvSpPr>
        <p:spPr>
          <a:xfrm>
            <a:off x="520713" y="3905482"/>
            <a:ext cx="3198096" cy="574437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Tekststijl van het model bewerken</a:t>
            </a:r>
          </a:p>
        </p:txBody>
      </p:sp>
      <p:sp>
        <p:nvSpPr>
          <p:cNvPr id="6" name="Content Placeholder 5"/>
          <p:cNvSpPr>
            <a:spLocks noGrp="1"/>
          </p:cNvSpPr>
          <p:nvPr>
            <p:ph sz="quarter" idx="4"/>
          </p:nvPr>
        </p:nvSpPr>
        <p:spPr>
          <a:xfrm>
            <a:off x="3827086" y="3905482"/>
            <a:ext cx="3213847" cy="574437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6960AB4-83C9-4B81-82CF-CC5F54876D15}" type="datetimeFigureOut">
              <a:rPr lang="nl-NL" smtClean="0"/>
              <a:t>27-9-2019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410451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56960AB4-83C9-4B81-82CF-CC5F54876D15}" type="datetimeFigureOut">
              <a:rPr lang="nl-NL" smtClean="0"/>
              <a:t>27-9-2019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89872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60AB4-83C9-4B81-82CF-CC5F54876D15}" type="datetimeFigureOut">
              <a:rPr lang="nl-NL" smtClean="0"/>
              <a:t>27-9-2019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4733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de stijl te bewerken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Tekststijl van het model bewerken</a:t>
            </a:r>
          </a:p>
        </p:txBody>
      </p:sp>
      <p:sp>
        <p:nvSpPr>
          <p:cNvPr id="5" name="Date Placeholder 4"/>
          <p:cNvSpPr>
            <a:spLocks noGrp="1"/>
          </p:cNvSpPr>
          <p:nvPr>
            <p:ph type="dt" sz="half" idx="10"/>
          </p:nvPr>
        </p:nvSpPr>
        <p:spPr/>
        <p:txBody>
          <a:bodyPr/>
          <a:lstStyle/>
          <a:p>
            <a:fld id="{56960AB4-83C9-4B81-82CF-CC5F54876D15}" type="datetimeFigureOut">
              <a:rPr lang="nl-NL" smtClean="0"/>
              <a:t>27-9-2019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24081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de stijl te bewerken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Tekststijl van het model bewerken</a:t>
            </a:r>
          </a:p>
        </p:txBody>
      </p:sp>
      <p:sp>
        <p:nvSpPr>
          <p:cNvPr id="5" name="Date Placeholder 4"/>
          <p:cNvSpPr>
            <a:spLocks noGrp="1"/>
          </p:cNvSpPr>
          <p:nvPr>
            <p:ph type="dt" sz="half" idx="10"/>
          </p:nvPr>
        </p:nvSpPr>
        <p:spPr/>
        <p:txBody>
          <a:bodyPr/>
          <a:lstStyle/>
          <a:p>
            <a:fld id="{56960AB4-83C9-4B81-82CF-CC5F54876D15}" type="datetimeFigureOut">
              <a:rPr lang="nl-NL" smtClean="0"/>
              <a:t>27-9-2019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14678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6960AB4-83C9-4B81-82CF-CC5F54876D15}" type="datetimeFigureOut">
              <a:rPr lang="nl-NL" smtClean="0"/>
              <a:t>27-9-2019</a:t>
            </a:fld>
            <a:endParaRPr lang="nl-N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7820FEC-4866-4451-8B8F-95B406683E64}" type="slidenum">
              <a:rPr lang="nl-NL" smtClean="0"/>
              <a:t>‹nr.›</a:t>
            </a:fld>
            <a:endParaRPr lang="nl-NL"/>
          </a:p>
        </p:txBody>
      </p:sp>
    </p:spTree>
    <p:extLst>
      <p:ext uri="{BB962C8B-B14F-4D97-AF65-F5344CB8AC3E}">
        <p14:creationId xmlns:p14="http://schemas.microsoft.com/office/powerpoint/2010/main" val="2716847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anmelden@kwf.nl"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437" y="9711955"/>
            <a:ext cx="4665064" cy="548468"/>
          </a:xfrm>
          <a:prstGeom prst="rect">
            <a:avLst/>
          </a:prstGeom>
        </p:spPr>
      </p:pic>
      <p:sp>
        <p:nvSpPr>
          <p:cNvPr id="8" name="Rechthoek 7"/>
          <p:cNvSpPr/>
          <p:nvPr/>
        </p:nvSpPr>
        <p:spPr>
          <a:xfrm>
            <a:off x="2665925" y="3538094"/>
            <a:ext cx="4665064" cy="5586145"/>
          </a:xfrm>
          <a:prstGeom prst="rect">
            <a:avLst/>
          </a:prstGeom>
        </p:spPr>
        <p:txBody>
          <a:bodyPr wrap="square">
            <a:spAutoFit/>
          </a:bodyPr>
          <a:lstStyle/>
          <a:p>
            <a:r>
              <a:rPr lang="nl-NL" sz="1050" dirty="0">
                <a:latin typeface="KWFFedraSans-Bold" panose="02000803090000020004" pitchFamily="2" charset="0"/>
              </a:rPr>
              <a:t>Functieomschrijving</a:t>
            </a:r>
          </a:p>
          <a:p>
            <a:r>
              <a:rPr lang="nl-NL" sz="1050" dirty="0">
                <a:latin typeface="KWFFedraSans" panose="02000503090000020004" pitchFamily="2" charset="0"/>
              </a:rPr>
              <a:t>Als organisator van de collecte regel je alles rondom de jaarlijkse</a:t>
            </a:r>
          </a:p>
          <a:p>
            <a:r>
              <a:rPr lang="nl-NL" sz="1050" dirty="0">
                <a:latin typeface="KWFFedraSans" panose="02000503090000020004" pitchFamily="2" charset="0"/>
              </a:rPr>
              <a:t>KWF-collecte samen met je team (wijkhoofden en) collectanten. Je doet dit voor een stadsdeel of één of meerdere dorpen binnen jouw gemeente. Na afloop van de collecte regel je het afstorten van de opbrengst en de administratie. </a:t>
            </a:r>
            <a:br>
              <a:rPr lang="nl-NL" sz="1050" dirty="0">
                <a:latin typeface="KWFFedraSans" panose="02000503090000020004" pitchFamily="2" charset="0"/>
              </a:rPr>
            </a:br>
            <a:r>
              <a:rPr lang="nl-NL" sz="1050" dirty="0">
                <a:latin typeface="KWFFedraSans" panose="02000503090000020004" pitchFamily="2" charset="0"/>
              </a:rPr>
              <a:t>Gedurende het jaar houd je contact met bestaande en (potentieel) nieuwe vrijwilligers om hen betrokken en gemotiveerd te houden.</a:t>
            </a:r>
          </a:p>
          <a:p>
            <a:endParaRPr lang="nl-NL" sz="1050" dirty="0">
              <a:latin typeface="KWFFedraSans" panose="02000503090000020004" pitchFamily="2" charset="0"/>
            </a:endParaRPr>
          </a:p>
          <a:p>
            <a:r>
              <a:rPr lang="nl-NL" sz="1050" dirty="0">
                <a:latin typeface="KWFFedraSans" panose="02000503090000020004" pitchFamily="2" charset="0"/>
              </a:rPr>
              <a:t> Jouw </a:t>
            </a:r>
            <a:r>
              <a:rPr lang="nl-NL" sz="1050" b="1" dirty="0">
                <a:latin typeface="KWFFedraSans" panose="02000503090000020004" pitchFamily="2" charset="0"/>
              </a:rPr>
              <a:t>taken</a:t>
            </a:r>
            <a:r>
              <a:rPr lang="nl-NL" sz="1050" dirty="0">
                <a:latin typeface="KWFFedraSans" panose="02000503090000020004" pitchFamily="2" charset="0"/>
              </a:rPr>
              <a:t> als districtscoördinator bestaan o.a. uit: </a:t>
            </a:r>
          </a:p>
          <a:p>
            <a:pPr marL="171450" indent="-171450">
              <a:buFont typeface="Arial" panose="020B0604020202020204" pitchFamily="34" charset="0"/>
              <a:buChar char="•"/>
            </a:pPr>
            <a:r>
              <a:rPr lang="nl-NL" sz="1050" dirty="0">
                <a:latin typeface="KWFFedraSans" panose="02000503090000020004" pitchFamily="2" charset="0"/>
              </a:rPr>
              <a:t>organiseren van de jaarlijkse KWF-collecte in jouw dorp of stadsdeel</a:t>
            </a:r>
          </a:p>
          <a:p>
            <a:pPr marL="171450" indent="-171450">
              <a:buFont typeface="Arial" panose="020B0604020202020204" pitchFamily="34" charset="0"/>
              <a:buChar char="•"/>
            </a:pPr>
            <a:r>
              <a:rPr lang="nl-NL" sz="1050" dirty="0">
                <a:latin typeface="KWFFedraSans" panose="02000503090000020004" pitchFamily="2" charset="0"/>
              </a:rPr>
              <a:t>deelnemen aan de jaarlijkse collecte</a:t>
            </a:r>
          </a:p>
          <a:p>
            <a:pPr marL="171450" indent="-171450">
              <a:buFont typeface="Arial" panose="020B0604020202020204" pitchFamily="34" charset="0"/>
              <a:buChar char="•"/>
            </a:pPr>
            <a:r>
              <a:rPr lang="nl-NL" sz="1050" dirty="0">
                <a:latin typeface="KWFFedraSans" panose="02000503090000020004" pitchFamily="2" charset="0"/>
              </a:rPr>
              <a:t>werven en binden van wijkhoofden en collectanten </a:t>
            </a:r>
          </a:p>
          <a:p>
            <a:pPr marL="171450" indent="-171450">
              <a:buFont typeface="Arial" panose="020B0604020202020204" pitchFamily="34" charset="0"/>
              <a:buChar char="•"/>
            </a:pPr>
            <a:r>
              <a:rPr lang="nl-NL" sz="1050" dirty="0">
                <a:latin typeface="KWFFedraSans" panose="02000503090000020004" pitchFamily="2" charset="0"/>
              </a:rPr>
              <a:t>coördineren van de collectematerialen </a:t>
            </a:r>
          </a:p>
          <a:p>
            <a:pPr marL="171450" indent="-171450">
              <a:buFont typeface="Arial" panose="020B0604020202020204" pitchFamily="34" charset="0"/>
              <a:buChar char="•"/>
            </a:pPr>
            <a:r>
              <a:rPr lang="nl-NL" sz="1050" dirty="0">
                <a:latin typeface="KWFFedraSans" panose="02000503090000020004" pitchFamily="2" charset="0"/>
              </a:rPr>
              <a:t>afstorten van de collecteopbrengst </a:t>
            </a:r>
          </a:p>
          <a:p>
            <a:pPr marL="171450" indent="-171450">
              <a:buFont typeface="Arial" panose="020B0604020202020204" pitchFamily="34" charset="0"/>
              <a:buChar char="•"/>
            </a:pPr>
            <a:r>
              <a:rPr lang="nl-NL" sz="1050" dirty="0">
                <a:latin typeface="KWFFedraSans" panose="02000503090000020004" pitchFamily="2" charset="0"/>
              </a:rPr>
              <a:t>op de hoogte zijn van de KWF-beleidsplannen en richtlijnen </a:t>
            </a:r>
          </a:p>
          <a:p>
            <a:endParaRPr lang="nl-NL" sz="1050" dirty="0">
              <a:latin typeface="KWFFedraSans-Bold" panose="02000803090000020004" pitchFamily="2" charset="0"/>
            </a:endParaRPr>
          </a:p>
          <a:p>
            <a:r>
              <a:rPr lang="nl-NL" sz="1050" dirty="0">
                <a:latin typeface="KWFFedraSans-Bold" panose="02000803090000020004" pitchFamily="2" charset="0"/>
              </a:rPr>
              <a:t>Gewenst profiel </a:t>
            </a:r>
          </a:p>
          <a:p>
            <a:pPr marL="171450" indent="-171450">
              <a:buFont typeface="Arial" panose="020B0604020202020204" pitchFamily="34" charset="0"/>
              <a:buChar char="•"/>
            </a:pPr>
            <a:r>
              <a:rPr lang="nl-NL" sz="1050" dirty="0">
                <a:latin typeface="KWFFedraSans" panose="02000503090000020004" pitchFamily="2" charset="0"/>
              </a:rPr>
              <a:t>een echte aanpakker; sterke en gestructureerde organisator </a:t>
            </a:r>
          </a:p>
          <a:p>
            <a:pPr marL="171450" indent="-171450">
              <a:buFont typeface="Arial" panose="020B0604020202020204" pitchFamily="34" charset="0"/>
              <a:buChar char="•"/>
            </a:pPr>
            <a:r>
              <a:rPr lang="nl-NL" sz="1050" dirty="0">
                <a:latin typeface="KWFFedraSans" panose="02000503090000020004" pitchFamily="2" charset="0"/>
              </a:rPr>
              <a:t>iemand die makkelijk contacten legt en graag samenwerkt </a:t>
            </a:r>
          </a:p>
          <a:p>
            <a:pPr marL="171450" indent="-171450">
              <a:buFont typeface="Arial" panose="020B0604020202020204" pitchFamily="34" charset="0"/>
              <a:buChar char="•"/>
            </a:pPr>
            <a:r>
              <a:rPr lang="nl-NL" sz="1050" dirty="0">
                <a:latin typeface="KWFFedraSans" panose="02000503090000020004" pitchFamily="2" charset="0"/>
              </a:rPr>
              <a:t>enthousiast, betrouwbaar en online vaardig </a:t>
            </a:r>
          </a:p>
          <a:p>
            <a:endParaRPr lang="nl-NL" sz="1050" dirty="0">
              <a:solidFill>
                <a:srgbClr val="000000"/>
              </a:solidFill>
              <a:latin typeface="OGRIZ E+ KWF Fedra Sans"/>
            </a:endParaRPr>
          </a:p>
          <a:p>
            <a:r>
              <a:rPr lang="nl-NL" sz="1050" dirty="0">
                <a:latin typeface="KWFFedraSans-Bold" panose="02000803090000020004" pitchFamily="2" charset="0"/>
              </a:rPr>
              <a:t>Wij bieden </a:t>
            </a:r>
          </a:p>
          <a:p>
            <a:pPr marL="171450" indent="-171450">
              <a:buFont typeface="Arial" panose="020B0604020202020204" pitchFamily="34" charset="0"/>
              <a:buChar char="•"/>
            </a:pPr>
            <a:r>
              <a:rPr lang="nl-NL" sz="1050" dirty="0">
                <a:latin typeface="KWFFedraSans" panose="02000503090000020004" pitchFamily="2" charset="0"/>
              </a:rPr>
              <a:t>begeleiding door het KWF-hoofdkantoor </a:t>
            </a:r>
          </a:p>
          <a:p>
            <a:pPr marL="171450" indent="-171450">
              <a:buFont typeface="Arial" panose="020B0604020202020204" pitchFamily="34" charset="0"/>
              <a:buChar char="•"/>
            </a:pPr>
            <a:r>
              <a:rPr lang="nl-NL" sz="1050" dirty="0">
                <a:latin typeface="KWFFedraSans" panose="02000503090000020004" pitchFamily="2" charset="0"/>
              </a:rPr>
              <a:t>de (digitale) nieuwsbrief voor vrijwilligers </a:t>
            </a:r>
          </a:p>
          <a:p>
            <a:pPr marL="171450" indent="-171450">
              <a:buFont typeface="Arial" panose="020B0604020202020204" pitchFamily="34" charset="0"/>
              <a:buChar char="•"/>
            </a:pPr>
            <a:r>
              <a:rPr lang="nl-NL" sz="1050" dirty="0">
                <a:latin typeface="KWFFedraSans" panose="02000503090000020004" pitchFamily="2" charset="0"/>
              </a:rPr>
              <a:t>bijeenkomsten met andere collecteteams en vrijwilligers </a:t>
            </a:r>
          </a:p>
          <a:p>
            <a:pPr marL="171450" indent="-171450">
              <a:buFont typeface="Arial" panose="020B0604020202020204" pitchFamily="34" charset="0"/>
              <a:buChar char="•"/>
            </a:pPr>
            <a:r>
              <a:rPr lang="nl-NL" sz="1050" dirty="0">
                <a:latin typeface="KWFFedraSans" panose="02000503090000020004" pitchFamily="2" charset="0"/>
              </a:rPr>
              <a:t>de mogelijkheid om waardevolle kennis en ervaring op te doen </a:t>
            </a:r>
          </a:p>
          <a:p>
            <a:pPr marL="171450" indent="-171450">
              <a:buFont typeface="Arial" panose="020B0604020202020204" pitchFamily="34" charset="0"/>
              <a:buChar char="•"/>
            </a:pPr>
            <a:r>
              <a:rPr lang="nl-NL" sz="1050" dirty="0">
                <a:latin typeface="KWFFedraSans" panose="02000503090000020004" pitchFamily="2" charset="0"/>
              </a:rPr>
              <a:t>de kans om te investeren in leven </a:t>
            </a:r>
          </a:p>
          <a:p>
            <a:endParaRPr lang="nl-NL" sz="1050" dirty="0">
              <a:latin typeface="KWFFedraSans" panose="02000503090000020004" pitchFamily="2" charset="0"/>
            </a:endParaRPr>
          </a:p>
          <a:p>
            <a:r>
              <a:rPr lang="nl-NL" sz="1050" dirty="0">
                <a:latin typeface="KWFFedraSans-Bold" panose="02000803090000020004" pitchFamily="2" charset="0"/>
              </a:rPr>
              <a:t>Aanmelden</a:t>
            </a:r>
          </a:p>
          <a:p>
            <a:r>
              <a:rPr lang="nl-NL" sz="1050" dirty="0">
                <a:latin typeface="KWFFedraSans" panose="02000503090000020004" pitchFamily="2" charset="0"/>
              </a:rPr>
              <a:t>Ben je enthousiast geworden en wil je jouw talent vrijwillig inzetten? Solliciteer direct - met cv en korte motivatie - per mail via </a:t>
            </a:r>
            <a:r>
              <a:rPr lang="nl-NL" sz="1050" dirty="0">
                <a:latin typeface="KWFFedraSans" panose="02000503090000020004" pitchFamily="2" charset="0"/>
                <a:hlinkClick r:id="rId3"/>
              </a:rPr>
              <a:t>aanmelden@kwf.nl</a:t>
            </a:r>
            <a:r>
              <a:rPr lang="nl-NL" sz="1050" dirty="0">
                <a:latin typeface="KWFFedraSans" panose="02000503090000020004" pitchFamily="2" charset="0"/>
              </a:rPr>
              <a:t>. Of neem voor meer informatie contact op met ons Servicepunt Vrijwilligers via 020 </a:t>
            </a:r>
            <a:r>
              <a:rPr lang="nl-NL" sz="1050">
                <a:latin typeface="KWFFedraSans" panose="02000503090000020004" pitchFamily="2" charset="0"/>
              </a:rPr>
              <a:t>– 570 05 90</a:t>
            </a:r>
            <a:r>
              <a:rPr lang="nl-NL" sz="1050" dirty="0">
                <a:latin typeface="KWFFedraSans" panose="02000503090000020004" pitchFamily="2" charset="0"/>
              </a:rPr>
              <a:t>.</a:t>
            </a:r>
          </a:p>
          <a:p>
            <a:endParaRPr lang="nl-NL" sz="1050" dirty="0">
              <a:latin typeface="KWFFedraSans" panose="02000503090000020004" pitchFamily="2" charset="0"/>
            </a:endParaRPr>
          </a:p>
        </p:txBody>
      </p:sp>
      <p:sp>
        <p:nvSpPr>
          <p:cNvPr id="9" name="Rechthoek 8"/>
          <p:cNvSpPr/>
          <p:nvPr/>
        </p:nvSpPr>
        <p:spPr>
          <a:xfrm>
            <a:off x="2665926" y="524538"/>
            <a:ext cx="4533364" cy="1869743"/>
          </a:xfrm>
          <a:prstGeom prst="rect">
            <a:avLst/>
          </a:prstGeom>
        </p:spPr>
        <p:txBody>
          <a:bodyPr wrap="square">
            <a:spAutoFit/>
          </a:bodyPr>
          <a:lstStyle/>
          <a:p>
            <a:r>
              <a:rPr lang="nl-NL" sz="1050" dirty="0">
                <a:latin typeface="KWFFedraSans" panose="02000503090000020004" pitchFamily="2" charset="0"/>
              </a:rPr>
              <a:t>1 op de 3 mensen in Nederland krijgt ooit kanker.</a:t>
            </a:r>
          </a:p>
          <a:p>
            <a:endParaRPr lang="nl-NL" sz="1050" dirty="0">
              <a:latin typeface="KWFFedraSans" panose="02000503090000020004" pitchFamily="2" charset="0"/>
            </a:endParaRPr>
          </a:p>
          <a:p>
            <a:r>
              <a:rPr lang="nl-NL" sz="1050" dirty="0">
                <a:latin typeface="KWFFedraSans" panose="02000503090000020004" pitchFamily="2" charset="0"/>
              </a:rPr>
              <a:t>Ons ideaal is een wereld waarin niemand meer sterft aan kanker. </a:t>
            </a:r>
          </a:p>
          <a:p>
            <a:r>
              <a:rPr lang="nl-NL" sz="1050" dirty="0">
                <a:latin typeface="KWFFedraSans" panose="02000503090000020004" pitchFamily="2" charset="0"/>
              </a:rPr>
              <a:t>KWF Kankerbestrijding streeft naar: minder mensen met kanker, meer mensen die genezen en een betere kwaliteit van leven voor kankerpatiënten.</a:t>
            </a:r>
          </a:p>
          <a:p>
            <a:endParaRPr lang="nl-NL" sz="1050" dirty="0">
              <a:latin typeface="KWFFedraSans" panose="02000503090000020004" pitchFamily="2" charset="0"/>
            </a:endParaRPr>
          </a:p>
          <a:p>
            <a:r>
              <a:rPr lang="nl-NL" sz="1050" dirty="0">
                <a:latin typeface="KWFFedraSans" panose="02000503090000020004" pitchFamily="2" charset="0"/>
              </a:rPr>
              <a:t>Begin september wordt in elke gemeente in Nederland de KWF-collecteweek georganiseerd. Hiervoor zoeken wij lokale coördinatoren. Heb je vrije uren over en herken jij jezelf in onderstaand profiel? Dan is deze </a:t>
            </a:r>
            <a:r>
              <a:rPr lang="nl-NL" sz="1050" b="1" dirty="0">
                <a:latin typeface="KWFFedraSans" panose="02000503090000020004" pitchFamily="2" charset="0"/>
              </a:rPr>
              <a:t>vrijwilligersfunctie</a:t>
            </a:r>
            <a:r>
              <a:rPr lang="nl-NL" sz="1050" dirty="0">
                <a:latin typeface="KWFFedraSans" panose="02000503090000020004" pitchFamily="2" charset="0"/>
              </a:rPr>
              <a:t> misschien iets voor jou!</a:t>
            </a:r>
          </a:p>
          <a:p>
            <a:endParaRPr lang="nl-NL" sz="1050" dirty="0">
              <a:latin typeface="KWFFedraSans" panose="02000503090000020004" pitchFamily="2" charset="0"/>
            </a:endParaRPr>
          </a:p>
        </p:txBody>
      </p:sp>
      <p:sp>
        <p:nvSpPr>
          <p:cNvPr id="10" name="Rechthoek 9"/>
          <p:cNvSpPr/>
          <p:nvPr/>
        </p:nvSpPr>
        <p:spPr>
          <a:xfrm>
            <a:off x="2665926" y="2408488"/>
            <a:ext cx="4626873" cy="830997"/>
          </a:xfrm>
          <a:prstGeom prst="rect">
            <a:avLst/>
          </a:prstGeom>
        </p:spPr>
        <p:txBody>
          <a:bodyPr wrap="square">
            <a:spAutoFit/>
          </a:bodyPr>
          <a:lstStyle/>
          <a:p>
            <a:r>
              <a:rPr lang="nl-NL" sz="2800" dirty="0">
                <a:solidFill>
                  <a:schemeClr val="accent1"/>
                </a:solidFill>
                <a:latin typeface="KWFFedraSans-Bold" panose="02000803090000020004" pitchFamily="2" charset="0"/>
              </a:rPr>
              <a:t>Districtscoördinator</a:t>
            </a:r>
            <a:endParaRPr lang="nl-NL" sz="3600" dirty="0">
              <a:solidFill>
                <a:schemeClr val="accent1"/>
              </a:solidFill>
              <a:latin typeface="KWFFedraSans-Bold" panose="02000803090000020004" pitchFamily="2" charset="0"/>
            </a:endParaRPr>
          </a:p>
          <a:p>
            <a:r>
              <a:rPr lang="nl-NL" sz="1000" dirty="0">
                <a:latin typeface="KWFFedraSans-Bold" panose="02000803090000020004" pitchFamily="2" charset="0"/>
              </a:rPr>
              <a:t>Tijdsbesteding: ca. 3 uur p/maand, piek van ca. 8 uur p/week rondom de KWF-collecteweek (2020: 30 augustus t/m 5 september)</a:t>
            </a:r>
            <a:endParaRPr lang="nl-NL" sz="1000" dirty="0">
              <a:latin typeface="KWFFedraSans" panose="02000503090000020004" pitchFamily="2" charset="0"/>
            </a:endParaRPr>
          </a:p>
        </p:txBody>
      </p:sp>
      <p:pic>
        <p:nvPicPr>
          <p:cNvPr id="11" name="Afbeelding 10">
            <a:extLst>
              <a:ext uri="{FF2B5EF4-FFF2-40B4-BE49-F238E27FC236}">
                <a16:creationId xmlns:a16="http://schemas.microsoft.com/office/drawing/2014/main" id="{1C672C2E-50C7-4AC8-A8A9-088EBFE53376}"/>
              </a:ext>
            </a:extLst>
          </p:cNvPr>
          <p:cNvPicPr>
            <a:picLocks noChangeAspect="1"/>
          </p:cNvPicPr>
          <p:nvPr/>
        </p:nvPicPr>
        <p:blipFill>
          <a:blip r:embed="rId4"/>
          <a:stretch>
            <a:fillRect/>
          </a:stretch>
        </p:blipFill>
        <p:spPr>
          <a:xfrm>
            <a:off x="0" y="0"/>
            <a:ext cx="2377270" cy="9493624"/>
          </a:xfrm>
          <a:prstGeom prst="rect">
            <a:avLst/>
          </a:prstGeom>
        </p:spPr>
      </p:pic>
    </p:spTree>
    <p:extLst>
      <p:ext uri="{BB962C8B-B14F-4D97-AF65-F5344CB8AC3E}">
        <p14:creationId xmlns:p14="http://schemas.microsoft.com/office/powerpoint/2010/main" val="4188591857"/>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415</TotalTime>
  <Words>174</Words>
  <Application>Microsoft Office PowerPoint</Application>
  <PresentationFormat>Aangepast</PresentationFormat>
  <Paragraphs>34</Paragraphs>
  <Slides>1</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vt:i4>
      </vt:variant>
    </vt:vector>
  </HeadingPairs>
  <TitlesOfParts>
    <vt:vector size="8" baseType="lpstr">
      <vt:lpstr>Arial</vt:lpstr>
      <vt:lpstr>Calibri</vt:lpstr>
      <vt:lpstr>Calibri Light</vt:lpstr>
      <vt:lpstr>KWFFedraSans</vt:lpstr>
      <vt:lpstr>KWFFedraSans-Bold</vt:lpstr>
      <vt:lpstr>OGRIZ E+ KWF Fedra Sans</vt:lpstr>
      <vt:lpstr>Kantoorthema</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Deirdre Fabery de Jonge</dc:creator>
  <cp:lastModifiedBy>Valentina Veneruso</cp:lastModifiedBy>
  <cp:revision>34</cp:revision>
  <cp:lastPrinted>2019-09-27T13:12:17Z</cp:lastPrinted>
  <dcterms:created xsi:type="dcterms:W3CDTF">2018-02-06T12:36:03Z</dcterms:created>
  <dcterms:modified xsi:type="dcterms:W3CDTF">2019-09-27T14:11:53Z</dcterms:modified>
</cp:coreProperties>
</file>