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56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1–3.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3–8.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3–5.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5–7.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6–10.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8–11.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10–17.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18–36.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18–23.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18–22.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22–25.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25–31.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25–31.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§ 2254 odst. 2 občanského zákoníku. MMR uvádí minimum zákonné sazby a neplatnost dohody o nulovém úroku. Zdroje: https://e-sbirka.gov.cz/sb/2012/89; https://mmr.gov.cz/cs/ministerstvo/bytova-politika/najemni-vztahy/platby-spojene-s-najmem-bytu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30–35.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32–38.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34–38.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Občanský zákoník, zejména § 2053 a § 639: https://www.zakonyprolidi.cz/cs/2012-89</a:t>
            </a:r>
          </a:p>
          <a:p>
            <a:r>
              <a:t>- Občanský soudní řád, zejména § 142a: https://www.zakonyprolidi.cz/cs/1963-99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Předžalobní výzvu je pro účely náhrady nákladů řízení třeba zaslat nejméně 7 dnů před podáním žaloby na adresu pro doručování nebo poslední známou adresu.</a:t>
            </a:r>
          </a:p>
          <a:p>
            <a:endParaRPr/>
          </a:p>
          <a:p>
            <a:r>
              <a:t>[Sources]</a:t>
            </a:r>
          </a:p>
          <a:p>
            <a:r>
              <a:t>- Občanský soudní řád, § 142a: https://www.zakonyprolidi.cz/cs/1963-99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Občanský zákoník, § 2053, § 639 a § 641: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Občanský zákoník, zejména § 1931, § 2053 a § 2065: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školení; u konkrétního sporu ověřte znění dohody s právníkem.</a:t>
            </a:r>
          </a:p>
          <a:p>
            <a:endParaRPr/>
          </a:p>
          <a:p>
            <a:r>
              <a:t>[Sources]</a:t>
            </a:r>
          </a:p>
          <a:p>
            <a:r>
              <a:t>- Občanský zákoník, § 1931, § 2053 a § 639: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39–58.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2.3 Nájemní smlouva a Předávací protokol.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2.3 Náležitosti nájemní smlouvy – doporučená specifikace.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39–44.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Insolvenční rejstřík Ministerstva spravedlnosti: https://isir.justice.cz/isir/common/index.do</a:t>
            </a:r>
          </a:p>
          <a:p>
            <a:r>
              <a:t>- Centrální evidence exekucí: https://www.ceecr.cz/</a:t>
            </a:r>
          </a:p>
          <a:p>
            <a:r>
              <a:t>- ÚOOÚ – kontrola zpracování údajů zájemců o pronájem: https://uoou.gov.cz/cinnost/ochrana-osobnich-udaju/ukoncene-kontroly/kontroly-za-rok-2025/kontrolni-cinnost-v-oblasti-ochrany-osobnich-udaju-2025/realitni-maklerka-uoou-0148722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Insolvenční rejstřík Ministerstva spravedlnosti: https://isir.justice.cz/isir/common/index.do</a:t>
            </a:r>
          </a:p>
          <a:p>
            <a:r>
              <a:t>- Centrální evidence exekucí: https://www.ceecr.cz/</a:t>
            </a:r>
          </a:p>
          <a:p>
            <a:r>
              <a:t>- Veřejný rejstřík Ministerstva spravedlnosti: https://or.justice.cz/ias/ui/rejstrik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Veřejně nabízené bydlení spadá do oblasti přístupu ke zboží a službám včetně bydlení. Zdánlivě neutrální podmínka může být nepřímou diskriminací, není-li objektivně odůvodněná a přiměřená.</a:t>
            </a:r>
          </a:p>
          <a:p>
            <a:endParaRPr/>
          </a:p>
          <a:p>
            <a:r>
              <a:t>[Sources]</a:t>
            </a:r>
          </a:p>
          <a:p>
            <a:r>
              <a:t>- Antidiskriminační zákon, zejména § 1 až § 3: https://www.zakonyprolidi.cz/cs/2009-198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ÚOOÚ – zásada minimalizace při pronájmu: https://uoou.gov.cz/cinnost/ochrana-osobnich-udaju/ukoncene-kontroly/kontroly-za-rok-2025/kontrolni-cinnost-v-oblasti-ochrany-osobnich-udaju-2025/realitni-maklerka-uoou-0148722</a:t>
            </a:r>
          </a:p>
          <a:p>
            <a:r>
              <a:t>- Insolvenční rejstřík Ministerstva spravedlnosti: https://isir.justice.cz/isir/common/index.do</a:t>
            </a:r>
          </a:p>
          <a:p>
            <a:r>
              <a:t>- Centrální evidence exekucí: https://www.ceecr.cz/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44–49.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Doba nájmu a Uplynutí nájemní doby bez prodloužení.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Občanský zákoník, § 1901, § 2248 a § 2249: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Občanský zákoník, § 2248 a § 2249: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Návrh učiněný příliš brzy nebo bez nové výše a doložení zákonných podmínek nemá zákonem zamýšlené účinky.</a:t>
            </a:r>
          </a:p>
          <a:p>
            <a:endParaRPr/>
          </a:p>
          <a:p>
            <a:r>
              <a:t>[Sources]</a:t>
            </a:r>
          </a:p>
          <a:p>
            <a:r>
              <a:t>- Občanský zákoník, § 2249: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 Způsob zjištění srovnatelného nájemného upravuje prováděcí předpis.</a:t>
            </a:r>
          </a:p>
          <a:p>
            <a:endParaRPr/>
          </a:p>
          <a:p>
            <a:r>
              <a:t>[Sources]</a:t>
            </a:r>
          </a:p>
          <a:p>
            <a:r>
              <a:t>- Občanský zákoník, § 2249: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Občanský zákoník, § 1901, § 2237, § 2248, § 2249 a § 2285: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Občanský zákoník, § 564, § 1901, § 2235, § 2237 a § 2239: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Občanský zákoník, § 564, § 1901 a § 2237: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Občanský zákoník, § 564, § 1901, § 2248 a § 2285: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45–52.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49–52.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50–54.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§ 99 až 102 zákona č. 326/1999 Sb. Zdroj: https://policie.gov.cz/clanek/povinnosti-ubytovatele.aspx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Ubyport 2.0 byl spuštěn 16. 6. 2025. Policie uvádí formulář, UNL import a webovou službu. Integraci Domsys zde nepředpokládáme. Zdroje: https://policie.gov.cz/clanek/aktuality-problematika-oznamovani-ubytovanych-cizincu-ubytovatelem.aspx; https://policie.gov.cz/clanek/jake-jsou-moznosti-zasilani-dat-elektronicky-prostrednictvim-aplikace-ubyport.aspx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příklad, nikoli výklad počítání konkrétních svátků. Zdroje: https://policie.gov.cz/clanek/povinnosti-ubytovatele.aspx; https://policie.gov.cz/clanek/aktuality-problematika-oznamovani-ubytovanych-cizincu-ubytovatelem.aspx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67/2013 Sb., zejména § 2 až § 5: https://www.zakonyprolidi.cz/cs/2013-67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67/2013 Sb., § 4, § 5 a § 12: https://www.zakonyprolidi.cz/cs/2013-67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67/2013 Sb., § 2 odst. 1 písm. g) a § 5 odst. 2 písm. d): https://www.zakonyprolidi.cz/cs/2013-67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 Skutečný rozúčtovací klíč ověřte podle dohody nebo rozhodnutí platného pro daný dům.</a:t>
            </a:r>
          </a:p>
          <a:p>
            <a:endParaRPr/>
          </a:p>
          <a:p>
            <a:r>
              <a:t>[Sources]</a:t>
            </a:r>
          </a:p>
          <a:p>
            <a:r>
              <a:t>- Zákon č. 67/2013 Sb., § 4 odst. 4 a § 12: https://www.zakonyprolidi.cz/cs/2013-67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§ 2, § 4, § 5 a § 12 zákona č. 67/2013 Sb.: počet rozhodných osob; předem sjednaný či schválený klíč; písemné oznámení změny zálohy, nejdříve od dalšího měsíce. Evidenční list je praktický dokument, zákon mu neurčuje jednotný formulář. Změna počtu osob sama o sobě neznamená, že každá služba má osobní klíč nebo že se nájemné mění. Zdroj: https://e-sbirka.gov.cz/sb/2013/67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 používá změnu přesně k prvnímu dni měsíce, takže nevzniká otázka poměrné části měsíce. U změn během měsíce musí být postup určen v pravidlech rozúčtování. Služba úklidu je podle počtu osob dle § 5 odst. 2 písm. d) zákona č. 67/2013 Sb., není-li jiný platný klíč. Zdroj: https://e-sbirka.gov.cz/sb/2013/67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Převzetí a vrácení předmětu nájmu.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9. Způsoby ukončení nájemních vztahů.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9. Způsoby ukončení nájemních vztahů.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52–60.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53–59.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Převzetí a vrácení předmětu nájmu.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Modelová situace vytvořená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dodaný dokument „materiály ekon. správa bytového domu.doc“, část 9. Způsoby ukončení nájemních vztahů a Převzetí a vrácení předmětu nájmu.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57–61.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60–67.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Výnos z nájemného a Ekonomická správa domu.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60–63.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Ilustrativní smluvní znění pro nájem bytu, upravit podle konkrétní smlouvy a termínu nájmu. § 2248 občanského zákoníku umožňuje každoroční zvyšování. ČSÚ doporučuje přesně určit index. Zdroje: https://e-sbirka.gov.cz/sb/2012/89; https://statistikaamy.csu.gov.cz/o-slozitem-jednoduse-mezirocni-nebo-prumerna-rocni-mira-inflace-2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60–63.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61–65.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63–66.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64–67.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65–67.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Ekonomická správa domu a Výnos z nájemného.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dodaný dokument „materiály ekon. správa bytového domu.doc“, část Výnos z nájemného.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Správa domu vykonávaná vlastníkem a pověřenou osobou.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Správa domu vykonávaná pověřenou osobou.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68–73.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68–71.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Ministerstvo pro místní rozvoj, novela nařízení vlády č. 308/2015 Sb. účinná od 1. 1. 2026: https://mmr.gov.cz/getmedia/98ca6d86-71ff-4a93-b9c4-32e9d7fa4067/NV-z-29-10-2025,-kterym-se-meni-narizeni-vlady-o-vynezeba-oihnl-bezna-udrzba-a-drobne-opravy-souvisejici-s-uzivanim-bytu.pdf.aspx?ext=.pdf</a:t>
            </a:r>
          </a:p>
          <a:p>
            <a:r>
              <a:t>- Nařízení vlády č. 308/2015 Sb., aktuální znění: https://www.zakonyprolidi.cz/cs/2015-308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Nařízení vlády č. 308/2015 Sb., § 2, aktuální znění: https://www.zakonyprolidi.cz/cs/2015-308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Nařízení vlády č. 308/2015 Sb., § 4, aktuální znění: https://www.zakonyprolidi.cz/cs/2015-308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Ministerstvo pro místní rozvoj, novela nařízení vlády č. 308/2015 Sb. účinná od 1. 1. 2026: https://mmr.gov.cz/getmedia/98ca6d86-71ff-4a93-b9c4-32e9d7fa4067/NV-z-29-10-2025,-kterym-se-meni-narizeni-vlady-o-vynezeba-oihnl-bezna-udrzba-a-drobne-opravy-souvisejici-s-uzivanim-bytu.pdf.aspx?ext=.pdf</a:t>
            </a:r>
          </a:p>
          <a:p>
            <a:r>
              <a:t>- Nařízení vlády č. 308/2015 Sb., § 5 a § 6: https://www.zakonyprolidi.cz/cs/2015-308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Nařízení vlády č. 308/2015 Sb., § 6: https://www.zakonyprolidi.cz/cs/2015-308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Nařízení vlády č. 308/2015 Sb., § 5: https://www.zakonyprolidi.cz/cs/2015-308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Nařízení vlády č. 308/2015 Sb., aktuální znění: https://www.zakonyprolidi.cz/cs/2015-308</a:t>
            </a:r>
          </a:p>
          <a:p>
            <a:r>
              <a:t>- Zákon č. 89/2012 Sb., občanský zákoník, úprava nájmu bytu: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Posouzení je vždy individuální podle vstupního stavu, stáří, doby a intenzity užívání i kvality materiálu.</a:t>
            </a:r>
          </a:p>
          <a:p>
            <a:endParaRPr/>
          </a:p>
          <a:p>
            <a:r>
              <a:t>[Sources]</a:t>
            </a:r>
          </a:p>
          <a:p>
            <a:r>
              <a:t>- Zákon č. 89/2012 Sb., § 2293 – vrácení bytu s přihlédnutím k běžnému opotřebení: https://www.zakonyprolidi.cz/cs/2012-89#p2293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68–73.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68–72.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71–73.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74–89.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41. Zálohy na služby, vyúčtování a 5.2 Vyúčtování služeb.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5.2 Vyúčtování služeb.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5.1 Zálohy na služby a 5.2 Vyúčtování služeb.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74–77.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74–81.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76–84.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77–80.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5.1 Zálohy na služby.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79–84.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81–84.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82–86.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83–88.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Od 1. 1. 2027 má být relevantní měření v režimu § 7 odst. 4 písm. d) a e) zákona č. 406/2000 Sb. dálkově odečitatelné. Nejde o každý vodoměr studené vody. Obsah upraven z OK_SOFT_vyuctovani_sluzeb_2026.pptx, snímky 13–14. Zdroj: https://e-sbirka.gov.cz/sb/2000/406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Obsah upraven z OK_SOFT_vyuctovani_sluzeb_2026.pptx, snímky 15–16. Metodika MMR: https://mmr.gov.cz/getmedia/a05d3e62-26e6-4bdf-aa74-e241e9629b02/Doporuceni-k-aplikaci-zakona-o-sluzbach.pdf.aspx?ext=.pdf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85–89.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Rozúčtování služeb – vodné a stočné.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67/2013 Sb., § 5 – rozúčtování vody v domě: https://www.zakonyprolidi.cz/cs/2013-67</a:t>
            </a:r>
          </a:p>
          <a:p>
            <a:r>
              <a:t>- Zákon č. 274/2001 Sb., § 16 a § 19: https://www.zakonyprolidi.cz/cs/2001-274</a:t>
            </a:r>
          </a:p>
          <a:p>
            <a:r>
              <a:t>- Vyhláška č. 428/2001 Sb., příloha č. 12: https://mze.gov.cz/public/portal/mze/legislativa/vap51875-70277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Před použitím vždy ověřte konkrétní kategorii vybavení a počet osob za příslušnou část roku.</a:t>
            </a:r>
          </a:p>
          <a:p>
            <a:endParaRPr/>
          </a:p>
          <a:p>
            <a:r>
              <a:t>[Sources]</a:t>
            </a:r>
          </a:p>
          <a:p>
            <a:r>
              <a:t>- Ministerstvo zemědělství, vyhláška č. 428/2001 Sb., příloha č. 12 – směrná čísla roční potřeby vody: https://mze.gov.cz/public/portal/mze/legislativa/vap51875-70277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Ministerstvo zemědělství, vyhláška č. 428/2001 Sb., příloha č. 12: https://mze.gov.cz/public/portal/mze/legislativa/vap51875-70277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Český metrologický institut, vodoměry jako stanovená měřidla: https://cmi.gov.cz/orgunit/department/88</a:t>
            </a:r>
          </a:p>
          <a:p>
            <a:r>
              <a:t>- Zákon č. 505/1990 Sb., o metrologii: https://www.zakonyprolidi.cz/cs/1990-505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67/2013 Sb., § 5 – náklady na vodu se rozúčtují v poměru náměrů: https://www.zakonyprolidi.cz/cs/2013-67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Zákon č. 67/2013 Sb., § 5: https://www.zakonyprolidi.cz/cs/2013-67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67/2013 Sb., § 5: https://www.zakonyprolidi.cz/cs/2013-67</a:t>
            </a:r>
          </a:p>
          <a:p>
            <a:r>
              <a:t>- Český metrologický institut, informace k vodoměrům: https://cmi.gov.cz/orgunit/department/88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274/2001 Sb., § 20 odst. 6: https://www.zakonyprolidi.cz/cs/2001-274</a:t>
            </a:r>
          </a:p>
          <a:p>
            <a:r>
              <a:t>- Ministerstvo zemědělství, výklad č. 82 k víceúčelovým stavbám: https://mze.gov.cz/public/portal/mze/-q357817---KB2oXVbv/vyklad-c-82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Rozúčtování tepla a vyhláška k rozúčtování.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Rozúčtování služeb a Výměna bytového vodoměru.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74–89.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dodaný dokument „materiály ekon. správa bytového domu.doc“, část 5.2 Vyúčtování služeb.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Převzato a upraveno z OK_SOFT_vyuctovani_sluzeb_2026.pptx, snímek 27. Jde o zjednodušený model. Voda podle náměrů, úklid a elektřina podle osob.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Převzato a upraveno z OK_SOFT_vyuctovani_sluzeb_2026.pptx, snímky 27–28. Zjednodušený model; jiné byty potřebují individuální tepelný výstup.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dodaný dokument „materiály ekon. správa bytového domu.doc“, část 5.1 Zálohy na služby.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chyby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76–84.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chyby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82–88.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chyby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79–84.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chyby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18–23 and 74–81.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chyby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74–81.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74–89.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74–89.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Upraveno z OK_SOFT_vyuctovani_sluzeb_2026.pptx, snímek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Upraveno z OK_SOFT_vyuctovani_sluzeb_2026.pptx, snímek 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74–89.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dodaný dokument „materiály ekon. správa bytového domu.doc“, část 5.2 Vyúčtování služeb.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74–89.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90–100.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89/2012 Sb., § 1164 až § 1166: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89/2012 Sb., § 1166 odst. 1: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89/2012 Sb., § 1166 odst. 2 a § 1168: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89/2012 Sb., § 1166, § 1169, § 1200 a § 1204: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Zákon č. 89/2012 Sb., § 1164, § 1200 a § 1204: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89/2012 Sb., § 1198 až § 1200: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89/2012 Sb., § 1164, § 1200 a § 1204: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Modelové situace vytvořené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Zákon č. 89/2012 Sb., § 1198 až § 1200: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Zákon č. 89/2012 Sb., § 1200 až § 1205: https://www.zakonyprolidi.cz/cs/2012-89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93–96.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94–98.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95–99.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97–100.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Modelový příklad vytvořený pro účely školení.</a:t>
            </a:r>
          </a:p>
          <a:p>
            <a:endParaRPr/>
          </a:p>
          <a:p>
            <a:r>
              <a:t>[Sources]</a:t>
            </a:r>
          </a:p>
          <a:p>
            <a:r>
              <a:t>- Uživatelem dodaná prezentace „prezentace ekonomická správa .ppt“, source slides 98–100.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3–100.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Uživatelem dodaná prezentace „prezentace ekonomická správa .ppt“, source slides 100–101.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DA6A82BA-BDC7-4F40-8BAB-FF63A9C0801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99B1967-FF35-4EC8-929A-D624233A72A4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666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833"/>
          </a:bodyPr>
          <a:lstStyle/>
          <a:p>
            <a:pPr algn="l">
              <a:buNone/>
              <a:defRPr sz="1200" b="1">
                <a:solidFill>
                  <a:srgbClr val="6DCBF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DCBF4"/>
                </a:solidFill>
                <a:latin typeface="Arial"/>
                <a:ea typeface="Arial"/>
                <a:cs typeface="Arial"/>
              </a:rPr>
              <a:t>STUDIJNÍ PREZENTACE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6B26F6A-65CF-448B-9D40-721C682D5953}"/>
              </a:ext>
            </a:extLst>
          </p:cNvPr>
          <p:cNvSpPr>
            <a:spLocks noGrp="1"/>
          </p:cNvSpPr>
          <p:nvPr/>
        </p:nvSpPr>
        <p:spPr>
          <a:xfrm>
            <a:off x="552450" y="1428750"/>
            <a:ext cx="72390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B467056-7F3E-4AAF-A7B6-9E402DED0CCD}"/>
              </a:ext>
            </a:extLst>
          </p:cNvPr>
          <p:cNvSpPr>
            <a:spLocks noGrp="1"/>
          </p:cNvSpPr>
          <p:nvPr/>
        </p:nvSpPr>
        <p:spPr>
          <a:xfrm>
            <a:off x="552450" y="4191000"/>
            <a:ext cx="64770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0">
                <a:solidFill>
                  <a:srgbClr val="D9E7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9E7F2"/>
                </a:solidFill>
                <a:latin typeface="Arial"/>
                <a:ea typeface="Arial"/>
                <a:cs typeface="Arial"/>
              </a:rPr>
              <a:t>Od nájemní smlouvy a plateb</a:t>
            </a:r>
            <a:r>
              <a:rPr sz="1875">
                <a:solidFill>
                  <a:srgbClr val="D9E7F2"/>
                </a:solidFill>
                <a:latin typeface="Arial"/>
                <a:ea typeface="Arial"/>
                <a:cs typeface="Arial"/>
              </a:rPr>
              <a:t>, </a:t>
            </a:r>
            <a:r>
              <a:rPr sz="1875" b="0">
                <a:solidFill>
                  <a:srgbClr val="D9E7F2"/>
                </a:solidFill>
                <a:latin typeface="Arial"/>
                <a:ea typeface="Arial"/>
                <a:cs typeface="Arial"/>
              </a:rPr>
              <a:t>vyúčtování služeb, opravy, a daňové souvislosti</a:t>
            </a:r>
          </a:p>
        </p:txBody>
      </p:sp>
      <p:sp>
        <p:nvSpPr>
          <p:cNvPr id="5" name="Zaoblený obdélník 4">
            <a:extLst>
              <a:ext uri="{FF2B5EF4-FFF2-40B4-BE49-F238E27FC236}">
                <a16:creationId xmlns:a16="http://schemas.microsoft.com/office/drawing/2014/main" id="{CFF36DBB-7AEB-4396-AEA7-6B21E83D4971}"/>
              </a:ext>
            </a:extLst>
          </p:cNvPr>
          <p:cNvSpPr>
            <a:spLocks noGrp="1"/>
          </p:cNvSpPr>
          <p:nvPr/>
        </p:nvSpPr>
        <p:spPr>
          <a:xfrm>
            <a:off x="8715375" y="1047750"/>
            <a:ext cx="2619375" cy="3714750"/>
          </a:xfrm>
          <a:prstGeom prst="roundRect">
            <a:avLst>
              <a:gd name="adj" fmla="val 2909"/>
            </a:avLst>
          </a:prstGeom>
          <a:solidFill>
            <a:srgbClr val="1A405F"/>
          </a:solidFill>
          <a:ln w="0">
            <a:noFill/>
            <a:prstDash val="solid"/>
          </a:ln>
        </p:spPr>
      </p:sp>
      <p:pic>
        <p:nvPicPr>
          <p:cNvPr id="17" name="Obrázek 14"/>
          <p:cNvPicPr>
            <a:picLocks noChangeAspect="1"/>
          </p:cNvPicPr>
          <p:nvPr/>
        </p:nvPicPr>
        <p:blipFill>
          <a:blip r:embed="rId3"/>
          <a:srcRect l="7000" r="7000"/>
          <a:stretch>
            <a:fillRect/>
          </a:stretch>
        </p:blipFill>
        <p:spPr>
          <a:xfrm>
            <a:off x="9001125" y="1333500"/>
            <a:ext cx="2047875" cy="2381250"/>
          </a:xfrm>
          <a:prstGeom prst="round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4DA91416-DADD-4B5B-B01B-942765840797}"/>
              </a:ext>
            </a:extLst>
          </p:cNvPr>
          <p:cNvSpPr>
            <a:spLocks noGrp="1"/>
          </p:cNvSpPr>
          <p:nvPr/>
        </p:nvSpPr>
        <p:spPr>
          <a:xfrm>
            <a:off x="9001125" y="4000500"/>
            <a:ext cx="2047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62500" lnSpcReduction="20000"/>
          </a:bodyPr>
          <a:lstStyle/>
          <a:p>
            <a:pPr algn="ctr"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Ing. Simona Kropáčková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36655D2-D84B-4FA0-89C5-A199F9B24BB6}"/>
              </a:ext>
            </a:extLst>
          </p:cNvPr>
          <p:cNvSpPr>
            <a:spLocks noGrp="1"/>
          </p:cNvSpPr>
          <p:nvPr/>
        </p:nvSpPr>
        <p:spPr>
          <a:xfrm>
            <a:off x="552450" y="6048375"/>
            <a:ext cx="7620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B9D5E8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9D5E8"/>
                </a:solidFill>
                <a:latin typeface="Arial"/>
                <a:ea typeface="Arial"/>
                <a:cs typeface="Arial"/>
              </a:rPr>
              <a:t>Praktické školení pro uživatele Domsys · Data Evolution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155F7DA-62C3-4E34-A62B-AF92175C1383}"/>
              </a:ext>
            </a:extLst>
          </p:cNvPr>
          <p:cNvSpPr>
            <a:spLocks noGrp="1"/>
          </p:cNvSpPr>
          <p:nvPr/>
        </p:nvSpPr>
        <p:spPr>
          <a:xfrm>
            <a:off x="10763250" y="6172200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r">
              <a:buNone/>
              <a:defRPr sz="900" b="1">
                <a:solidFill>
                  <a:srgbClr val="B9D5E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D5E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04043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5776279A-42D4-4168-83A2-25D0AD557BA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C16977D-ADDE-4DE9-B346-B61CFF4D0844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F0267F9-2A2D-4877-B0CC-20F54EFA8AB7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Roční cyklus ekonomické správy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010515B-3870-4E27-B4BE-7FB2D86F2A3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879D903-3FCA-4CF0-9129-9E60C0D8342F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FAFE0AD-CC2E-4835-9F5E-E0333992E2E3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5E890B9B-0122-4C52-BFAF-1C65DDA16941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43A29EDA-95C0-46F6-B585-772243E5F0D5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41BD49E-525D-43F7-A8FE-EC2642AE8FE0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D92B37A-7EE2-44D0-9D34-E07165C0A659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Naplánovat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F3D4CF5-F19D-48F9-9898-BB8D1842F1B8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Rozpočet, opravy, revize a investice.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467B4A0B-4E77-469F-8C29-B46574BAB0D6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1BE2AA40-96EF-413B-972E-F33D73430447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AE1330C-CD75-40EC-B9D7-5B3BF94D5AC1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4B97C2D8-6F70-4CC0-A0B1-1849E8920BDD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Sledovat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FBB353D5-99F4-4D89-9861-1767169243C6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Předpisy, úhrady, dluhy a změny osob.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C4E48E76-E70D-488A-8BC1-AE8B6C99C9B2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C4B0A830-1EBC-40F9-9BFB-164DB8B0E1EC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AF474542-BE14-426D-ABC6-965ECA7E36CE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FAFCABE2-EF71-46DA-ABCE-CD4BEC9D48D1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Vyúčtovat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DECE727E-FA30-4127-BB60-0F59F78CAB81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Skutečné náklady, zálohy a podíly příjemců.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5136D265-1C78-42C1-BD22-4E6C33E0630A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C5142107-DCC8-4300-9943-E4ECC36110E1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0DF9DB22-4B2B-4D43-AED8-B0CEC0173A0B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BA16D870-47CE-488D-87FB-B6E78EBB7751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Vyhodnotit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6B0F326D-4256-4822-803B-2C1DC4182C97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Odchylky, reklamace a plán dalšího období.</a:t>
            </a:r>
          </a:p>
        </p:txBody>
      </p:sp>
    </p:spTree>
    <p:extLst>
      <p:ext uri="{BB962C8B-B14F-4D97-AF65-F5344CB8AC3E}">
        <p14:creationId xmlns:p14="http://schemas.microsoft.com/office/powerpoint/2010/main" val="908361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18C6011A-01BC-4980-9EB3-D87C49CEC6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75C372A-84C4-4DBC-AE65-26DF275741A7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3E9AA8D-80A1-482D-AA8E-A7DDCBDF3F8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 patří do ekonomické správy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B3EFD2B-28DD-4911-BF28-1D45263C72E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C00BF1C-5545-4B65-9741-6DB9BF80D7D4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7A39475-2889-4EA1-98E7-D82B7EEA58E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99A0F36-BDA6-40FB-9361-3444068D453B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4E2466D5-51E6-41FA-9883-3449DFA34EE8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8B2FC6A-11DA-4330-B605-7C747B0D4297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Peníze a evidence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37A4202-6804-4FCA-A0A4-45E05AFBA993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předpisy nájemného a záloh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párování plateb a upomínání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rozpočet domu a cash-flow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evidence závazků a pohledávek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6F2F986-DC0D-4EB1-B8BD-44F2868D6FE8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Smlouvy a kontrola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20913E4-35DF-420E-A1A8-4EF30D73CBC3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nájemní smlouvy a dodatky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objednávky, faktury a předávací protokoly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vyúčtování služeb a reklamace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podklady pro účetnictví (daňovou evidenci) a daně</a:t>
            </a:r>
          </a:p>
        </p:txBody>
      </p:sp>
    </p:spTree>
    <p:extLst>
      <p:ext uri="{BB962C8B-B14F-4D97-AF65-F5344CB8AC3E}">
        <p14:creationId xmlns:p14="http://schemas.microsoft.com/office/powerpoint/2010/main" val="2062121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678A77D2-922E-48AE-8025-FBDC3471A1E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58C195D-68EF-40A9-A2E7-EAF4995BEAC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747474C-ADB3-4032-A3D3-DFAB5F516912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Plán oprav a investic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3C393FE-35BE-4384-8420-EB7FA77A95A9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381A273-08C0-41C4-A46D-2D8CEDA540E5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F15AA30-ADFB-4C16-B191-F39A4FDDD1E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65CFD246-AFE3-40C0-842A-68828C308B28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1348F209-8811-4B02-A644-18D2DD50D03F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9E0796A-3BEC-4951-AB98-8346AB9E150A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Co musí být v plánu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A59FD73-6E85-477C-8A9E-97C467D4899D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/>
              <a:buChar char="•"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popis závady a požadovaný výsledek</a:t>
            </a:r>
          </a:p>
          <a:p>
            <a:pPr marL="285750" indent="-285750" algn="l">
              <a:buFont typeface="Arial"/>
              <a:buChar char="•"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odhad nákladů a zdroj financování </a:t>
            </a:r>
          </a:p>
          <a:p>
            <a:pPr marL="285750" indent="-285750" algn="l">
              <a:buFont typeface="Arial"/>
              <a:buChar char="•"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Výběr vhodného dodavatele</a:t>
            </a:r>
          </a:p>
          <a:p>
            <a:pPr marL="285750" indent="-285750" algn="l">
              <a:buFont typeface="Arial"/>
              <a:buChar char="•"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SOD</a:t>
            </a:r>
          </a:p>
          <a:p>
            <a:pPr marL="285750" indent="-285750" algn="l">
              <a:buFont typeface="Arial"/>
              <a:buChar char="•"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priorita, odpovědnost a termín</a:t>
            </a:r>
          </a:p>
          <a:p>
            <a:pPr marL="285750" indent="-285750" algn="l">
              <a:buFont typeface="Arial"/>
              <a:buChar char="•"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návaznost na revize a technický stav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56FAF60-FE53-4C19-A46E-1793A07A0ECF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Co pravidelně aktualizovat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C78F433-BBD0-466C-8346-453C8EF969B7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nabídky a skutečné ceny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změny rozsahu prací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stav čerpání rozpočtu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rizika prodlení a víceprací</a:t>
            </a:r>
          </a:p>
        </p:txBody>
      </p:sp>
    </p:spTree>
    <p:extLst>
      <p:ext uri="{BB962C8B-B14F-4D97-AF65-F5344CB8AC3E}">
        <p14:creationId xmlns:p14="http://schemas.microsoft.com/office/powerpoint/2010/main" val="615536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82525CA4-5DB8-445B-B4C7-3440E9D872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BF2074E-3823-4519-817B-A559A72317F9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554CED8-266D-4FEF-AF94-98C9B26FC877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Od požadavku k zaplacení opravy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59F8DFA-2C41-44A1-8A2C-B85D7925903A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D3251BA-7375-4B49-9E26-DEA6015C9001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C2AD215-EAE1-4A60-95EA-289D994BE4A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6E9E8DA-7D87-483A-B836-55D46AD71C02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01E348CA-A8F0-4B65-81C7-63E48DDE61CF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857641D-C98F-441C-AA72-A386E3AED0C4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0D164C1-1E47-428B-9489-E56E25561FB5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Zadání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68E3042-012F-425F-909D-DB080BB323DE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Písemně definujte rozsah, cenu a termín.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77960976-23B2-4655-9DE1-59F758FDF82D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5F91C267-76DB-47FE-8F0C-C416CED62934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6540458D-E7C6-4F38-A081-B1C6A8FA3163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AFCAA88-1DB5-458F-A29A-C41E7E04B9FA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Objednávka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AF648B9-5B71-4FD9-98F1-0A9A8B7EAFCB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Určete schvalovatele a podmínky víceprací.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1A18ECA3-A8E6-4ACC-94C0-B613C3EC9137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BA3F4525-87F4-4755-A791-D20E542C1433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3A995DC-5F6B-4BDD-9D3A-87C214967672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6A9FEAB4-42E4-4F79-B4E0-CC0545F0D96A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Převzetí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340A1CAB-3CE4-4423-9C78-9A3FFA8063A2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Zapište vady, nedodělky a datum odstranění.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68DDD5A7-669B-4B61-9AB0-52D2B425BCA2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ACB87757-D2C4-4939-BF5C-35ED454942E7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B90B652-73BD-47E8-A2B8-852B26AC4988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F5A8A8DD-8D23-4E09-856B-EE573A281C7E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Úhrada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A50CC9D7-CE80-48A3-B619-08F2F82AFA48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Fakturu porovnejte s objednávkou a protokolem.</a:t>
            </a:r>
          </a:p>
        </p:txBody>
      </p:sp>
    </p:spTree>
    <p:extLst>
      <p:ext uri="{BB962C8B-B14F-4D97-AF65-F5344CB8AC3E}">
        <p14:creationId xmlns:p14="http://schemas.microsoft.com/office/powerpoint/2010/main" val="53160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E675FEA6-0BB7-4CE3-A061-965E26ED0A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07E56DB-E035-4E7A-8861-2DC7305A5A3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SMLOUVY A INVESTICE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13690BD-95B8-492D-8D65-E22BD59E7440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Zádržné chrání objednatele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20A9D87-8202-4482-95B4-C4820A282B4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480CE52-AD0E-45F0-909B-B280ADA11DB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7E6FDAB-20EA-42FE-9F47-AD13CCDA037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564E76B7-B461-4BEC-9210-77162369A4BA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Část ceny zůstává dočasně neuhrazena jako pojistka odstranění vad.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004C58A5-9558-4553-928F-238DF57395A1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E30B428-FA6A-4AA6-B0C1-71F1A9A68BDC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sjednejte procento nebo částku ve smlouvě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určete přesnou podmínku a datum uvolnění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evidujte zádržné odděleně od běžného dluhu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před uvolněním ověřte protokol o odstranění vad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B906D1D0-E312-4F49-81C2-4D2D38AC2980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883224C-A855-497C-B885-B8CFD49867DC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Bez písemné podmínky se zádržné obtížně vymáhá.</a:t>
            </a:r>
          </a:p>
        </p:txBody>
      </p:sp>
    </p:spTree>
    <p:extLst>
      <p:ext uri="{BB962C8B-B14F-4D97-AF65-F5344CB8AC3E}">
        <p14:creationId xmlns:p14="http://schemas.microsoft.com/office/powerpoint/2010/main" val="2139221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26EE960F-3099-4C85-B51B-4B6E9C6071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CCA5474-5F47-444A-B754-D5B832C77F5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0C0A651-54AE-40B9-96BB-25D2B2BE76E9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Provozní agenda správce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F7B163C-B675-4B67-BC50-AB328EA11E0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D227923-12DA-41C8-B566-FF478C6AE8D2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F5AE0A6-560F-41E4-8A82-9B25FA727FC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BDBF1E9-D478-4FEE-93D9-B60F332F2345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41D3E86E-84E4-48A7-AEEF-3895D683D691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E483D06-64C0-433F-9535-B93B9CD36D59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Dokumenty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78C661D-55FF-4ED7-9B19-23D8175A0233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projektová dokumentace a revize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PENB a podklady k energetice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pasport jednotek a měřidel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smlouvy s dodavateli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5D8B5350-A01E-408F-95B3-F869D0161C95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Platební kanály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2F66E52-6360-4C89-9ACB-688A07DB77A9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bankovní převod a inkaso/SIPO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pokladní platby s příjmovým dokladem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variabilní symbol a identifikace plátce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pravidelná kontrola nespárovaných plateb</a:t>
            </a:r>
          </a:p>
        </p:txBody>
      </p:sp>
    </p:spTree>
    <p:extLst>
      <p:ext uri="{BB962C8B-B14F-4D97-AF65-F5344CB8AC3E}">
        <p14:creationId xmlns:p14="http://schemas.microsoft.com/office/powerpoint/2010/main" val="578782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79E170C1-9492-4EBE-851B-338F458C14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6F370EE-DC38-4822-8F54-D2AC7F70C12C}"/>
              </a:ext>
            </a:extLst>
          </p:cNvPr>
          <p:cNvSpPr>
            <a:spLocks noGrp="1"/>
          </p:cNvSpPr>
          <p:nvPr/>
        </p:nvSpPr>
        <p:spPr>
          <a:xfrm>
            <a:off x="476250" y="590550"/>
            <a:ext cx="142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4200" b="1">
                <a:solidFill>
                  <a:srgbClr val="6DCBF4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6DCBF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082FA90-DE20-4638-A193-469DFF28E9FC}"/>
              </a:ext>
            </a:extLst>
          </p:cNvPr>
          <p:cNvSpPr>
            <a:spLocks noGrp="1"/>
          </p:cNvSpPr>
          <p:nvPr/>
        </p:nvSpPr>
        <p:spPr>
          <a:xfrm>
            <a:off x="476250" y="2000250"/>
            <a:ext cx="9906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buNone/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Nájemné, platby a jistota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91E0315-069F-4F27-84F9-D9425F049DCA}"/>
              </a:ext>
            </a:extLst>
          </p:cNvPr>
          <p:cNvSpPr>
            <a:spLocks noGrp="1"/>
          </p:cNvSpPr>
          <p:nvPr/>
        </p:nvSpPr>
        <p:spPr>
          <a:xfrm>
            <a:off x="476250" y="3857625"/>
            <a:ext cx="895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0">
                <a:solidFill>
                  <a:srgbClr val="D6E6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6E6F2"/>
                </a:solidFill>
                <a:latin typeface="Arial"/>
                <a:ea typeface="Arial"/>
                <a:cs typeface="Arial"/>
              </a:rPr>
              <a:t>Nastavení předpisu, párování plateb a prevence pohledávek.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360F7F0-3413-41BD-AD0D-2F93222607AF}"/>
              </a:ext>
            </a:extLst>
          </p:cNvPr>
          <p:cNvSpPr>
            <a:spLocks noGrp="1"/>
          </p:cNvSpPr>
          <p:nvPr/>
        </p:nvSpPr>
        <p:spPr>
          <a:xfrm>
            <a:off x="476250" y="5619750"/>
            <a:ext cx="11239500" cy="19050"/>
          </a:xfrm>
          <a:prstGeom prst="rect">
            <a:avLst/>
          </a:prstGeom>
          <a:solidFill>
            <a:srgbClr val="31516A"/>
          </a:solidFill>
          <a:ln w="0">
            <a:noFill/>
            <a:prstDash val="solid"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961666D-CDF2-42D7-823C-F6019B3D2E57}"/>
              </a:ext>
            </a:extLst>
          </p:cNvPr>
          <p:cNvSpPr>
            <a:spLocks noGrp="1"/>
          </p:cNvSpPr>
          <p:nvPr/>
        </p:nvSpPr>
        <p:spPr>
          <a:xfrm>
            <a:off x="476250" y="59055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9EC1D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C1D8"/>
                </a:solidFill>
                <a:latin typeface="Arial"/>
                <a:ea typeface="Arial"/>
                <a:cs typeface="Arial"/>
              </a:rPr>
              <a:t>TEMATICKÝ BLOK</a:t>
            </a:r>
          </a:p>
        </p:txBody>
      </p:sp>
    </p:spTree>
    <p:extLst>
      <p:ext uri="{BB962C8B-B14F-4D97-AF65-F5344CB8AC3E}">
        <p14:creationId xmlns:p14="http://schemas.microsoft.com/office/powerpoint/2010/main" val="919985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EE7DFDE3-CFFB-4427-A59B-79DD9D125E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C7BCDE3-2114-4ACA-9763-0B283F72FB38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6207613-1AF0-4BD0-8D48-30FB346CBA38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Kontrola plateb bez zbytečných sporů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2F93029-AA62-43ED-B1DE-8D0587068F3D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6690A68-8F58-4819-8A66-C84BA0D8609D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E39BDF0-6CBB-435E-AE9E-459FF82670C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40B36E46-D02F-4957-A524-C995AFEC98DD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707D4C1E-C137-4764-809D-19330620AE26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800D2C8-724F-4548-A10B-72EBDA1BD654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720B01F-B5AE-4D40-9C4C-12E39F32CACB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Předpis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7F7A5AF-B313-4EB2-9EA4-4ABCF016040B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Oddělte nájemné, zálohy a další platby.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63540EE2-0461-415B-A78F-6F5304E21400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6D71AB93-53C6-4C6A-9D98-06E3CBE883B1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E72599BF-1F04-4688-8AE3-F7B4ED511AA0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31C373E-48DE-43D4-8B9C-F7C1DB76ABD9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Úhrada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E868B47C-E7F9-43C1-89FB-3D7485ED7484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Spárujte částku, období a plátce.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A38305C8-1456-4449-935E-0017445D82B1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89166BB6-7C59-4CBC-9D0D-1AAA4F1EABD8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55FE5865-AA6E-4693-9F97-51D53AED2942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1BF5623-DA5D-4E3A-9C75-090AC39ECBFD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Rozdíl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EC0D0D11-BAAE-4E92-A5F9-43335CFAF1A7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Zjistěte příčinu přeplatku či nedoplatku.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1C756BDB-67C8-42CA-B999-DFEFFAFB6AD7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1BF83FCF-DB08-4972-B67E-E1BC2C4F91DE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8F9DC5C6-C75B-48E0-A9EF-514E717F8B6C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B52C963F-1DF0-42C0-B757-A1F8B33A50FD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Reakce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CE2C3CB7-5E14-4A7D-B23D-778B7150A42C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Informujte, upomeňte nebo dohodněte splátky.</a:t>
            </a:r>
          </a:p>
        </p:txBody>
      </p:sp>
    </p:spTree>
    <p:extLst>
      <p:ext uri="{BB962C8B-B14F-4D97-AF65-F5344CB8AC3E}">
        <p14:creationId xmlns:p14="http://schemas.microsoft.com/office/powerpoint/2010/main" val="880929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9B7BA076-4A32-4334-AE9A-07431841A2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863D9B6-23D7-42EC-B6DA-D6098CBBCCE1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441FF46-1E84-44D3-A380-3D35F3062A9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Částečná úhrada nájemce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15FDC43-2EFB-4E4A-8CC3-1210C036EA7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2005A90-9636-4B34-903F-CF47BD6AEDB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08C62FF-504E-4655-8D61-07B3629FB72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F63FB751-F137-4E8A-AFC9-3BD024C52623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CDBD9D6A-F716-43C9-9CCF-B204378F94D6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D5DA0E7-CB2D-4B2D-A516-94EE5CF02911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2F702D5-CCC4-4FA1-BDFA-F07E89AC58CE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Měsíční předpis je 18 500 Kč: nájemné 14 000 Kč a zálohy 4 500 Kč. Nájemce uhradí pouze 15 000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5E15225-7217-4E66-8650-9D54C849FA1E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D927606-F8D1-45FA-88EF-ED2F0A8BC17E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 částku zaúčtovat a jak komunikovat zbývajících 3 500 Kč?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9A0E9C8-3371-41B2-93EA-BD8EF5D14751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0E2D0B2-BAEE-43D9-B969-3BCF40BF6FFC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Platbu zaúčtujte podle pravidel uvedených ve smlouvě či oznámeného účelu. Rozdíl evidujte jako konkrétní pohledávku za dané období a nájemce bezodkladně informujte.</a:t>
            </a:r>
          </a:p>
        </p:txBody>
      </p:sp>
    </p:spTree>
    <p:extLst>
      <p:ext uri="{BB962C8B-B14F-4D97-AF65-F5344CB8AC3E}">
        <p14:creationId xmlns:p14="http://schemas.microsoft.com/office/powerpoint/2010/main" val="2062918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2D428080-3175-47E6-812D-C2597919B5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BB4C2D1-4FA9-47C8-99DB-F5B192620CA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8E3735F-7917-41E4-8230-B63DA6866AB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Upomínka, která dává smysl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E947ADF-B434-442A-8CBA-74D0659B3D03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5C39157-2CBD-48A4-9618-5885446B2E94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4C75E64-4F08-42D1-AEBD-3310632CC79A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1627ACDD-06E2-431F-AACB-BFE89025C1DA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AC78B880-0F36-4CBC-9387-CCBCA3AB2AC3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82664ED-DE01-4AB5-8B7A-901CA1D5C8B6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Musí být jasné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8BBF6A9-C242-4C3C-BA77-B5483C8BDB3D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za jaké období dluh vznikl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 čeho se částka skládá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kolik činí jistina a příslušenství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 kdy a kam má být zaplaceno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B354FB9-F037-4628-9C22-88FD86040754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Přiložte nebo nabídněte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C6A40AA-3D19-4201-8A21-65DD476A0A2D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přehled předpisů a úhrad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identifikaci sporné platby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kontakt pro vysvětlení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návrh dalšího postupu</a:t>
            </a:r>
          </a:p>
        </p:txBody>
      </p:sp>
    </p:spTree>
    <p:extLst>
      <p:ext uri="{BB962C8B-B14F-4D97-AF65-F5344CB8AC3E}">
        <p14:creationId xmlns:p14="http://schemas.microsoft.com/office/powerpoint/2010/main" val="762557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BEFBF019-B86C-4075-86EA-8897CE2B94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400BC05-323A-43F7-B5D4-14B9F2D2228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D324794-05B9-408C-8309-BB5241EC58D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Jistota: tři oddělené okamžiky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5D3B087-5B32-411C-90BA-436AE79408C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D186645-649E-4561-B27C-63A68064CEA8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536985F-183D-4D29-B2B3-158BCB2CA82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C8FDAC7-0E01-43F3-AFB7-CDD4B44C9A4A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5893761A-434F-45EA-A4D5-0929F5422A95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7A39694-0E26-4E45-9164-18AEA2CC12C7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Přijetí a držení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81E6C54-B3C9-44D4-B98F-0A28121106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uveďte částku a účel ve smlouvě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evidujte ji odděleně od nájemného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zaznamenejte datum přijetí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řešte sjednané či zákonné úročení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02A6AE8-81A9-405D-AF45-8BBB1C142040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Vrácení a započtení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9E6B624-A28F-4677-8046-EB9EB5AD0CF7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vyčíslete konkrétní pohledávky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doložte škodu nebo dluh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odečtěte jen oprávněné částky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zbytek vraťte a písemně vypořádejte</a:t>
            </a:r>
          </a:p>
        </p:txBody>
      </p:sp>
    </p:spTree>
    <p:extLst>
      <p:ext uri="{BB962C8B-B14F-4D97-AF65-F5344CB8AC3E}">
        <p14:creationId xmlns:p14="http://schemas.microsoft.com/office/powerpoint/2010/main" val="476356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786242D5-C5D9-42EC-95B3-30E3C36B3F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5134084-24F6-4742-9ED3-12578863B01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C57ACB5-8CD6-45B0-8D9E-9E771E2EFD1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Vypořádání jistoty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2B25A9E-6AC2-4F5C-A528-6FC702961C4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FD479FC-C5F9-4086-8B74-E69F3846774F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8294B73-55F6-49B9-AC21-3A396835033F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B1967D28-5911-46F5-BCDA-16FC395EB5FB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D7D8855C-2420-47C3-B9B3-9F10A03881F8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ACA4090-D687-476B-ACE6-E12374CB4820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A957659-8461-4EA9-8914-94F494F25116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Jistota činí 30 000 Kč. Po skončení nájmu je evidováno dlužné nájemné 8 000 Kč a doložená škoda 4 500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56768E0-7CFC-4058-B18E-F98FEEBA1CD4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0475ABD-C5B1-4A7B-AD72-854F9C3AD570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Kolik se vrací po započtení dluhu před přičtením úroku z jistoty?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BCE3B02-6F1E-41D9-AB55-7F2BB741EF61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B886FBD-C128-418D-84B2-B9219C00CD97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30 000 − 8 000 − 4 500 = 17 500 Kč. Nájemci navíc náleží úrok z jistoty; konečný výsledek doložte rozpisem.</a:t>
            </a:r>
          </a:p>
        </p:txBody>
      </p:sp>
    </p:spTree>
    <p:extLst>
      <p:ext uri="{BB962C8B-B14F-4D97-AF65-F5344CB8AC3E}">
        <p14:creationId xmlns:p14="http://schemas.microsoft.com/office/powerpoint/2010/main" val="35933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BEFBF019-B86C-4075-86EA-8897CE2B94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400BC05-323A-43F7-B5D4-14B9F2D2228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JISTOTA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D324794-05B9-408C-8309-BB5241EC58D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Úročení jistoty při nájmu bytu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5D3B087-5B32-411C-90BA-436AE79408C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D186645-649E-4561-B27C-63A68064CEA8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536985F-183D-4D29-B2B3-158BCB2CA82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C8FDAC7-0E01-43F3-AFB7-CDD4B44C9A4A}"/>
              </a:ext>
            </a:extLst>
          </p:cNvPr>
          <p:cNvSpPr>
            <a:spLocks noGrp="1"/>
          </p:cNvSpPr>
          <p:nvPr/>
        </p:nvSpPr>
        <p:spPr>
          <a:xfrm>
            <a:off x="314325" y="1576387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5893761A-434F-45EA-A4D5-0929F5422A95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7A39694-0E26-4E45-9164-18AEA2CC12C7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Nárok nájemce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81E6C54-B3C9-44D4-B98F-0A28121106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Úrok náleží od dne poskytnutí jistoty.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Smlouva může stanovit sazbu 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Ujednání o nulovém úroku nárok nevyloučí.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02A6AE8-81A9-405D-AF45-8BBB1C142040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Vypořádání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9E6B624-A28F-4677-8046-EB9EB5AD0CF7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Evidovat částku a přesné datum přijetí.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Určit použitelnou sazbu a dobu držení.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Úrok vyčíslit při skončení nájmu.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Jistinu, úrok a zápočty rozepsat odděleně.</a:t>
            </a:r>
          </a:p>
        </p:txBody>
      </p:sp>
    </p:spTree>
    <p:extLst>
      <p:ext uri="{BB962C8B-B14F-4D97-AF65-F5344CB8AC3E}">
        <p14:creationId xmlns:p14="http://schemas.microsoft.com/office/powerpoint/2010/main" val="476356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22676FBA-CACE-4D06-9010-E062B8507E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C08D646-C1ED-4CB4-A5A3-FBB844928BA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ROZLIŠENÍ PLATEB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8EEFB06-63F8-4BE0-AB51-D93220525055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 nelze schovat do nájemného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3EF337D-7809-4059-A6D5-825A75289A14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B47C13C-B95E-4B6A-86D4-5611828DCFC2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74BD268-804E-4278-9CD5-6301B0DC21DF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EDB0F30D-B7F4-46E1-99DC-35D09C96F1A6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Každá platba má mít jasný právní a účetní důvod.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02C1C2D-71A1-42AB-8EE9-732F15BA53CA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53FE34F-2B0F-4F82-AF44-88ACD72932F9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nájemné je cenou za užívání prostoru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zálohy jsou průběžné platby na vyúčtované služby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jistota slouží k zajištění pohledávek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jednorázové úhrady musí být popsány ve smlouvě nebo dokladu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FFA56288-1CFA-4C85-AEAC-D392707A8AA3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8022C84-BD24-47E4-AC4E-FE7E0D75EFE5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Nejasná souhrnná částka ztěžuje vyúčtování i vymáhání.</a:t>
            </a:r>
          </a:p>
        </p:txBody>
      </p:sp>
    </p:spTree>
    <p:extLst>
      <p:ext uri="{BB962C8B-B14F-4D97-AF65-F5344CB8AC3E}">
        <p14:creationId xmlns:p14="http://schemas.microsoft.com/office/powerpoint/2010/main" val="1373593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9AAD9FF3-FBDC-4992-A98A-D32D80F88E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3236D91-08BF-457E-8BA2-31EF06314E8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4EA827F-A6C0-481A-816C-15C8DCF4A4BA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Pohledávka pod kontrolou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570CDA7-0D1D-4772-87A4-9D12DF29B05C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8B7949C-0065-4262-ADFC-808BED9C0BDD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43E38E8-B53A-4D12-8A81-0F81F3CFEAC9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5271F072-955D-4645-8153-329006574C03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FEBCDA97-6B8E-4190-B4BC-3CDE1FC4BFB7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72C7259-42B0-4190-9B39-4710E130F74B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E638A08-983E-4231-84C1-814C36B1887D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Zachytit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9806F14-AB26-4548-ABEF-00558BC73DB3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Sledujte splatnost a nespárované platby.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5798EF50-CCA9-4A41-AAB2-B6850F80968D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5BA0398B-75AC-458B-AC35-D8F898903694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A975FD8F-5ADC-47D5-BD9A-DBC7E4ED8B4C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DF69EBB-FDFA-422A-97C7-0FC4C47609FC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Ověřit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DA28AE9-41B9-428B-A02B-B8B805DB52CC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Porovnejte smlouvu, předpis a bankovní výpis.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FEE6AA41-D705-458C-A0E7-9A49DED310A9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007265A2-800B-45A8-B706-931F5D776423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FB6BD397-F446-428B-8C89-46AEE86855F6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741D22E-7B47-4A8D-A5E9-6A7BB61855DA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Komunikovat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BC30C120-C04A-473C-8C2F-E2807CAC5F31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Pošlete srozumitelný rozpis a termín nápravy.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DE5DF6D9-D472-46F2-AB5A-7E8E5CB08EB3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FD95B766-84F6-4F17-BD35-36E7DBAC6B26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267B8516-321D-4E05-8D76-FA92822E8DAA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34662986-715C-4A44-A312-9ACED2D3B91C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Rozhodnout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C589DE2C-1F06-4B8C-9DCC-B7F9F1A1B215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Splátky, započtení, nebo právní postup.</a:t>
            </a:r>
          </a:p>
        </p:txBody>
      </p:sp>
    </p:spTree>
    <p:extLst>
      <p:ext uri="{BB962C8B-B14F-4D97-AF65-F5344CB8AC3E}">
        <p14:creationId xmlns:p14="http://schemas.microsoft.com/office/powerpoint/2010/main" val="1482246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3B274382-5C06-47C5-9F7A-28B0E5EE55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8360124-C426-4529-8F91-30A3DD7B37B9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77EF22A-D38F-470F-B43D-4176807AF18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Dohoda o splátkách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AE369B5-A8FE-472E-B732-C109F9021F9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65FB845-AD40-4DD7-AB00-237BD2A93391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8E1C6C0-FAC4-4B92-960C-E43EEEAC423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C23F8A22-D45C-405E-BB4B-9AF5FA1BD69B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337F80A0-FA33-45A9-A02D-22AD2E7D86D7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16D6828-4423-4511-BFB6-A0C12A869360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Doporučený obsah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651E2DF-6BC2-40EF-9508-B53CFCB4D70D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uznání důvodu a výše dluhu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výše a splatnost jednotlivých splátek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způsob úhrady a identifikace platby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následky prodlení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35C182C-73DA-4367-B80E-969A4B40DD09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Správní kontrola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20C5D4D-BB96-4D4C-8855-CEB978B13771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kalendář splatností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průběžné párování úhrad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upozornění před porušením dohody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aktualizovaný zůstatek dluhu</a:t>
            </a:r>
          </a:p>
        </p:txBody>
      </p:sp>
    </p:spTree>
    <p:extLst>
      <p:ext uri="{BB962C8B-B14F-4D97-AF65-F5344CB8AC3E}">
        <p14:creationId xmlns:p14="http://schemas.microsoft.com/office/powerpoint/2010/main" val="18976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2A295960-B0DA-4E89-844B-7C51D56B02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8A66197-0862-43CA-8713-57FA1A3F87F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VYMÁHÁNÍ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816FCBE-CC2E-46FB-B3FF-9010995BB38D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Vymáhání pohledávky krok za krokem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3468B9C-B80F-462A-92C4-E4C819FD0654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6838FB4-E861-4061-9428-9CA088A4919E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C14FE36-CB95-48C2-911F-2D884B655D7F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11759106-C5D6-45EF-A434-FAC554225CB6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3B520699-F4B2-4F90-93CD-64DC447FFEA5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2BA2E12-4B37-4415-9A01-DFE3D8BEAD67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45C679C-8007-42ED-9A6F-493E8D2CEF80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Ověřit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8BBC75E-D9F3-496E-A18B-0DFA731FDA58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Smlouva, předpis, splatnost, úhrady a doručení.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215CD696-7176-4281-AECC-5E09D67DD754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8453A653-56E8-4371-87C4-215B34DF2785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F603AE0-8D7F-4EE3-B645-93B1F3B026AB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D9DB052-0332-42A9-A0BE-31DA836D60E1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Upomenout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51C9A9CD-B1F0-4B12-BB27-5539BB53621C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Pošlete věcný rozpis dluhu a přiměřenou lhůtu.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FE3A4681-09B4-4ED3-BCF7-C6FC998677B7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E016869F-DC25-410C-BEC4-C5C1EF46E8F7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283D5BE-C8A8-405D-927F-CCB03AC56A71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D323B686-3B62-46E2-8475-AE88B0233060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Dohodnout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E26DB24B-8711-45D6-B791-4D97A4AF7A79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Je-li vůle platit, sjednejte písemné uznání a splátky.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4FD21750-8E1D-42FB-9A34-FDC4E1B79FD7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212AD815-6218-4950-A1E4-9A0A80DE5343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EE17ADE-92DF-4ED1-8F75-E1B2B98B4A37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B90BA08E-26C1-4732-A276-5D886EBFB515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Vymáhat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2D6C447A-AB63-4A53-A969-E9FACE16E2DC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Předžalobní výzva, žaloba či platební rozkaz, poté výkon.</a:t>
            </a:r>
          </a:p>
        </p:txBody>
      </p:sp>
    </p:spTree>
    <p:extLst>
      <p:ext uri="{BB962C8B-B14F-4D97-AF65-F5344CB8AC3E}">
        <p14:creationId xmlns:p14="http://schemas.microsoft.com/office/powerpoint/2010/main" val="1902718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D0A4DEB4-D85C-499F-96D6-AECE608492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9571539-ACF3-4749-ADD2-F2C1077C0598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UPOMÍNKY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EB5FC4F-B474-47FB-A272-EDF95E6B80D8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Stupně upomínání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BCCBD67-8BA3-4422-BB82-A08EC7E85C5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2E6C584-AFC4-4F1C-892C-2573F82964DF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3274AF1-1E25-42DE-B66A-E3F6E534D833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AE5311A-592A-4CDB-BF26-D8BE8EC55592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050542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763FA16-C14B-4414-AD00-6F168F9041F3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1821942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Krok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DB05EB6-CF57-40E9-8414-020F65E6AA8E}"/>
              </a:ext>
            </a:extLst>
          </p:cNvPr>
          <p:cNvSpPr>
            <a:spLocks noGrp="1"/>
          </p:cNvSpPr>
          <p:nvPr/>
        </p:nvSpPr>
        <p:spPr>
          <a:xfrm>
            <a:off x="2450592" y="1638300"/>
            <a:ext cx="5354193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5F35B30-A6C6-4BA2-8F1F-3780DA9D82A1}"/>
              </a:ext>
            </a:extLst>
          </p:cNvPr>
          <p:cNvSpPr>
            <a:spLocks noGrp="1"/>
          </p:cNvSpPr>
          <p:nvPr/>
        </p:nvSpPr>
        <p:spPr>
          <a:xfrm>
            <a:off x="2564892" y="1752600"/>
            <a:ext cx="5125593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Obsah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E02FDBE-9836-4306-80AA-40809170D330}"/>
              </a:ext>
            </a:extLst>
          </p:cNvPr>
          <p:cNvSpPr>
            <a:spLocks noGrp="1"/>
          </p:cNvSpPr>
          <p:nvPr/>
        </p:nvSpPr>
        <p:spPr>
          <a:xfrm>
            <a:off x="7804785" y="1638300"/>
            <a:ext cx="3987165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976714E-CA55-4870-BCD3-6F551A66D25F}"/>
              </a:ext>
            </a:extLst>
          </p:cNvPr>
          <p:cNvSpPr>
            <a:spLocks noGrp="1"/>
          </p:cNvSpPr>
          <p:nvPr/>
        </p:nvSpPr>
        <p:spPr>
          <a:xfrm>
            <a:off x="7919085" y="1752600"/>
            <a:ext cx="375856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Praktický cíl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99E5A9A-A1E7-44F6-9A84-68474559626E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05054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A407AF99-32E0-4959-B3F9-F585051D4A90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182194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1. upozornění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0735B70E-A496-4101-87BA-04E6BFD4F86D}"/>
              </a:ext>
            </a:extLst>
          </p:cNvPr>
          <p:cNvSpPr>
            <a:spLocks noGrp="1"/>
          </p:cNvSpPr>
          <p:nvPr/>
        </p:nvSpPr>
        <p:spPr>
          <a:xfrm>
            <a:off x="2450592" y="2324100"/>
            <a:ext cx="5354193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F0308006-4AC7-4B21-AA73-3571C74DA96B}"/>
              </a:ext>
            </a:extLst>
          </p:cNvPr>
          <p:cNvSpPr>
            <a:spLocks noGrp="1"/>
          </p:cNvSpPr>
          <p:nvPr/>
        </p:nvSpPr>
        <p:spPr>
          <a:xfrm>
            <a:off x="2564892" y="2419350"/>
            <a:ext cx="512559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částka, období, splatnost, účet a kontakt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190B78C-D5EB-4FFC-958D-CA2AA42C45E7}"/>
              </a:ext>
            </a:extLst>
          </p:cNvPr>
          <p:cNvSpPr>
            <a:spLocks noGrp="1"/>
          </p:cNvSpPr>
          <p:nvPr/>
        </p:nvSpPr>
        <p:spPr>
          <a:xfrm>
            <a:off x="7804785" y="2324100"/>
            <a:ext cx="398716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FA6B064-D117-4FA0-B10A-D2D575D5599E}"/>
              </a:ext>
            </a:extLst>
          </p:cNvPr>
          <p:cNvSpPr>
            <a:spLocks noGrp="1"/>
          </p:cNvSpPr>
          <p:nvPr/>
        </p:nvSpPr>
        <p:spPr>
          <a:xfrm>
            <a:off x="7919085" y="2419350"/>
            <a:ext cx="375856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vyloučit omyl či nespárovanou platbu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8D6551CC-2DFC-40C8-B38A-840F17B19FDC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0505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40C294D-8311-4EC7-A410-C3F5AB865733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182194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2. upomínka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319CC9EB-748D-4EE5-90DA-861A3C510BE0}"/>
              </a:ext>
            </a:extLst>
          </p:cNvPr>
          <p:cNvSpPr>
            <a:spLocks noGrp="1"/>
          </p:cNvSpPr>
          <p:nvPr/>
        </p:nvSpPr>
        <p:spPr>
          <a:xfrm>
            <a:off x="2450592" y="3009900"/>
            <a:ext cx="5354193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46B702E-AAAC-4A03-B9DB-5EB0FDEB7137}"/>
              </a:ext>
            </a:extLst>
          </p:cNvPr>
          <p:cNvSpPr>
            <a:spLocks noGrp="1"/>
          </p:cNvSpPr>
          <p:nvPr/>
        </p:nvSpPr>
        <p:spPr>
          <a:xfrm>
            <a:off x="2564892" y="3105150"/>
            <a:ext cx="512559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rozpis jistiny a příslušenství, nová krátká lhůta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46728644-535E-4FD7-B442-AEDBCC6933BE}"/>
              </a:ext>
            </a:extLst>
          </p:cNvPr>
          <p:cNvSpPr>
            <a:spLocks noGrp="1"/>
          </p:cNvSpPr>
          <p:nvPr/>
        </p:nvSpPr>
        <p:spPr>
          <a:xfrm>
            <a:off x="7804785" y="3009900"/>
            <a:ext cx="398716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9A8CC4E7-4E2D-4859-B7E3-BD24DB880EFF}"/>
              </a:ext>
            </a:extLst>
          </p:cNvPr>
          <p:cNvSpPr>
            <a:spLocks noGrp="1"/>
          </p:cNvSpPr>
          <p:nvPr/>
        </p:nvSpPr>
        <p:spPr>
          <a:xfrm>
            <a:off x="7919085" y="3105150"/>
            <a:ext cx="375856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získat úhradu nebo konkrétní návrh splátek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77C38078-30C9-4B74-AA36-F3B70DCCE717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05054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1E7162CD-AADD-46AE-8DE5-872EA3F083D1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182194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Předžalobní výzva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03A82C91-90A2-4F2C-B011-A15888575528}"/>
              </a:ext>
            </a:extLst>
          </p:cNvPr>
          <p:cNvSpPr>
            <a:spLocks noGrp="1"/>
          </p:cNvSpPr>
          <p:nvPr/>
        </p:nvSpPr>
        <p:spPr>
          <a:xfrm>
            <a:off x="2450592" y="3695700"/>
            <a:ext cx="5354193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3BF0049D-749F-4CF4-8165-E54E77E7B962}"/>
              </a:ext>
            </a:extLst>
          </p:cNvPr>
          <p:cNvSpPr>
            <a:spLocks noGrp="1"/>
          </p:cNvSpPr>
          <p:nvPr/>
        </p:nvSpPr>
        <p:spPr>
          <a:xfrm>
            <a:off x="2564892" y="3790950"/>
            <a:ext cx="512559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výslovná výzva k plnění, důkaz o odeslání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AB30854D-8733-4C80-BB6C-368F765F28D1}"/>
              </a:ext>
            </a:extLst>
          </p:cNvPr>
          <p:cNvSpPr>
            <a:spLocks noGrp="1"/>
          </p:cNvSpPr>
          <p:nvPr/>
        </p:nvSpPr>
        <p:spPr>
          <a:xfrm>
            <a:off x="7804785" y="3695700"/>
            <a:ext cx="398716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73BB1930-9E0A-4711-9771-3545F857E8F5}"/>
              </a:ext>
            </a:extLst>
          </p:cNvPr>
          <p:cNvSpPr>
            <a:spLocks noGrp="1"/>
          </p:cNvSpPr>
          <p:nvPr/>
        </p:nvSpPr>
        <p:spPr>
          <a:xfrm>
            <a:off x="7919085" y="3790950"/>
            <a:ext cx="375856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připravit soudní uplatnění a náhradu nákladů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2EA3CFC5-BBCD-4E51-9C2F-82EF4EE6AE9C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20505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ADB43D26-0E8A-4E52-BF1B-5F65FBAFFF2C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182194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Soudní krok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427174BA-E206-43F0-AE1F-D3F807EB9CCC}"/>
              </a:ext>
            </a:extLst>
          </p:cNvPr>
          <p:cNvSpPr>
            <a:spLocks noGrp="1"/>
          </p:cNvSpPr>
          <p:nvPr/>
        </p:nvSpPr>
        <p:spPr>
          <a:xfrm>
            <a:off x="2450592" y="4381500"/>
            <a:ext cx="5354193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CD9B0CC4-96B8-49A1-9B94-A5D41BE27C0E}"/>
              </a:ext>
            </a:extLst>
          </p:cNvPr>
          <p:cNvSpPr>
            <a:spLocks noGrp="1"/>
          </p:cNvSpPr>
          <p:nvPr/>
        </p:nvSpPr>
        <p:spPr>
          <a:xfrm>
            <a:off x="2564892" y="4476750"/>
            <a:ext cx="512559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žaloba nebo návrh na platební rozkaz s důkazy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2DA0C705-6FFD-4B36-9E25-CDC3DC0BBEFA}"/>
              </a:ext>
            </a:extLst>
          </p:cNvPr>
          <p:cNvSpPr>
            <a:spLocks noGrp="1"/>
          </p:cNvSpPr>
          <p:nvPr/>
        </p:nvSpPr>
        <p:spPr>
          <a:xfrm>
            <a:off x="7804785" y="4381500"/>
            <a:ext cx="398716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D95E348D-107C-4AE9-873D-BDA29C10A506}"/>
              </a:ext>
            </a:extLst>
          </p:cNvPr>
          <p:cNvSpPr>
            <a:spLocks noGrp="1"/>
          </p:cNvSpPr>
          <p:nvPr/>
        </p:nvSpPr>
        <p:spPr>
          <a:xfrm>
            <a:off x="7919085" y="4476750"/>
            <a:ext cx="375856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získat vykonatelný titul</a:t>
            </a:r>
          </a:p>
        </p:txBody>
      </p:sp>
    </p:spTree>
    <p:extLst>
      <p:ext uri="{BB962C8B-B14F-4D97-AF65-F5344CB8AC3E}">
        <p14:creationId xmlns:p14="http://schemas.microsoft.com/office/powerpoint/2010/main" val="2138252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453568DE-A028-4A09-A84C-70EC18E878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635D9F0-A43A-4392-9943-E7E91D4B14C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UZNÁNÍ DLUHU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851114D-5858-41EC-8650-159BBF570AED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Uznání dluhu: co musí být určité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15E2A01-CAB4-4403-95CA-4DF1689B27A9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733F007-A1AB-43C6-8560-CEEBDB943BEE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7755382-90D5-4A03-8D09-6F1BD453B8A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F6A826B-BF38-4800-9255-C3F886AE0383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2B717FAF-70B2-41AF-B25E-F52F519FB507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EDD3516-D94D-448C-8BB5-91B65BC00D46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 listině uveďte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6FD43E2-C2B4-4C82-9B32-50C883A20708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kdo je dlužník a kdo věřitel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důvod dluhu – např. nájemné za konkrétní měsíce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přesnou výši dluhu ke dni podpisu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výslovné uznání, datum a podpis dlužníka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D47CD19-F8B2-46D4-AD03-B988811005B2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Proč na přesnosti záleží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1D745D4-A656-42CC-B0F1-F37FBE8CA4C7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písemné uznání zakládá domněnku trvání dluhu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uznání spouští desetiletou promlčecí lhůtu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při určení data plnění běží od posledního dne této doby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nejasný souhrn může ztížit dokazování</a:t>
            </a:r>
          </a:p>
        </p:txBody>
      </p:sp>
    </p:spTree>
    <p:extLst>
      <p:ext uri="{BB962C8B-B14F-4D97-AF65-F5344CB8AC3E}">
        <p14:creationId xmlns:p14="http://schemas.microsoft.com/office/powerpoint/2010/main" val="1642005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4628A6D2-6CE5-4536-B615-2AA3A65C3F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EECF74F-7988-4A24-B39F-E877337ADE16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SPLÁTKY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C5FC32F-DECD-46FE-A9A9-72CFC2ED19E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Splátkový kalendář bez mezer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2891155-596C-41FC-B15B-A13309BCCC41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215DBEF-1F46-44BC-8447-BBB804F7D77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DF881B6-B665-4270-AE9C-C4E2351D7708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52C9245-8C12-404E-9E61-26D9D7F04C49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847975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6482023-A7E6-42BF-B2EE-59F29D1927EB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619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Ujednání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4E3838D-EA65-47ED-8279-EEA9E4B83AE2}"/>
              </a:ext>
            </a:extLst>
          </p:cNvPr>
          <p:cNvSpPr>
            <a:spLocks noGrp="1"/>
          </p:cNvSpPr>
          <p:nvPr/>
        </p:nvSpPr>
        <p:spPr>
          <a:xfrm>
            <a:off x="3248025" y="1638300"/>
            <a:ext cx="8543925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7622A10-62C9-49F0-8151-CE2E9874CAA0}"/>
              </a:ext>
            </a:extLst>
          </p:cNvPr>
          <p:cNvSpPr>
            <a:spLocks noGrp="1"/>
          </p:cNvSpPr>
          <p:nvPr/>
        </p:nvSpPr>
        <p:spPr>
          <a:xfrm>
            <a:off x="3362325" y="1752600"/>
            <a:ext cx="83153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 napsat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A932954-43C0-4CB4-AC4E-0A78D6EA1464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2847975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F764FDF-2C78-4D6B-BCA5-E4EC799A1964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26193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Dluh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7AEC7DB-B07A-42F8-AFD7-A08A430F5245}"/>
              </a:ext>
            </a:extLst>
          </p:cNvPr>
          <p:cNvSpPr>
            <a:spLocks noGrp="1"/>
          </p:cNvSpPr>
          <p:nvPr/>
        </p:nvSpPr>
        <p:spPr>
          <a:xfrm>
            <a:off x="3248025" y="2305050"/>
            <a:ext cx="8543925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36707B4-2154-46EB-BAF9-6863EF0348EE}"/>
              </a:ext>
            </a:extLst>
          </p:cNvPr>
          <p:cNvSpPr>
            <a:spLocks noGrp="1"/>
          </p:cNvSpPr>
          <p:nvPr/>
        </p:nvSpPr>
        <p:spPr>
          <a:xfrm>
            <a:off x="3362325" y="2400300"/>
            <a:ext cx="83153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důvod, původní výše, dosavadní úhrady a aktuální zůstatek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E494D88-A9D6-4058-865E-5D34C93C84D4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2847975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8597A72B-CBCE-4DCF-A31E-7CD7EB85F121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26193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Splátky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8088EC31-FA23-40D0-A1EC-DE8F61328F7E}"/>
              </a:ext>
            </a:extLst>
          </p:cNvPr>
          <p:cNvSpPr>
            <a:spLocks noGrp="1"/>
          </p:cNvSpPr>
          <p:nvPr/>
        </p:nvSpPr>
        <p:spPr>
          <a:xfrm>
            <a:off x="3248025" y="2971800"/>
            <a:ext cx="8543925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AEDB4A9-77B9-424C-A15C-8DD203851F39}"/>
              </a:ext>
            </a:extLst>
          </p:cNvPr>
          <p:cNvSpPr>
            <a:spLocks noGrp="1"/>
          </p:cNvSpPr>
          <p:nvPr/>
        </p:nvSpPr>
        <p:spPr>
          <a:xfrm>
            <a:off x="3362325" y="3067050"/>
            <a:ext cx="83153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částka každé splátky, přesné datum splatnosti, účet a symbol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E6C62468-40CB-4974-A75A-FD728383F7C9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2847975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7BBE3FC-2FD9-47CD-AE3C-1D326AA63F10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26193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Běžné platby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2BEAFD81-0DCC-42DC-A725-74327A2434D7}"/>
              </a:ext>
            </a:extLst>
          </p:cNvPr>
          <p:cNvSpPr>
            <a:spLocks noGrp="1"/>
          </p:cNvSpPr>
          <p:nvPr/>
        </p:nvSpPr>
        <p:spPr>
          <a:xfrm>
            <a:off x="3248025" y="3638550"/>
            <a:ext cx="8543925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3ACE1434-C902-4E16-A649-E7B4FC190708}"/>
              </a:ext>
            </a:extLst>
          </p:cNvPr>
          <p:cNvSpPr>
            <a:spLocks noGrp="1"/>
          </p:cNvSpPr>
          <p:nvPr/>
        </p:nvSpPr>
        <p:spPr>
          <a:xfrm>
            <a:off x="3362325" y="3733800"/>
            <a:ext cx="83153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že nové nájemné a zálohy se hradí samostatně a včas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DB6FB75C-9861-40CA-85B4-7BCD81FE8FEF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2847975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55895066-8A7B-46F5-8F96-C10E8577246A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26193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Prodlení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8535D95C-43D2-4481-820D-FD79EEA8DBEC}"/>
              </a:ext>
            </a:extLst>
          </p:cNvPr>
          <p:cNvSpPr>
            <a:spLocks noGrp="1"/>
          </p:cNvSpPr>
          <p:nvPr/>
        </p:nvSpPr>
        <p:spPr>
          <a:xfrm>
            <a:off x="3248025" y="4305300"/>
            <a:ext cx="8543925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DB14A362-A9B0-47C4-BB0A-5D112A2A75B3}"/>
              </a:ext>
            </a:extLst>
          </p:cNvPr>
          <p:cNvSpPr>
            <a:spLocks noGrp="1"/>
          </p:cNvSpPr>
          <p:nvPr/>
        </p:nvSpPr>
        <p:spPr>
          <a:xfrm>
            <a:off x="3362325" y="4400550"/>
            <a:ext cx="83153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zda se při nezaplacení splátky stane splatný celý zbytek – musí být výslovně ujednáno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BFB87A23-276B-4D81-8239-518D12E85919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2847975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72E1FA8F-E78C-45FD-A7F5-3D84255A7EAC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26193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Kontrola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6DF7AAC4-264D-4999-8DF2-132A5CB270FB}"/>
              </a:ext>
            </a:extLst>
          </p:cNvPr>
          <p:cNvSpPr>
            <a:spLocks noGrp="1"/>
          </p:cNvSpPr>
          <p:nvPr/>
        </p:nvSpPr>
        <p:spPr>
          <a:xfrm>
            <a:off x="3248025" y="4972050"/>
            <a:ext cx="8543925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957FE28C-863F-42AE-B5FF-A8E69F993391}"/>
              </a:ext>
            </a:extLst>
          </p:cNvPr>
          <p:cNvSpPr>
            <a:spLocks noGrp="1"/>
          </p:cNvSpPr>
          <p:nvPr/>
        </p:nvSpPr>
        <p:spPr>
          <a:xfrm>
            <a:off x="3362325" y="5067300"/>
            <a:ext cx="83153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způsob započtení plateb, potvrzení zůstatku a doručování</a:t>
            </a:r>
          </a:p>
        </p:txBody>
      </p:sp>
    </p:spTree>
    <p:extLst>
      <p:ext uri="{BB962C8B-B14F-4D97-AF65-F5344CB8AC3E}">
        <p14:creationId xmlns:p14="http://schemas.microsoft.com/office/powerpoint/2010/main" val="571187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5ED4D52A-2C12-4123-B62E-C4C7D8A51E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24822F7-455A-409A-B383-2519606EB34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231FDB6-E512-4F93-8AAD-B5FCD8C5A420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dluh a splátkový kalendář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7342051-074E-4A0B-B143-FE77F18D6CE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9A1214D-418B-4B72-8F3B-9DF606AFCA2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5DD1B21-E9CD-4971-8ACF-4E2126E482A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62EA67D-63AD-4EFB-A9AB-7B82A0F59A35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F885B2B5-2B92-4D86-9CD3-72C5F72757B5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71DD46D-178C-4E85-B9E9-D14865DC8E82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15F7EA8-0D66-4BD4-86E2-94B18DEA619D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Nájemce dluží 24 000 Kč za nájemné za duben a květen. Navrhne čtyři měsíční splátky po 6 000 Kč a současně bude hradit nové měsíční předpisy.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BBA85AB-744C-4298-9672-47BEA79D39D1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6C0CCBC-809F-4154-B99F-AA1715813284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Co má správce připravit před podpisem?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9E79001A-AA00-41C6-9551-1F30F1521791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5F46308-00F0-42B0-8139-39259666597F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Písemnou dohodu s přesným důvodem a výší dluhu, výslovným uznáním, čtyřmi daty splatnosti, oddělením běžných plateb a sjednaným následkem vynechané splátky. Každou úhradu páruje zvlášť a potvrzuje nový zůstatek.</a:t>
            </a:r>
          </a:p>
        </p:txBody>
      </p:sp>
    </p:spTree>
    <p:extLst>
      <p:ext uri="{BB962C8B-B14F-4D97-AF65-F5344CB8AC3E}">
        <p14:creationId xmlns:p14="http://schemas.microsoft.com/office/powerpoint/2010/main" val="1451189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2179340D-14F7-44D2-866E-C846A0FA4A8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947C267-331D-45BD-8C86-315453B52075}"/>
              </a:ext>
            </a:extLst>
          </p:cNvPr>
          <p:cNvSpPr>
            <a:spLocks noGrp="1"/>
          </p:cNvSpPr>
          <p:nvPr/>
        </p:nvSpPr>
        <p:spPr>
          <a:xfrm>
            <a:off x="476250" y="590550"/>
            <a:ext cx="142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4200" b="1">
                <a:solidFill>
                  <a:srgbClr val="6DCBF4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6DCBF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2BAE718-B693-46B0-A046-B230AD47BE2B}"/>
              </a:ext>
            </a:extLst>
          </p:cNvPr>
          <p:cNvSpPr>
            <a:spLocks noGrp="1"/>
          </p:cNvSpPr>
          <p:nvPr/>
        </p:nvSpPr>
        <p:spPr>
          <a:xfrm>
            <a:off x="476250" y="2000250"/>
            <a:ext cx="9906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buNone/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Nájemní vztah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19EDF92-A28E-4C16-8097-427C3BC08CBE}"/>
              </a:ext>
            </a:extLst>
          </p:cNvPr>
          <p:cNvSpPr>
            <a:spLocks noGrp="1"/>
          </p:cNvSpPr>
          <p:nvPr/>
        </p:nvSpPr>
        <p:spPr>
          <a:xfrm>
            <a:off x="476250" y="3857625"/>
            <a:ext cx="895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0">
                <a:solidFill>
                  <a:srgbClr val="D6E6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6E6F2"/>
                </a:solidFill>
                <a:latin typeface="Arial"/>
                <a:ea typeface="Arial"/>
                <a:cs typeface="Arial"/>
              </a:rPr>
              <a:t>Od výběru zájemce přes smlouvu až po předání a ukončení.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FF38AF8-009C-4000-93E9-079B65C0CE48}"/>
              </a:ext>
            </a:extLst>
          </p:cNvPr>
          <p:cNvSpPr>
            <a:spLocks noGrp="1"/>
          </p:cNvSpPr>
          <p:nvPr/>
        </p:nvSpPr>
        <p:spPr>
          <a:xfrm>
            <a:off x="476250" y="5619750"/>
            <a:ext cx="11239500" cy="19050"/>
          </a:xfrm>
          <a:prstGeom prst="rect">
            <a:avLst/>
          </a:prstGeom>
          <a:solidFill>
            <a:srgbClr val="31516A"/>
          </a:solidFill>
          <a:ln w="0">
            <a:noFill/>
            <a:prstDash val="solid"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2817609-D34F-42EA-B243-6539055CD6FA}"/>
              </a:ext>
            </a:extLst>
          </p:cNvPr>
          <p:cNvSpPr>
            <a:spLocks noGrp="1"/>
          </p:cNvSpPr>
          <p:nvPr/>
        </p:nvSpPr>
        <p:spPr>
          <a:xfrm>
            <a:off x="476250" y="59055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9EC1D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C1D8"/>
                </a:solidFill>
                <a:latin typeface="Arial"/>
                <a:ea typeface="Arial"/>
                <a:cs typeface="Arial"/>
              </a:rPr>
              <a:t>TEMATICKÝ BLOK</a:t>
            </a:r>
          </a:p>
        </p:txBody>
      </p:sp>
    </p:spTree>
    <p:extLst>
      <p:ext uri="{BB962C8B-B14F-4D97-AF65-F5344CB8AC3E}">
        <p14:creationId xmlns:p14="http://schemas.microsoft.com/office/powerpoint/2010/main" val="1551404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61E0373C-EEAF-4AC3-91BA-9FE00AE6992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1BF3EC3-2F9E-40D0-ACC8-E8F96DA7DCF1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VZNIK NÁJMU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0B06F86-E2C7-494F-8564-B8A256F8CE4A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Vznik nájmu jako řízený proces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C56FF46-A6D8-429D-8663-123D86C3666A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961B2EC-8398-47FA-A09C-B3618F6CBF4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25F1871-DB06-487A-958E-EB5A818C4BC6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8EFECDD8-5F95-43E8-AE8E-CED571D51B21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D7CF2F20-7A6F-49F1-BCBF-FCE346FF49CE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13DF648-7680-4623-A39B-58948C7589DF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27C6C2C-80F9-4E5A-A540-D5AF05B0FF23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Dohoda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69B69D0-C247-4E8B-966E-2E5E63193D17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Strany vymezí prostor, cenu, dobu a pravidla užívání.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D9983BBB-7D9D-4120-935D-0EBE8276CAE5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78B1F0FA-3246-4778-9E41-B1AEFDA3D0A1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B4383B6-826A-40A4-A14B-9230BAFE0601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813D9D1-10C7-4D97-9D44-A22D5BE1FE14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Smlouva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0A5F22F1-68C0-4150-94F2-CC65EA01C0DF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Ujednání se promítnou do písemné smlouvy a příloh.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BD4ADFF0-C4E8-42B9-8DB9-FC15729D2486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58289EED-606A-40B7-AB94-F2ACE99A08F2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56C64740-0D1E-43A7-9798-B2924EF6C5BC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2DF507B9-B664-424F-A9C9-0FF4D43A2F23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Předání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201433F8-8F98-4E63-8C5A-15BC8CAA27D0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Stav bytu, vybavení, měřidla a klíče zachytí protokol.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95EA34E0-4F3D-4059-ABB3-030712BF0C6F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30E0613F-35AD-4CCB-80AC-F82B82BA22B0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0C4A4CE-52A0-4AAC-973A-A37966A38F7A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BBE28A35-24F8-423E-9F47-6233E9514D16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Aktivace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9A83664F-5B13-451F-85FD-2B24ACBD8ACD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Založí se předpis, zálohy, kontakty a termíny kontroly.</a:t>
            </a:r>
          </a:p>
        </p:txBody>
      </p:sp>
    </p:spTree>
    <p:extLst>
      <p:ext uri="{BB962C8B-B14F-4D97-AF65-F5344CB8AC3E}">
        <p14:creationId xmlns:p14="http://schemas.microsoft.com/office/powerpoint/2010/main" val="1685678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13C019AD-71F1-40C9-8D7D-A1EFB1DC5F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9712C71-6E3B-4E5C-A57B-0CF93D53CDF7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KONTROLA PŘED PODPISEM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01BA7CC-D474-4F5C-94E8-24F8BF54D943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 podpisem: co musí správce ověřit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57E5AA3-9D72-44E3-A3DC-8E857FE248F2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D2D8F12-9BDF-4EEC-83BA-AE2368F53FA8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CD2FEE8-E101-432F-A9CE-6954E2816DC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8BEC248-C871-4A9C-956B-E42599868BA2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Dobrá smlouva nezačíná šablonou, ale správnými vstupy.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F16133D-1AD6-42F1-AFFA-DEAC33D70E53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CFB5E89-67F3-4EAA-BC22-11EE3FAB3CBD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oprávnění pronajímatele prostor přenechat a přesná identifikace stran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nezaměnitelný popis bytu, příslušenství, vybavení a účelu užívání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dohodnuté nájemné, zálohy, splatnost, doba nájmu a doručovací adresy (způsob doručování)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technický stav, známé vady, potřebné opravy a datum zpřístupnění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A2C20562-5E26-4544-8BB6-95AD9FA38FF4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8395C6C-6646-4F38-9CE7-4F9C675B3618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Co není vyjasněno před podpisem, obvykle zdraží správu po nastěhování.</a:t>
            </a:r>
          </a:p>
        </p:txBody>
      </p:sp>
    </p:spTree>
    <p:extLst>
      <p:ext uri="{BB962C8B-B14F-4D97-AF65-F5344CB8AC3E}">
        <p14:creationId xmlns:p14="http://schemas.microsoft.com/office/powerpoint/2010/main" val="1784857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586DEAF-F070-4A69-8ABC-D9B5F6561A2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A0F7786-61FC-437B-98CE-A1253746E17C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1DAF053-E6B4-4575-B1C3-1143B86A626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Údaje o zájemci: jen to potřebné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3941982-A377-4FE0-A9D5-459B36914A53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C21688A-5157-40F6-B551-4B5798DDFDD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315D3EC-0979-4763-9A99-D3D48D4D934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D20ACAB-7E33-4E9A-A48A-CE791514EDB1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E54DED78-6681-431F-B986-EC596A765180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6C6C4A7-FABC-4182-AAD9-61B5BE7B69D6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Pro rozhodnutí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77C5255-4B7E-42E8-B590-9146C774E463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totožnost a kontaktní údaje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počet budoucích uživatelů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doložitelná schopnost hradit nájem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reference se souhlasem zájemce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CA7CD82-D73E-4B86-9196-B6A5E4053991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Na co pozor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710668D-2F71-4A8B-B821-838ECEB234CC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nadbytečné citlivé údaje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nejasný účel shromažďování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dlouhé uchovávání neúspěšných žádostí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předávání údajů bez oprávnění</a:t>
            </a:r>
          </a:p>
        </p:txBody>
      </p:sp>
    </p:spTree>
    <p:extLst>
      <p:ext uri="{BB962C8B-B14F-4D97-AF65-F5344CB8AC3E}">
        <p14:creationId xmlns:p14="http://schemas.microsoft.com/office/powerpoint/2010/main" val="464090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D79F10F0-31C5-4A82-AC71-ABFD522BEB6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D248CB8-1249-4690-BFE3-C84F23CCFB5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3D33267-414C-47D7-BC24-269A06F6AF0E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Možnosti prověření zájemce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9A523B6-CB92-4758-A59E-6DC0805405D9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8DA4154-7158-4621-846D-D369325DDB8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C09F5FF-23E0-4D83-9840-091310B3C279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2DF8D0B-8F21-4C0C-A983-076B27B1DDCB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050542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FE900DC-8D48-4F03-9A49-1F1B8F845300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182194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Oblast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7763D25-67AE-408C-89CC-F5BDBDB8928A}"/>
              </a:ext>
            </a:extLst>
          </p:cNvPr>
          <p:cNvSpPr>
            <a:spLocks noGrp="1"/>
          </p:cNvSpPr>
          <p:nvPr/>
        </p:nvSpPr>
        <p:spPr>
          <a:xfrm>
            <a:off x="2450592" y="1638300"/>
            <a:ext cx="5582031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D33D440-86F3-4CC8-AFA7-E127B3D71EB3}"/>
              </a:ext>
            </a:extLst>
          </p:cNvPr>
          <p:cNvSpPr>
            <a:spLocks noGrp="1"/>
          </p:cNvSpPr>
          <p:nvPr/>
        </p:nvSpPr>
        <p:spPr>
          <a:xfrm>
            <a:off x="2564892" y="1752600"/>
            <a:ext cx="5353431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Přiměřený postup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3A6D214-5F02-4EE3-9CCA-3D07466571AF}"/>
              </a:ext>
            </a:extLst>
          </p:cNvPr>
          <p:cNvSpPr>
            <a:spLocks noGrp="1"/>
          </p:cNvSpPr>
          <p:nvPr/>
        </p:nvSpPr>
        <p:spPr>
          <a:xfrm>
            <a:off x="8032623" y="1638300"/>
            <a:ext cx="3759327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7572D74-BAAA-4F2B-95BA-41A96DF883CB}"/>
              </a:ext>
            </a:extLst>
          </p:cNvPr>
          <p:cNvSpPr>
            <a:spLocks noGrp="1"/>
          </p:cNvSpPr>
          <p:nvPr/>
        </p:nvSpPr>
        <p:spPr>
          <a:xfrm>
            <a:off x="8146923" y="1752600"/>
            <a:ext cx="3530727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 výsledek znamená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A02B6F8-35DB-48DE-8353-48860FA7DF8F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19ECE10-513F-4AF5-81A0-F6A44253F612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Totožnost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5C6582A-DD81-4BF4-99CF-6583011695AB}"/>
              </a:ext>
            </a:extLst>
          </p:cNvPr>
          <p:cNvSpPr>
            <a:spLocks noGrp="1"/>
          </p:cNvSpPr>
          <p:nvPr/>
        </p:nvSpPr>
        <p:spPr>
          <a:xfrm>
            <a:off x="2450592" y="2305050"/>
            <a:ext cx="5582031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E60C639-E94F-4C5B-9B6C-17D750DA92B8}"/>
              </a:ext>
            </a:extLst>
          </p:cNvPr>
          <p:cNvSpPr>
            <a:spLocks noGrp="1"/>
          </p:cNvSpPr>
          <p:nvPr/>
        </p:nvSpPr>
        <p:spPr>
          <a:xfrm>
            <a:off x="2564892" y="2400300"/>
            <a:ext cx="535343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nahlédnout do platného dokladu; potřebné údaje převzít až pro smlouvu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33E627E2-1CBB-4A98-9B8A-CB16682A59DB}"/>
              </a:ext>
            </a:extLst>
          </p:cNvPr>
          <p:cNvSpPr>
            <a:spLocks noGrp="1"/>
          </p:cNvSpPr>
          <p:nvPr/>
        </p:nvSpPr>
        <p:spPr>
          <a:xfrm>
            <a:off x="8032623" y="2305050"/>
            <a:ext cx="3759327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0166952-CF6E-482D-AABC-154979B65784}"/>
              </a:ext>
            </a:extLst>
          </p:cNvPr>
          <p:cNvSpPr>
            <a:spLocks noGrp="1"/>
          </p:cNvSpPr>
          <p:nvPr/>
        </p:nvSpPr>
        <p:spPr>
          <a:xfrm>
            <a:off x="8146923" y="2400300"/>
            <a:ext cx="353072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shoda osoby a smluvních údajů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09D45018-59DE-4D7E-A2CA-EE53B198CD4E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8ACA340-4D5D-4DBE-BF51-EBC7FAF1FAA4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Schopnost platit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8E4EF7D7-AD4E-420D-A0B1-C77119E436A5}"/>
              </a:ext>
            </a:extLst>
          </p:cNvPr>
          <p:cNvSpPr>
            <a:spLocks noGrp="1"/>
          </p:cNvSpPr>
          <p:nvPr/>
        </p:nvSpPr>
        <p:spPr>
          <a:xfrm>
            <a:off x="2450592" y="2971800"/>
            <a:ext cx="5582031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0C9EE4B6-A8B4-47E9-8EE0-675926D24822}"/>
              </a:ext>
            </a:extLst>
          </p:cNvPr>
          <p:cNvSpPr>
            <a:spLocks noGrp="1"/>
          </p:cNvSpPr>
          <p:nvPr/>
        </p:nvSpPr>
        <p:spPr>
          <a:xfrm>
            <a:off x="2564892" y="3067050"/>
            <a:ext cx="535343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potvrzení o příjmu, omezený výpis, daňové podklady či jiný rovnocenný doklad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E45D4549-D2C4-496B-BBDF-1C778C73C973}"/>
              </a:ext>
            </a:extLst>
          </p:cNvPr>
          <p:cNvSpPr>
            <a:spLocks noGrp="1"/>
          </p:cNvSpPr>
          <p:nvPr/>
        </p:nvSpPr>
        <p:spPr>
          <a:xfrm>
            <a:off x="8032623" y="2971800"/>
            <a:ext cx="3759327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EC8303E-C7ED-4FD7-834F-3C782FD2A979}"/>
              </a:ext>
            </a:extLst>
          </p:cNvPr>
          <p:cNvSpPr>
            <a:spLocks noGrp="1"/>
          </p:cNvSpPr>
          <p:nvPr/>
        </p:nvSpPr>
        <p:spPr>
          <a:xfrm>
            <a:off x="8146923" y="3067050"/>
            <a:ext cx="353072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reálná kapacita hradit celý měsíční předpis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A407FE7B-E916-439B-8993-A8F9EC3D1E2B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F8D5E1AB-D6C6-431A-9DE8-567ADEF17ECF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Reference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4FB22B97-635E-4DCF-AE4E-ECE1E03F1F31}"/>
              </a:ext>
            </a:extLst>
          </p:cNvPr>
          <p:cNvSpPr>
            <a:spLocks noGrp="1"/>
          </p:cNvSpPr>
          <p:nvPr/>
        </p:nvSpPr>
        <p:spPr>
          <a:xfrm>
            <a:off x="2450592" y="3638550"/>
            <a:ext cx="5582031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2759A7D3-39DC-47F0-8DDE-0DBEA831A142}"/>
              </a:ext>
            </a:extLst>
          </p:cNvPr>
          <p:cNvSpPr>
            <a:spLocks noGrp="1"/>
          </p:cNvSpPr>
          <p:nvPr/>
        </p:nvSpPr>
        <p:spPr>
          <a:xfrm>
            <a:off x="2564892" y="3733800"/>
            <a:ext cx="535343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se souhlasem kontaktovat předchozího pronajímatele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71EE9DB6-3202-490F-A10A-8CDA49AE6689}"/>
              </a:ext>
            </a:extLst>
          </p:cNvPr>
          <p:cNvSpPr>
            <a:spLocks noGrp="1"/>
          </p:cNvSpPr>
          <p:nvPr/>
        </p:nvSpPr>
        <p:spPr>
          <a:xfrm>
            <a:off x="8032623" y="3638550"/>
            <a:ext cx="3759327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DEC05FB1-EA2A-4851-8324-B0AA267E3B8F}"/>
              </a:ext>
            </a:extLst>
          </p:cNvPr>
          <p:cNvSpPr>
            <a:spLocks noGrp="1"/>
          </p:cNvSpPr>
          <p:nvPr/>
        </p:nvSpPr>
        <p:spPr>
          <a:xfrm>
            <a:off x="8146923" y="3733800"/>
            <a:ext cx="353072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platební morálka, komunikace a péče o byt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75A0B6E0-E123-4C60-99A9-CA5FD0C6AC24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DC6D9827-351A-4286-AEBD-37AAA53EDE47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Veřejné rejstříky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A6D3DED1-5272-4F6D-836F-6C2127BC6469}"/>
              </a:ext>
            </a:extLst>
          </p:cNvPr>
          <p:cNvSpPr>
            <a:spLocks noGrp="1"/>
          </p:cNvSpPr>
          <p:nvPr/>
        </p:nvSpPr>
        <p:spPr>
          <a:xfrm>
            <a:off x="2450592" y="4305300"/>
            <a:ext cx="5582031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E4952250-FC11-4615-823A-624D28F01365}"/>
              </a:ext>
            </a:extLst>
          </p:cNvPr>
          <p:cNvSpPr>
            <a:spLocks noGrp="1"/>
          </p:cNvSpPr>
          <p:nvPr/>
        </p:nvSpPr>
        <p:spPr>
          <a:xfrm>
            <a:off x="2564892" y="4400550"/>
            <a:ext cx="535343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ověřit ISIR a podle potřeby CEE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90C440E2-5078-4D7F-B0C8-F22987574001}"/>
              </a:ext>
            </a:extLst>
          </p:cNvPr>
          <p:cNvSpPr>
            <a:spLocks noGrp="1"/>
          </p:cNvSpPr>
          <p:nvPr/>
        </p:nvSpPr>
        <p:spPr>
          <a:xfrm>
            <a:off x="8032623" y="4305300"/>
            <a:ext cx="3759327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D69A3DC6-DCA1-43A8-B018-F85C7CDC0692}"/>
              </a:ext>
            </a:extLst>
          </p:cNvPr>
          <p:cNvSpPr>
            <a:spLocks noGrp="1"/>
          </p:cNvSpPr>
          <p:nvPr/>
        </p:nvSpPr>
        <p:spPr>
          <a:xfrm>
            <a:off x="8146923" y="4400550"/>
            <a:ext cx="353072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existence zveřejněného řízení; nikoli úplný obraz osoby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0839242D-14C9-4D69-82BF-5DD685EE7DAD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37582354-D4B7-4F46-900B-FD2ADD5D3A5B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Konzistence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C676D3AA-BDCA-4A55-AEEC-7564E49D5475}"/>
              </a:ext>
            </a:extLst>
          </p:cNvPr>
          <p:cNvSpPr>
            <a:spLocks noGrp="1"/>
          </p:cNvSpPr>
          <p:nvPr/>
        </p:nvSpPr>
        <p:spPr>
          <a:xfrm>
            <a:off x="2450592" y="4972050"/>
            <a:ext cx="5582031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18EEFF77-B2D4-4C06-AD1B-7A00920652CC}"/>
              </a:ext>
            </a:extLst>
          </p:cNvPr>
          <p:cNvSpPr>
            <a:spLocks noGrp="1"/>
          </p:cNvSpPr>
          <p:nvPr/>
        </p:nvSpPr>
        <p:spPr>
          <a:xfrm>
            <a:off x="2564892" y="5067300"/>
            <a:ext cx="535343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porovnat údaje v žádosti, dokladech a při jednání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86B742A2-CAAC-4601-9277-724F57CAA2C9}"/>
              </a:ext>
            </a:extLst>
          </p:cNvPr>
          <p:cNvSpPr>
            <a:spLocks noGrp="1"/>
          </p:cNvSpPr>
          <p:nvPr/>
        </p:nvSpPr>
        <p:spPr>
          <a:xfrm>
            <a:off x="8032623" y="4972050"/>
            <a:ext cx="3759327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9B3B6EFA-A981-46A8-91B0-1D816CEB8287}"/>
              </a:ext>
            </a:extLst>
          </p:cNvPr>
          <p:cNvSpPr>
            <a:spLocks noGrp="1"/>
          </p:cNvSpPr>
          <p:nvPr/>
        </p:nvSpPr>
        <p:spPr>
          <a:xfrm>
            <a:off x="8146923" y="5067300"/>
            <a:ext cx="353072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nesrovnalost je důvod k vysvětlení, ne k ukvapenému závěru</a:t>
            </a:r>
          </a:p>
        </p:txBody>
      </p:sp>
    </p:spTree>
    <p:extLst>
      <p:ext uri="{BB962C8B-B14F-4D97-AF65-F5344CB8AC3E}">
        <p14:creationId xmlns:p14="http://schemas.microsoft.com/office/powerpoint/2010/main" val="868171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2ACF85F2-8E48-47EC-8227-A17FCF5556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81F1271-AE20-4E88-9F91-DDF2259BF037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VEŘEJNÉ ZDROJE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2E2B8A8-F847-4294-BDCE-5ECC70BE7DD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Veřejné rejstříky a jejich limity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79EC2EA-6649-4F2B-B51F-0DD85F36319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A707CCB-3878-4583-9079-D48349EC1410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7305DE1-6B2A-4E2E-9AA3-9561646FB3E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2B31097-C000-44F5-A525-A2E4A7F4D912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050542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48886B-9F67-403F-BDCD-86093D69AB2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1821942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Zdroj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CBD8295-450A-461B-A309-B1A9D48922EA}"/>
              </a:ext>
            </a:extLst>
          </p:cNvPr>
          <p:cNvSpPr>
            <a:spLocks noGrp="1"/>
          </p:cNvSpPr>
          <p:nvPr/>
        </p:nvSpPr>
        <p:spPr>
          <a:xfrm>
            <a:off x="2450592" y="1638300"/>
            <a:ext cx="4442841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A964137-73C2-4701-AFE3-1DB10DB1CEEE}"/>
              </a:ext>
            </a:extLst>
          </p:cNvPr>
          <p:cNvSpPr>
            <a:spLocks noGrp="1"/>
          </p:cNvSpPr>
          <p:nvPr/>
        </p:nvSpPr>
        <p:spPr>
          <a:xfrm>
            <a:off x="2564892" y="1752600"/>
            <a:ext cx="4214241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 ověřuje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D9761FA-2865-4B62-AF88-D95C41794E55}"/>
              </a:ext>
            </a:extLst>
          </p:cNvPr>
          <p:cNvSpPr>
            <a:spLocks noGrp="1"/>
          </p:cNvSpPr>
          <p:nvPr/>
        </p:nvSpPr>
        <p:spPr>
          <a:xfrm>
            <a:off x="6893433" y="1638300"/>
            <a:ext cx="4898517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02BE20AF-42E1-4471-A3B6-FEED0C8F815C}"/>
              </a:ext>
            </a:extLst>
          </p:cNvPr>
          <p:cNvSpPr>
            <a:spLocks noGrp="1"/>
          </p:cNvSpPr>
          <p:nvPr/>
        </p:nvSpPr>
        <p:spPr>
          <a:xfrm>
            <a:off x="7007733" y="1752600"/>
            <a:ext cx="4669917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Důležitý limit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F7A815BE-93F4-4613-AED8-A190FCB18C97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05054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2A8B0818-D642-49D1-A458-84E0ED3F00DF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182194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ISIR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7D8A82F-1530-4E1E-A2A7-64D870750B03}"/>
              </a:ext>
            </a:extLst>
          </p:cNvPr>
          <p:cNvSpPr>
            <a:spLocks noGrp="1"/>
          </p:cNvSpPr>
          <p:nvPr/>
        </p:nvSpPr>
        <p:spPr>
          <a:xfrm>
            <a:off x="2450592" y="2324100"/>
            <a:ext cx="444284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70D4922E-C6E9-4681-A25B-77B5FBE3BBB1}"/>
              </a:ext>
            </a:extLst>
          </p:cNvPr>
          <p:cNvSpPr>
            <a:spLocks noGrp="1"/>
          </p:cNvSpPr>
          <p:nvPr/>
        </p:nvSpPr>
        <p:spPr>
          <a:xfrm>
            <a:off x="2564892" y="24193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zveřejněné insolvenční řízení dlužníka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8DEDA23-B0BC-4BE0-B2EF-E75E130439EF}"/>
              </a:ext>
            </a:extLst>
          </p:cNvPr>
          <p:cNvSpPr>
            <a:spLocks noGrp="1"/>
          </p:cNvSpPr>
          <p:nvPr/>
        </p:nvSpPr>
        <p:spPr>
          <a:xfrm>
            <a:off x="6893433" y="2324100"/>
            <a:ext cx="4898517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F953FC35-31D6-43BA-AEAA-35E03125D5F8}"/>
              </a:ext>
            </a:extLst>
          </p:cNvPr>
          <p:cNvSpPr>
            <a:spLocks noGrp="1"/>
          </p:cNvSpPr>
          <p:nvPr/>
        </p:nvSpPr>
        <p:spPr>
          <a:xfrm>
            <a:off x="7007733" y="2419350"/>
            <a:ext cx="466991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není hodnocením běžné platební morálky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C6A1D4B4-B30A-4051-80D6-B66AE60AA250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0505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92CB913-CF27-4383-871C-1A2237005254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182194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CEE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2A31E2AE-3D66-4226-ACA9-26F3E6ECF76D}"/>
              </a:ext>
            </a:extLst>
          </p:cNvPr>
          <p:cNvSpPr>
            <a:spLocks noGrp="1"/>
          </p:cNvSpPr>
          <p:nvPr/>
        </p:nvSpPr>
        <p:spPr>
          <a:xfrm>
            <a:off x="2450592" y="3009900"/>
            <a:ext cx="444284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EDFE196C-6DCD-454E-BB0F-3E78264B9838}"/>
              </a:ext>
            </a:extLst>
          </p:cNvPr>
          <p:cNvSpPr>
            <a:spLocks noGrp="1"/>
          </p:cNvSpPr>
          <p:nvPr/>
        </p:nvSpPr>
        <p:spPr>
          <a:xfrm>
            <a:off x="2564892" y="31051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určité pravomocné exekuce vedené soudními exekutory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52A413AD-1A08-485A-80FE-3FE1862A1C27}"/>
              </a:ext>
            </a:extLst>
          </p:cNvPr>
          <p:cNvSpPr>
            <a:spLocks noGrp="1"/>
          </p:cNvSpPr>
          <p:nvPr/>
        </p:nvSpPr>
        <p:spPr>
          <a:xfrm>
            <a:off x="6893433" y="3009900"/>
            <a:ext cx="4898517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3D7206A-6642-405E-B5AE-E91A90B33649}"/>
              </a:ext>
            </a:extLst>
          </p:cNvPr>
          <p:cNvSpPr>
            <a:spLocks noGrp="1"/>
          </p:cNvSpPr>
          <p:nvPr/>
        </p:nvSpPr>
        <p:spPr>
          <a:xfrm>
            <a:off x="7007733" y="3105150"/>
            <a:ext cx="466991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 placená a neobsahuje všechny druhy výkonu rozhodnutí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1692D20F-A36B-4E27-9D15-E54213B0B433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05054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49EA754D-FA5B-4F21-A203-B4B6D9938417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182194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Veřejný rejstřík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F28070CA-C7EF-4014-9272-DAEE73B9C3D3}"/>
              </a:ext>
            </a:extLst>
          </p:cNvPr>
          <p:cNvSpPr>
            <a:spLocks noGrp="1"/>
          </p:cNvSpPr>
          <p:nvPr/>
        </p:nvSpPr>
        <p:spPr>
          <a:xfrm>
            <a:off x="2450592" y="3695700"/>
            <a:ext cx="444284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A82703B1-5319-44DD-B907-E8BBF17EB2EF}"/>
              </a:ext>
            </a:extLst>
          </p:cNvPr>
          <p:cNvSpPr>
            <a:spLocks noGrp="1"/>
          </p:cNvSpPr>
          <p:nvPr/>
        </p:nvSpPr>
        <p:spPr>
          <a:xfrm>
            <a:off x="2564892" y="37909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stav firmy či podnikatele, statutární orgány a sbírku listin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E33071FA-9EF9-4733-A402-2BE2A0DA39BC}"/>
              </a:ext>
            </a:extLst>
          </p:cNvPr>
          <p:cNvSpPr>
            <a:spLocks noGrp="1"/>
          </p:cNvSpPr>
          <p:nvPr/>
        </p:nvSpPr>
        <p:spPr>
          <a:xfrm>
            <a:off x="6893433" y="3695700"/>
            <a:ext cx="4898517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ECDEADB7-7929-40BA-ABAB-7E789AE52EF4}"/>
              </a:ext>
            </a:extLst>
          </p:cNvPr>
          <p:cNvSpPr>
            <a:spLocks noGrp="1"/>
          </p:cNvSpPr>
          <p:nvPr/>
        </p:nvSpPr>
        <p:spPr>
          <a:xfrm>
            <a:off x="7007733" y="3790950"/>
            <a:ext cx="466991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má význam hlavně u firemního nájemce; neprokazuje osobní solventnost</a:t>
            </a:r>
          </a:p>
        </p:txBody>
      </p:sp>
    </p:spTree>
    <p:extLst>
      <p:ext uri="{BB962C8B-B14F-4D97-AF65-F5344CB8AC3E}">
        <p14:creationId xmlns:p14="http://schemas.microsoft.com/office/powerpoint/2010/main" val="971369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F75EC24E-9A53-411C-AC26-4B8BDE05B0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3F33DDF-2527-4AE4-B363-6B6D598F9578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ROVNÉ ZACHÁZENÍ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D4F7BDB-42EE-4083-897D-0B79BBB4D259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Stejná kritéria pro všechny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A6790C7-E6DF-4832-817D-B6320F581F2A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8A2C17C-EB90-44A7-A462-797FAEDAD99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DF78744-B4B4-4C62-9B43-B50768A22484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034C3A9-72AA-418B-96B3-E0597F98D4C0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5695950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D51093A5-929E-4345-895D-AD713820DBF3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54673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Vhodné kritérium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AB163F4-ED2C-4775-A531-E7DE85CA2A63}"/>
              </a:ext>
            </a:extLst>
          </p:cNvPr>
          <p:cNvSpPr>
            <a:spLocks noGrp="1"/>
          </p:cNvSpPr>
          <p:nvPr/>
        </p:nvSpPr>
        <p:spPr>
          <a:xfrm>
            <a:off x="6096000" y="1638300"/>
            <a:ext cx="5695950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6D95C16-4BD6-4216-BFD1-E16A19A6E1AE}"/>
              </a:ext>
            </a:extLst>
          </p:cNvPr>
          <p:cNvSpPr>
            <a:spLocks noGrp="1"/>
          </p:cNvSpPr>
          <p:nvPr/>
        </p:nvSpPr>
        <p:spPr>
          <a:xfrm>
            <a:off x="6210300" y="1752600"/>
            <a:ext cx="54673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Nevhodné kritérium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B8E753A-E301-4081-80F5-F8EA2A3B5A4C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5695950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9CEC6DF-C0AE-4C77-AF44-6C1AE06D5444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5467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doložitelná schopnost hradit nájemné a služby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A766539D-EC74-4478-87EC-A3E621C08DD7}"/>
              </a:ext>
            </a:extLst>
          </p:cNvPr>
          <p:cNvSpPr>
            <a:spLocks noGrp="1"/>
          </p:cNvSpPr>
          <p:nvPr/>
        </p:nvSpPr>
        <p:spPr>
          <a:xfrm>
            <a:off x="6096000" y="2324100"/>
            <a:ext cx="5695950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2C72FCE-0B66-4B83-AFCD-82937CB4E719}"/>
              </a:ext>
            </a:extLst>
          </p:cNvPr>
          <p:cNvSpPr>
            <a:spLocks noGrp="1"/>
          </p:cNvSpPr>
          <p:nvPr/>
        </p:nvSpPr>
        <p:spPr>
          <a:xfrm>
            <a:off x="6210300" y="2419350"/>
            <a:ext cx="5467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národnost nebo etnický původ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74D66EC-53B2-4FAB-83C2-FF6362EC78C8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56959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7EB6F158-B4F6-4662-A00B-1FCDDAD2AC8C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5467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počet uživatelů ve vztahu ke kapacitě bytu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004D8DFA-C76D-41E7-BC9B-6A0C30E892D8}"/>
              </a:ext>
            </a:extLst>
          </p:cNvPr>
          <p:cNvSpPr>
            <a:spLocks noGrp="1"/>
          </p:cNvSpPr>
          <p:nvPr/>
        </p:nvSpPr>
        <p:spPr>
          <a:xfrm>
            <a:off x="6096000" y="3009900"/>
            <a:ext cx="56959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0C43D44-1BC9-4A16-858A-419388CCED90}"/>
              </a:ext>
            </a:extLst>
          </p:cNvPr>
          <p:cNvSpPr>
            <a:spLocks noGrp="1"/>
          </p:cNvSpPr>
          <p:nvPr/>
        </p:nvSpPr>
        <p:spPr>
          <a:xfrm>
            <a:off x="6210300" y="3105150"/>
            <a:ext cx="5467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těhotenství nebo plánování dětí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E893F71-D59A-4A4B-B292-3237638FB158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5695950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2984635A-5F78-4D18-921E-D2DE6FEF42EB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5467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objektivní reference a pravdivost podkladů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39D8EACE-8D64-4249-B100-78A4FB2B320E}"/>
              </a:ext>
            </a:extLst>
          </p:cNvPr>
          <p:cNvSpPr>
            <a:spLocks noGrp="1"/>
          </p:cNvSpPr>
          <p:nvPr/>
        </p:nvSpPr>
        <p:spPr>
          <a:xfrm>
            <a:off x="6096000" y="3695700"/>
            <a:ext cx="5695950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7502D8D0-CD16-46B0-AF1A-E8AD02162B82}"/>
              </a:ext>
            </a:extLst>
          </p:cNvPr>
          <p:cNvSpPr>
            <a:spLocks noGrp="1"/>
          </p:cNvSpPr>
          <p:nvPr/>
        </p:nvSpPr>
        <p:spPr>
          <a:xfrm>
            <a:off x="6210300" y="3790950"/>
            <a:ext cx="5467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náboženství, sexuální orientace nebo osobní názory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A146313A-4762-4F3A-8B10-24ACA3FAD3EC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56959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A8DE6E3-8DA3-4102-9FDD-BCDC62551E87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5467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schopnost splnit stejné smluvní podmínky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19B4FC67-13A4-4A08-80DF-AE0A55BDB904}"/>
              </a:ext>
            </a:extLst>
          </p:cNvPr>
          <p:cNvSpPr>
            <a:spLocks noGrp="1"/>
          </p:cNvSpPr>
          <p:nvPr/>
        </p:nvSpPr>
        <p:spPr>
          <a:xfrm>
            <a:off x="6096000" y="4381500"/>
            <a:ext cx="56959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D2538786-E82D-4687-9455-294B76D9CF84}"/>
              </a:ext>
            </a:extLst>
          </p:cNvPr>
          <p:cNvSpPr>
            <a:spLocks noGrp="1"/>
          </p:cNvSpPr>
          <p:nvPr/>
        </p:nvSpPr>
        <p:spPr>
          <a:xfrm>
            <a:off x="6210300" y="4476750"/>
            <a:ext cx="5467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paušální odmítnutí kvůli věku či zdravotnímu postižení</a:t>
            </a:r>
          </a:p>
        </p:txBody>
      </p:sp>
    </p:spTree>
    <p:extLst>
      <p:ext uri="{BB962C8B-B14F-4D97-AF65-F5344CB8AC3E}">
        <p14:creationId xmlns:p14="http://schemas.microsoft.com/office/powerpoint/2010/main" val="1365553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14101247-35AB-46B8-8E4C-CE2864CDA2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ACD1B6B-FC75-407A-B6C4-3EF3521619DF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KONTROLNÍ SEZNAM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525106B-B699-4D77-9196-CFF07908EC6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Varovné signály a přiměřená reakce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B8A6439-7225-4EF9-83BB-0D0480D0A20C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8344A30-73A0-46C7-98A9-4667068B09C9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818FD6A-56D0-4C2F-AD68-72D29D27205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B6486E6-9E3F-42B3-8EE8-87D9BCBB97BF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3873246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34A1952-3C25-4C39-945B-5D73604312CB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3644646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Signál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BA0F776-9D4A-4AA5-9898-0DDC48C22C2E}"/>
              </a:ext>
            </a:extLst>
          </p:cNvPr>
          <p:cNvSpPr>
            <a:spLocks noGrp="1"/>
          </p:cNvSpPr>
          <p:nvPr/>
        </p:nvSpPr>
        <p:spPr>
          <a:xfrm>
            <a:off x="4273296" y="1638300"/>
            <a:ext cx="7518654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B8FEFD1-A2A1-4737-A063-EFD5CB6ED4B5}"/>
              </a:ext>
            </a:extLst>
          </p:cNvPr>
          <p:cNvSpPr>
            <a:spLocks noGrp="1"/>
          </p:cNvSpPr>
          <p:nvPr/>
        </p:nvSpPr>
        <p:spPr>
          <a:xfrm>
            <a:off x="4387596" y="1752600"/>
            <a:ext cx="7290054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Správná reakce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DFD6CA5-6C04-40FD-8788-DD4C64D563F3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387324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97964AF-9E01-49CB-8234-9D9DBEB10122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údaje v dokladech si odporují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A86D1BE-D1E0-4C59-AC6E-D4AEFD493565}"/>
              </a:ext>
            </a:extLst>
          </p:cNvPr>
          <p:cNvSpPr>
            <a:spLocks noGrp="1"/>
          </p:cNvSpPr>
          <p:nvPr/>
        </p:nvSpPr>
        <p:spPr>
          <a:xfrm>
            <a:off x="4273296" y="2324100"/>
            <a:ext cx="7518654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DA0D49C-9D3D-4C76-A1D3-CC4B5FFD5FAF}"/>
              </a:ext>
            </a:extLst>
          </p:cNvPr>
          <p:cNvSpPr>
            <a:spLocks noGrp="1"/>
          </p:cNvSpPr>
          <p:nvPr/>
        </p:nvSpPr>
        <p:spPr>
          <a:xfrm>
            <a:off x="4387596" y="2419350"/>
            <a:ext cx="7290054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požádat o vysvětlení a jeden cílený doplňující doklad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5817238-0C14-4523-A2D4-F3968F781CE0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387324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265F7602-7E6D-4438-A3D5-949F926C94E3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záznam v ISIR nebo CEE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50C965E9-5125-4C9F-9A0F-24B363A69388}"/>
              </a:ext>
            </a:extLst>
          </p:cNvPr>
          <p:cNvSpPr>
            <a:spLocks noGrp="1"/>
          </p:cNvSpPr>
          <p:nvPr/>
        </p:nvSpPr>
        <p:spPr>
          <a:xfrm>
            <a:off x="4273296" y="3009900"/>
            <a:ext cx="7518654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02DD6D64-43B2-4B55-8FE6-AEE8F513FC8A}"/>
              </a:ext>
            </a:extLst>
          </p:cNvPr>
          <p:cNvSpPr>
            <a:spLocks noGrp="1"/>
          </p:cNvSpPr>
          <p:nvPr/>
        </p:nvSpPr>
        <p:spPr>
          <a:xfrm>
            <a:off x="4387596" y="3105150"/>
            <a:ext cx="7290054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ověřit totožnost, stav řízení a současnou schopnost plnit; zvážit přiměřené zajištění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75D8F3C-CB42-4C99-A714-7119AF611984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387324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C63D6CB2-1995-4920-886E-CC4A305F8B7D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podezření na upravený či falešný doklad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9158140-749A-42A6-9FD7-A4DDC15A6CE4}"/>
              </a:ext>
            </a:extLst>
          </p:cNvPr>
          <p:cNvSpPr>
            <a:spLocks noGrp="1"/>
          </p:cNvSpPr>
          <p:nvPr/>
        </p:nvSpPr>
        <p:spPr>
          <a:xfrm>
            <a:off x="4273296" y="3695700"/>
            <a:ext cx="7518654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F5407C9-4D4A-4E92-B5BF-C841C37BDB4A}"/>
              </a:ext>
            </a:extLst>
          </p:cNvPr>
          <p:cNvSpPr>
            <a:spLocks noGrp="1"/>
          </p:cNvSpPr>
          <p:nvPr/>
        </p:nvSpPr>
        <p:spPr>
          <a:xfrm>
            <a:off x="4387596" y="3790950"/>
            <a:ext cx="7290054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ověřit zdroj; při potvrzené nepravdivosti výběr ukončit a záznam doložit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8E5E13EE-A843-40EF-9667-2D2BB2B10EF1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387324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8046DB7B-522C-444F-9933-9E4B33FA7771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odmítnutí nadbytečného osobního údaje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FDCCCDB0-EAF8-43D6-B3C2-40719518ED6D}"/>
              </a:ext>
            </a:extLst>
          </p:cNvPr>
          <p:cNvSpPr>
            <a:spLocks noGrp="1"/>
          </p:cNvSpPr>
          <p:nvPr/>
        </p:nvSpPr>
        <p:spPr>
          <a:xfrm>
            <a:off x="4273296" y="4381500"/>
            <a:ext cx="7518654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520253B5-F239-431F-9014-AE717FD69FB2}"/>
              </a:ext>
            </a:extLst>
          </p:cNvPr>
          <p:cNvSpPr>
            <a:spLocks noGrp="1"/>
          </p:cNvSpPr>
          <p:nvPr/>
        </p:nvSpPr>
        <p:spPr>
          <a:xfrm>
            <a:off x="4387596" y="4476750"/>
            <a:ext cx="7290054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nepovažovat samo o sobě za nespolehlivost; znovu posoudit nezbytnost údaje</a:t>
            </a:r>
          </a:p>
        </p:txBody>
      </p:sp>
    </p:spTree>
    <p:extLst>
      <p:ext uri="{BB962C8B-B14F-4D97-AF65-F5344CB8AC3E}">
        <p14:creationId xmlns:p14="http://schemas.microsoft.com/office/powerpoint/2010/main" val="2063329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BF09C8A5-9A40-4813-B959-AFF98F7E20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440D7E8-E660-4473-BBB0-87CB5CA2A37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0C7BD6D-DE98-4FE8-A704-711C95CC2C5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Nájemní smlouva jako pracovní nástroj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FAFACB5-73CD-4B37-BB37-2D9A2581FBE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3C5250F-15DB-4DE9-9434-538868FC1ECF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A61A958-503F-4F57-9711-2A8C8F5E2F40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4F1D0EE9-1371-4061-B5E9-53F147031037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12A666AB-096A-4F30-8E3E-87804EF07D76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1D5318C-4898-4CED-BBF9-6F1121722E78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Jádro smlouvy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B1000D6-8F4E-46B8-B412-738B83E4659E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strany a přesná identifikace prostoru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doba nájmu a způsob prodloužení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nájemné, zálohy, splatnost a indexace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práva, povinnosti a doručování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C4D7D55-F873-4F5D-AF0C-498D79B5680D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Přílohy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4AE2AA3-1AD2-41BA-A636-BE6231B0974B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předávací protokol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fotodokumentace a seznam vybavení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stav měřidel a počet klíčů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domovní pravidla a kontakty</a:t>
            </a:r>
          </a:p>
        </p:txBody>
      </p:sp>
    </p:spTree>
    <p:extLst>
      <p:ext uri="{BB962C8B-B14F-4D97-AF65-F5344CB8AC3E}">
        <p14:creationId xmlns:p14="http://schemas.microsoft.com/office/powerpoint/2010/main" val="243041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6D28E9E8-27C7-4342-86C0-0300B123103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DD0B2E2-A303-47E8-8918-D05F97FF897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VOLBA DOBY NÁJMU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11CC248-9231-48FF-883E-0E89230E3747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Doba určitá × doba neurčitá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0364A5F-19EC-446C-8898-A4F3F50CBE41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8EFF809-D862-4E4D-B8AE-148B6C37E0E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8D8F0CD-1F4E-43DA-BD83-071E5E96E22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7F29EAC-B3CA-4D56-84B2-93D16776487A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847975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72C78DF-71D8-4A38-99D6-DCBE4CDEE30B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619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Otázka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7B71BBF-7FED-4203-B7B2-ADEC29803E04}"/>
              </a:ext>
            </a:extLst>
          </p:cNvPr>
          <p:cNvSpPr>
            <a:spLocks noGrp="1"/>
          </p:cNvSpPr>
          <p:nvPr/>
        </p:nvSpPr>
        <p:spPr>
          <a:xfrm>
            <a:off x="3248025" y="1638300"/>
            <a:ext cx="4215003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D35BF65-8812-44C1-887C-894401B09347}"/>
              </a:ext>
            </a:extLst>
          </p:cNvPr>
          <p:cNvSpPr>
            <a:spLocks noGrp="1"/>
          </p:cNvSpPr>
          <p:nvPr/>
        </p:nvSpPr>
        <p:spPr>
          <a:xfrm>
            <a:off x="3362325" y="1752600"/>
            <a:ext cx="3986403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Doba určitá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BA9A433-9727-494F-8AAA-368A82704A7E}"/>
              </a:ext>
            </a:extLst>
          </p:cNvPr>
          <p:cNvSpPr>
            <a:spLocks noGrp="1"/>
          </p:cNvSpPr>
          <p:nvPr/>
        </p:nvSpPr>
        <p:spPr>
          <a:xfrm>
            <a:off x="7463028" y="1638300"/>
            <a:ext cx="4328922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3C71AD9-F0E0-4B33-B6BC-A7C9EC7C45B9}"/>
              </a:ext>
            </a:extLst>
          </p:cNvPr>
          <p:cNvSpPr>
            <a:spLocks noGrp="1"/>
          </p:cNvSpPr>
          <p:nvPr/>
        </p:nvSpPr>
        <p:spPr>
          <a:xfrm>
            <a:off x="7577328" y="1752600"/>
            <a:ext cx="4100322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Doba neurčitá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D5B0DC96-4701-4B13-95E3-26C643277C5A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1908831-2E66-4B3F-8E71-056E8A6CFB43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Konec vztahu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F665045-9DE5-4F84-80EC-BDC7FDE0866A}"/>
              </a:ext>
            </a:extLst>
          </p:cNvPr>
          <p:cNvSpPr>
            <a:spLocks noGrp="1"/>
          </p:cNvSpPr>
          <p:nvPr/>
        </p:nvSpPr>
        <p:spPr>
          <a:xfrm>
            <a:off x="3248025" y="2324100"/>
            <a:ext cx="4215003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184717DE-70EE-49DF-B021-AE1648571B7E}"/>
              </a:ext>
            </a:extLst>
          </p:cNvPr>
          <p:cNvSpPr>
            <a:spLocks noGrp="1"/>
          </p:cNvSpPr>
          <p:nvPr/>
        </p:nvSpPr>
        <p:spPr>
          <a:xfrm>
            <a:off x="3362325" y="24193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Předem známé datum; hlídat pokračování užívání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04A6C2AF-6647-4ACB-929D-721616E5A296}"/>
              </a:ext>
            </a:extLst>
          </p:cNvPr>
          <p:cNvSpPr>
            <a:spLocks noGrp="1"/>
          </p:cNvSpPr>
          <p:nvPr/>
        </p:nvSpPr>
        <p:spPr>
          <a:xfrm>
            <a:off x="7463028" y="2324100"/>
            <a:ext cx="432892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C3BDCCD9-E159-4C79-AD37-1AB453C7509D}"/>
              </a:ext>
            </a:extLst>
          </p:cNvPr>
          <p:cNvSpPr>
            <a:spLocks noGrp="1"/>
          </p:cNvSpPr>
          <p:nvPr/>
        </p:nvSpPr>
        <p:spPr>
          <a:xfrm>
            <a:off x="7577328" y="2419350"/>
            <a:ext cx="410032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Bez předem určeného konce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BD32D113-5E9C-4986-BC5F-4EAAD5C0389B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0B6AB38F-220A-4B0A-BED1-CDEB1BCBA48B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Kontrolní bod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DC35068-BDCF-4BD3-AA3A-A5786DAC5259}"/>
              </a:ext>
            </a:extLst>
          </p:cNvPr>
          <p:cNvSpPr>
            <a:spLocks noGrp="1"/>
          </p:cNvSpPr>
          <p:nvPr/>
        </p:nvSpPr>
        <p:spPr>
          <a:xfrm>
            <a:off x="3248025" y="3009900"/>
            <a:ext cx="4215003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C59DA249-AD4E-475C-B2CE-8FDABB6523A9}"/>
              </a:ext>
            </a:extLst>
          </p:cNvPr>
          <p:cNvSpPr>
            <a:spLocks noGrp="1"/>
          </p:cNvSpPr>
          <p:nvPr/>
        </p:nvSpPr>
        <p:spPr>
          <a:xfrm>
            <a:off x="3362325" y="31051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 koncem vyhodnotit pokračování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D8F554E2-D1BB-489A-908B-9648B0B516A6}"/>
              </a:ext>
            </a:extLst>
          </p:cNvPr>
          <p:cNvSpPr>
            <a:spLocks noGrp="1"/>
          </p:cNvSpPr>
          <p:nvPr/>
        </p:nvSpPr>
        <p:spPr>
          <a:xfrm>
            <a:off x="7463028" y="3009900"/>
            <a:ext cx="432892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485C812E-D5B3-4C49-AAE9-CF2AAA8210B6}"/>
              </a:ext>
            </a:extLst>
          </p:cNvPr>
          <p:cNvSpPr>
            <a:spLocks noGrp="1"/>
          </p:cNvSpPr>
          <p:nvPr/>
        </p:nvSpPr>
        <p:spPr>
          <a:xfrm>
            <a:off x="7577328" y="3105150"/>
            <a:ext cx="410032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Pravidelná revize smlouvy a ceny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CD20AD63-2065-492F-AACD-3390EE42695C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BA968CDD-AF31-4350-8AF3-7AAFD9A4A342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Riziko správy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0B4AFF50-D564-458A-991D-BA163A107B27}"/>
              </a:ext>
            </a:extLst>
          </p:cNvPr>
          <p:cNvSpPr>
            <a:spLocks noGrp="1"/>
          </p:cNvSpPr>
          <p:nvPr/>
        </p:nvSpPr>
        <p:spPr>
          <a:xfrm>
            <a:off x="3248025" y="3695700"/>
            <a:ext cx="4215003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18E44C71-95DA-48C9-87E9-9A1A569DF8F6}"/>
              </a:ext>
            </a:extLst>
          </p:cNvPr>
          <p:cNvSpPr>
            <a:spLocks noGrp="1"/>
          </p:cNvSpPr>
          <p:nvPr/>
        </p:nvSpPr>
        <p:spPr>
          <a:xfrm>
            <a:off x="3362325" y="37909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Nechtěné pokračování nebo pozdní reakce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F6147E5F-BC08-46C6-BCBD-36D717095C1E}"/>
              </a:ext>
            </a:extLst>
          </p:cNvPr>
          <p:cNvSpPr>
            <a:spLocks noGrp="1"/>
          </p:cNvSpPr>
          <p:nvPr/>
        </p:nvSpPr>
        <p:spPr>
          <a:xfrm>
            <a:off x="7463028" y="3695700"/>
            <a:ext cx="432892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3F7F1CBA-EC5C-4802-B10C-A2896265397F}"/>
              </a:ext>
            </a:extLst>
          </p:cNvPr>
          <p:cNvSpPr>
            <a:spLocks noGrp="1"/>
          </p:cNvSpPr>
          <p:nvPr/>
        </p:nvSpPr>
        <p:spPr>
          <a:xfrm>
            <a:off x="7577328" y="3790950"/>
            <a:ext cx="410032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Chybný výpovědní postup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A217E6F2-ADF5-4A94-AA48-657D1FDFCA07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70F11265-D3D7-4D0C-819B-AE9897CCB1D4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Doporučená evidence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3E75FA96-8FB9-4DAB-AD29-F63864137F87}"/>
              </a:ext>
            </a:extLst>
          </p:cNvPr>
          <p:cNvSpPr>
            <a:spLocks noGrp="1"/>
          </p:cNvSpPr>
          <p:nvPr/>
        </p:nvSpPr>
        <p:spPr>
          <a:xfrm>
            <a:off x="3248025" y="4381500"/>
            <a:ext cx="4215003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B6412FDB-9B66-48C0-B703-EC5C0F99ED7B}"/>
              </a:ext>
            </a:extLst>
          </p:cNvPr>
          <p:cNvSpPr>
            <a:spLocks noGrp="1"/>
          </p:cNvSpPr>
          <p:nvPr/>
        </p:nvSpPr>
        <p:spPr>
          <a:xfrm>
            <a:off x="3362325" y="44767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Datum konce a upozornění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7A2AA8C1-E9C8-48A9-ABE3-D1AF2EEA128E}"/>
              </a:ext>
            </a:extLst>
          </p:cNvPr>
          <p:cNvSpPr>
            <a:spLocks noGrp="1"/>
          </p:cNvSpPr>
          <p:nvPr/>
        </p:nvSpPr>
        <p:spPr>
          <a:xfrm>
            <a:off x="7463028" y="4381500"/>
            <a:ext cx="432892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9AD0EA1B-EAB8-4953-8293-615A5BCDF5BC}"/>
              </a:ext>
            </a:extLst>
          </p:cNvPr>
          <p:cNvSpPr>
            <a:spLocks noGrp="1"/>
          </p:cNvSpPr>
          <p:nvPr/>
        </p:nvSpPr>
        <p:spPr>
          <a:xfrm>
            <a:off x="7577328" y="4476750"/>
            <a:ext cx="410032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Důvody, doručení a lhůty</a:t>
            </a:r>
          </a:p>
        </p:txBody>
      </p:sp>
    </p:spTree>
    <p:extLst>
      <p:ext uri="{BB962C8B-B14F-4D97-AF65-F5344CB8AC3E}">
        <p14:creationId xmlns:p14="http://schemas.microsoft.com/office/powerpoint/2010/main" val="1199471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2E6601C9-2483-4625-9383-A6FF4E3996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A329997-2E92-4997-8B7C-CF7DDD38D1BB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NÁJEMNÉ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A438792-3461-4082-922F-959F21F6301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Tři cesty ke zvýšení nájemného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3E70C86-5A15-4736-8558-88663837B771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783B413-DF50-4772-8BCE-51471E17DE6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2B0CC06-9047-427C-90F7-2876B2F6EA3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73B8B4D-C47B-4846-AC3D-FB6FBF8E244C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506218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D3042A57-BE38-481B-9920-F32175F2D90B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277618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Způsob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B7EB1D5-64D3-4A63-86A9-ED2007C4CD9C}"/>
              </a:ext>
            </a:extLst>
          </p:cNvPr>
          <p:cNvSpPr>
            <a:spLocks noGrp="1"/>
          </p:cNvSpPr>
          <p:nvPr/>
        </p:nvSpPr>
        <p:spPr>
          <a:xfrm>
            <a:off x="2906268" y="1638300"/>
            <a:ext cx="4215003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5CBF31B-DBE5-43D3-AA15-1C514A340919}"/>
              </a:ext>
            </a:extLst>
          </p:cNvPr>
          <p:cNvSpPr>
            <a:spLocks noGrp="1"/>
          </p:cNvSpPr>
          <p:nvPr/>
        </p:nvSpPr>
        <p:spPr>
          <a:xfrm>
            <a:off x="3020568" y="1752600"/>
            <a:ext cx="3986403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Kdy se použije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59AD756-886A-467C-811B-B25D66038C9D}"/>
              </a:ext>
            </a:extLst>
          </p:cNvPr>
          <p:cNvSpPr>
            <a:spLocks noGrp="1"/>
          </p:cNvSpPr>
          <p:nvPr/>
        </p:nvSpPr>
        <p:spPr>
          <a:xfrm>
            <a:off x="7121271" y="1638300"/>
            <a:ext cx="4670679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2523276-BD14-461F-A886-20EF3A7F64B9}"/>
              </a:ext>
            </a:extLst>
          </p:cNvPr>
          <p:cNvSpPr>
            <a:spLocks noGrp="1"/>
          </p:cNvSpPr>
          <p:nvPr/>
        </p:nvSpPr>
        <p:spPr>
          <a:xfrm>
            <a:off x="7235571" y="1752600"/>
            <a:ext cx="4442079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Podstata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D37A41A-38B0-4A1E-A126-EBE0771E5899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13CA02E1-35F8-49DB-B3B1-8599DC783D6B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Dohoda stran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E8554656-E863-48DC-A2D8-49EF9B2841A1}"/>
              </a:ext>
            </a:extLst>
          </p:cNvPr>
          <p:cNvSpPr>
            <a:spLocks noGrp="1"/>
          </p:cNvSpPr>
          <p:nvPr/>
        </p:nvSpPr>
        <p:spPr>
          <a:xfrm>
            <a:off x="2906268" y="2324100"/>
            <a:ext cx="4215003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372DB9F5-7F8F-4B00-91D4-4EF668D907E6}"/>
              </a:ext>
            </a:extLst>
          </p:cNvPr>
          <p:cNvSpPr>
            <a:spLocks noGrp="1"/>
          </p:cNvSpPr>
          <p:nvPr/>
        </p:nvSpPr>
        <p:spPr>
          <a:xfrm>
            <a:off x="3020568" y="24193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kdykoli za trvání nájmu nebo při jeho prodloužení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3F65C62B-3947-41B4-BF0A-A79225729DFF}"/>
              </a:ext>
            </a:extLst>
          </p:cNvPr>
          <p:cNvSpPr>
            <a:spLocks noGrp="1"/>
          </p:cNvSpPr>
          <p:nvPr/>
        </p:nvSpPr>
        <p:spPr>
          <a:xfrm>
            <a:off x="7121271" y="2324100"/>
            <a:ext cx="4670679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2A7DA02-78BD-441C-9C95-F6480950867B}"/>
              </a:ext>
            </a:extLst>
          </p:cNvPr>
          <p:cNvSpPr>
            <a:spLocks noGrp="1"/>
          </p:cNvSpPr>
          <p:nvPr/>
        </p:nvSpPr>
        <p:spPr>
          <a:xfrm>
            <a:off x="7235571" y="2419350"/>
            <a:ext cx="444207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nová výše platí jen po souhlasu obou stran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F5AF6B5E-7C13-4879-9CB7-ED5881AD23E7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50621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F0A1FCDC-B2F1-41A5-A83C-B845C70725E4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Sjednaný mechanismus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602C49A-B851-405F-85B1-FD6D826AA3E0}"/>
              </a:ext>
            </a:extLst>
          </p:cNvPr>
          <p:cNvSpPr>
            <a:spLocks noGrp="1"/>
          </p:cNvSpPr>
          <p:nvPr/>
        </p:nvSpPr>
        <p:spPr>
          <a:xfrm>
            <a:off x="2906268" y="3009900"/>
            <a:ext cx="4215003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B765BBC5-7A50-4327-B82E-B52D3857F3B4}"/>
              </a:ext>
            </a:extLst>
          </p:cNvPr>
          <p:cNvSpPr>
            <a:spLocks noGrp="1"/>
          </p:cNvSpPr>
          <p:nvPr/>
        </p:nvSpPr>
        <p:spPr>
          <a:xfrm>
            <a:off x="3020568" y="31051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smlouva obsahuje např. inflační doložku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F7E09600-D94B-468A-88A6-D7F3C0F197B8}"/>
              </a:ext>
            </a:extLst>
          </p:cNvPr>
          <p:cNvSpPr>
            <a:spLocks noGrp="1"/>
          </p:cNvSpPr>
          <p:nvPr/>
        </p:nvSpPr>
        <p:spPr>
          <a:xfrm>
            <a:off x="7121271" y="3009900"/>
            <a:ext cx="4670679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B03EEB58-1FBF-4700-92DF-CF28A626E8ED}"/>
              </a:ext>
            </a:extLst>
          </p:cNvPr>
          <p:cNvSpPr>
            <a:spLocks noGrp="1"/>
          </p:cNvSpPr>
          <p:nvPr/>
        </p:nvSpPr>
        <p:spPr>
          <a:xfrm>
            <a:off x="7235571" y="3105150"/>
            <a:ext cx="444207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postupuje se podle přesně sjednaného výpočtu a termínu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AAB7B70A-DA69-48BB-92CF-ABC3D007EFAE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00C75A57-394C-4E9F-B644-9C4E87816CE0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Zákonný návrh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46973C73-3CFA-4593-BF9B-F6A0CB89E499}"/>
              </a:ext>
            </a:extLst>
          </p:cNvPr>
          <p:cNvSpPr>
            <a:spLocks noGrp="1"/>
          </p:cNvSpPr>
          <p:nvPr/>
        </p:nvSpPr>
        <p:spPr>
          <a:xfrm>
            <a:off x="2906268" y="3695700"/>
            <a:ext cx="4215003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F78CC8A5-21CB-459F-81D5-24992862E8F7}"/>
              </a:ext>
            </a:extLst>
          </p:cNvPr>
          <p:cNvSpPr>
            <a:spLocks noGrp="1"/>
          </p:cNvSpPr>
          <p:nvPr/>
        </p:nvSpPr>
        <p:spPr>
          <a:xfrm>
            <a:off x="3020568" y="37909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zvyšování není sjednáno ani výslovně vyloučeno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E2B5848A-315C-4BA5-B2C2-FABFFA803404}"/>
              </a:ext>
            </a:extLst>
          </p:cNvPr>
          <p:cNvSpPr>
            <a:spLocks noGrp="1"/>
          </p:cNvSpPr>
          <p:nvPr/>
        </p:nvSpPr>
        <p:spPr>
          <a:xfrm>
            <a:off x="7121271" y="3695700"/>
            <a:ext cx="4670679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110BBE3E-21A8-4FA3-982C-80937AEDD8FB}"/>
              </a:ext>
            </a:extLst>
          </p:cNvPr>
          <p:cNvSpPr>
            <a:spLocks noGrp="1"/>
          </p:cNvSpPr>
          <p:nvPr/>
        </p:nvSpPr>
        <p:spPr>
          <a:xfrm>
            <a:off x="7235571" y="3790950"/>
            <a:ext cx="444207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písemný postup podle § 2249 a limit srovnatelného nájemného</a:t>
            </a:r>
          </a:p>
        </p:txBody>
      </p:sp>
    </p:spTree>
    <p:extLst>
      <p:ext uri="{BB962C8B-B14F-4D97-AF65-F5344CB8AC3E}">
        <p14:creationId xmlns:p14="http://schemas.microsoft.com/office/powerpoint/2010/main" val="1424766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05874E65-86E2-4EC6-BD4E-D1B643CD5B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35A062C-9C94-4D0F-9CE8-1CD2B25810CC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DOBA NEURČITÁ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306D4FC-2DD9-41D6-90AF-FADDBE8A38E0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 na dobu neurčitou: dvě hlavní varianty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B42200F-E97C-4BDD-898E-6C9D52115D12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078A0C3-5A53-4C95-8748-A9A64C9F5A54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41657EF-9D6D-4240-9862-06D3031A92D8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8A97B1D9-E8A5-498B-8ACD-C83D8242352A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F2A974CE-02E5-4573-946F-E7484D05C796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102454D-053E-4C3F-8BBE-CDEC8A9A671A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Je-li zvýšení sjednáno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1CBFF2D-157C-41F7-AC3D-08257A07D461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použijte inflační či jinou valorizační doložku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dodržte určený index, období a datum zvýšení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ověřte, zda je zvýšení automatické, nebo se oznamuje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zvýšení lze také kdykoli sjednat </a:t>
            </a:r>
            <a:r>
              <a:rPr sz="1500">
                <a:solidFill>
                  <a:srgbClr val="111827"/>
                </a:solidFill>
                <a:latin typeface="Arial"/>
                <a:ea typeface="Arial"/>
                <a:cs typeface="Arial"/>
              </a:rPr>
              <a:t>dodatkem</a:t>
            </a:r>
            <a:endParaRPr sz="150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E5ABDF2-8D6A-44E2-B675-20DEB8A69C7F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Není-li sjednáno ani vyloučeno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95C2F47-CA5D-4BF6-90D2-5A51DD3F3637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pronajímatel může písemně navrhnout zvýšení podle § 2249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cílem je nejvýše srovnatelné nájemné v místě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součet zvýšení za poslední 3 roky nesmí překročit 20 %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nájemce nemusí návrh přijmout; pak může rozhodnout soud</a:t>
            </a:r>
          </a:p>
        </p:txBody>
      </p:sp>
    </p:spTree>
    <p:extLst>
      <p:ext uri="{BB962C8B-B14F-4D97-AF65-F5344CB8AC3E}">
        <p14:creationId xmlns:p14="http://schemas.microsoft.com/office/powerpoint/2010/main" val="439780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9EFE2640-5B9B-4C8D-8B6E-2A34968FAF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EAD865E-FB47-4FEA-9542-9BC5183B507B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ZÁKONNÝ 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CD9944D-727D-4943-803A-C0DB88B07F8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Zákonný postup zvýšení podle § 2249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F97F2AC-504C-4A5D-BCEF-CC3DD8DEEDF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D9C4EC5-2411-412C-BEA3-FC79FC84001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CA8C525-1CFB-4C6B-B449-C3225ACAD83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6C45E6A0-4AC6-48E9-BBCF-CB55ABC9FB3F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D37C07E9-ABDA-4F8C-8482-D26868DFB0C9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19701BC-95E0-4EB3-A296-D01ECBA3A3F6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3FC2D2D-1AB8-4114-83EF-EB033DA646E2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Prověřit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9214AFE-5C6F-4418-B618-E62463EC7392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Neuplynulo méně než 12 měsíců od posledního zvýšení a zvýšení nebylo vyloučeno.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216ABBE7-DD56-4D9B-9AB9-2103751ABBA3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3D3B2E08-F4AE-49EE-ADF5-85E8885A5C39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8E2DD8D-3E02-4FAF-801B-8DF64CEFA046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D0A7DB2-8276-487A-9830-46F01753F0D3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Navrhnout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1078B90D-CADA-4014-A582-12E1CC39EFF1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Písemně uvést novou částku a doložit obvyklé nájemné i zákonný limit.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2E33100D-0B8E-4A6C-86AD-C0DA28BB8171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03EC28AF-823B-409E-B6A8-E67C9839E25C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560F1457-29D5-4E3F-BB39-6AB54F2710B8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4EA1FFF-90F0-4D54-B3E7-74F16CAF1C12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Vyčkat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CA5E928D-D44B-406E-AFD7-AAE013DE7450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Nájemce má 2 měsíce na písemný souhlas; platí od 3. kalendářního měsíce.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1D6BD011-4095-48FF-A660-9B3A3A858EE1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7FD1874D-38D4-4878-B46D-20F5B589C788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E0A31214-D339-4DE2-8D23-5DB7790282EA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7B8D8819-FCAA-45E1-AE8B-C42F7505E063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Rozhodnout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A59C056F-E6BC-40B1-98C4-21FAF0FAF183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Bez souhlasu může pronajímatel v dalších 3 měsících navrhnout určení soudem.</a:t>
            </a:r>
          </a:p>
        </p:txBody>
      </p:sp>
    </p:spTree>
    <p:extLst>
      <p:ext uri="{BB962C8B-B14F-4D97-AF65-F5344CB8AC3E}">
        <p14:creationId xmlns:p14="http://schemas.microsoft.com/office/powerpoint/2010/main" val="768842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301F821A-1D70-4E3B-AB0F-80C08D5F04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CFFE3BA-3D5D-4470-B82F-1800C4E6B6C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F6F56BD-7F95-48C0-B652-C216E4791C2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zákonný limit zvýšení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32A462E-4EF3-4BA9-9B2A-C9B2B6CC38C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E6F1A0B-E182-491F-B88F-121CC6D938A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AA42887-BBC2-4467-8653-000DCD87FBA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AB10E45-D653-4155-965D-CDAFC1226655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FE46703-7545-4087-AA7B-F2112E61A8F3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C4902FD-3966-47C7-B3DB-50B8CA8B9121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B330DBD-5CFF-48E9-9665-B9191BB7EA8F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Nájemné činí 15 000 Kč. V posledních třech letech nebylo zvýšeno. Srovnatelné obvyklé nájemné v místě je doloženo částkou 17 500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CFBA89F-C804-4E13-AA49-9B76CB739C27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64B7312-2275-47CC-A568-1D32224B3531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Může pronajímatel podle § 2249 navrhnout 18 000 Kč?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96D5D8D-E8BB-46FA-90F9-155C6F778C1F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4F75A94-AD79-4802-B07F-27FF17562500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Ne. Dvacetiprocentní limit by sice činil 18 000 Kč, ale návrh nesmí překročit doložené srovnatelné nájemné. V tomto příkladu lze navrhnout nejvýše 17 500 Kč.</a:t>
            </a:r>
          </a:p>
        </p:txBody>
      </p:sp>
    </p:spTree>
    <p:extLst>
      <p:ext uri="{BB962C8B-B14F-4D97-AF65-F5344CB8AC3E}">
        <p14:creationId xmlns:p14="http://schemas.microsoft.com/office/powerpoint/2010/main" val="590353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9422137-E7F3-459F-8EB7-4AE8551DFC3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E324D27-66B7-4463-8576-B168CDE744E4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DOBA URČITÁ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F4AFB4E-CAE7-4614-B138-8D4BD81C55F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 na dobu určitou: během nájmu a při prodloužení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7479D29-85E2-4531-81DD-A4643BFB21B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0AE77B0-AD28-4F41-9EC3-60A5378A4A2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342FF9B-C48C-4D05-A3A8-44F5D0605AF9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D350015-F91F-4F63-9F93-0E1856A29D29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1BD78375-6F8B-41B3-B882-89F4E20D7AFD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2E4CA99-9EF8-4C3F-8973-AA2276905BA0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Během sjednané doby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B4A38A2-0F3E-4DC2-800B-6695BB0C8A55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nájemné lze změnit dohodou stran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sjednaná valorizační doložka se použije podle svého znění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není-li zvýšení sjednáno ani vyloučeno, může se uplatnit § 2249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samotné oznámení pronajímatele nenahrazuje dohodu ani zákonný postup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3784B4D-2783-4FC9-AA37-FCBF2EAF39D0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Při nabídce prodloužení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63B4E37-B326-43BB-9692-5557ACFBF406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strany mohou dodatkem prodloužit dobu nájmu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současně mohou sjednat nové nájemné a další podmínky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bez podpisu dodatku běží původní smlouva do původního konce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nabídku a podpis řešte s předstihem před skončením nájmu</a:t>
            </a:r>
          </a:p>
        </p:txBody>
      </p:sp>
    </p:spTree>
    <p:extLst>
      <p:ext uri="{BB962C8B-B14F-4D97-AF65-F5344CB8AC3E}">
        <p14:creationId xmlns:p14="http://schemas.microsoft.com/office/powerpoint/2010/main" val="2881249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10E97876-7F62-492C-B748-F5B9312B0A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086C5DB-098C-4FB9-A49D-9AD6F62865B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DODATEK K NÁJEMNÍ SMLOUVĚ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7BF5DB7-5817-4672-9853-CF9AB8B21C4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Dodatek může prodloužit nájem a změnit podmínky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190B917-145A-4EB1-BD07-AE261CB924F1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465DDDD-7361-4C9E-AB81-88D66109680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BFA0189-B35A-411E-ACCD-A2AEA28DEDB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9C0FAAB-8887-4E31-9AAB-C9593D5D439D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833" lnSpcReduction="10000"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Ano – při prodloužení nájmu se mohou pronajímatel a nájemce dohodnout na nové podobě svého vztahu.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EB4EAC7B-D011-4490-9521-64B9012ADBFE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E7506A9-90BF-494E-A853-668D388351F7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nové datum skončení nebo změna na dobu neurčitou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nová výše nájemného a den, od kterého se použije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nová či upravená valorizační doložka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aktualizované zálohy, splatnost, kontakty a pravidla doručování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další změny, které nekrátí zákonná práva nájemce a nejsou zjevně nepřiměřené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C64CB83D-011D-4045-9A45-92D93834953E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55F7FBF-78F2-4C9E-84A0-C3641A61075B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Dodatek je dohoda: nové podmínky nelze prosadit jednostranně tím, že je pronajímatel pouze zašle.</a:t>
            </a:r>
          </a:p>
        </p:txBody>
      </p:sp>
    </p:spTree>
    <p:extLst>
      <p:ext uri="{BB962C8B-B14F-4D97-AF65-F5344CB8AC3E}">
        <p14:creationId xmlns:p14="http://schemas.microsoft.com/office/powerpoint/2010/main" val="1641659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BA1E9EB3-3BD8-4F88-A678-EC0DF35FBF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83D3C64-3B41-4399-B63A-C4BED7339FD7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KONTROLNÍ SEZNAM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2B7A459-7F93-4583-BCED-EC208084BE36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 má obsahovat dodatek o prodloužení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7C03980-C698-40D4-A67D-FD98821061C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C4FD4C1-15E2-4CB1-B70E-CA0F48D4AF32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0268C0C-04F7-4E8A-BF2D-D27EE923455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A25150E-4CB1-4C8E-A8B7-3FEFE5928AAE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961894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3B63EE7-8AAD-4879-B6E9-E7BDA5D7985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733294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Část dodatku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9B127A0-8BCD-4416-86C5-76ABA62CFD35}"/>
              </a:ext>
            </a:extLst>
          </p:cNvPr>
          <p:cNvSpPr>
            <a:spLocks noGrp="1"/>
          </p:cNvSpPr>
          <p:nvPr/>
        </p:nvSpPr>
        <p:spPr>
          <a:xfrm>
            <a:off x="3361944" y="1638300"/>
            <a:ext cx="8430006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36BA275-F529-479F-AE98-B117B84480F9}"/>
              </a:ext>
            </a:extLst>
          </p:cNvPr>
          <p:cNvSpPr>
            <a:spLocks noGrp="1"/>
          </p:cNvSpPr>
          <p:nvPr/>
        </p:nvSpPr>
        <p:spPr>
          <a:xfrm>
            <a:off x="3476244" y="1752600"/>
            <a:ext cx="8201406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Doporučený obsah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A592EAF-1B28-44E6-B07E-2877414CD4B0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2961894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9836EED-1A28-41D6-BEF7-F91DDA5C73EC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273329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Identifikace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DC8B508-4B54-4B12-ACC2-9EA8F556FE61}"/>
              </a:ext>
            </a:extLst>
          </p:cNvPr>
          <p:cNvSpPr>
            <a:spLocks noGrp="1"/>
          </p:cNvSpPr>
          <p:nvPr/>
        </p:nvSpPr>
        <p:spPr>
          <a:xfrm>
            <a:off x="3361944" y="2305050"/>
            <a:ext cx="843000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CFA247E-4B46-4A01-A3A7-2402785FEA18}"/>
              </a:ext>
            </a:extLst>
          </p:cNvPr>
          <p:cNvSpPr>
            <a:spLocks noGrp="1"/>
          </p:cNvSpPr>
          <p:nvPr/>
        </p:nvSpPr>
        <p:spPr>
          <a:xfrm>
            <a:off x="3476244" y="2400300"/>
            <a:ext cx="820140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strany, byt a přesné označení původní nájemní smlouvy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19EC3BB-C757-41D5-AE50-BE71E6D547DA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2961894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B66EE5E-849B-487A-A710-EFD8E5EDD945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273329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Doba nájmu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EE822B3-0505-469F-881F-147D0F0F86A3}"/>
              </a:ext>
            </a:extLst>
          </p:cNvPr>
          <p:cNvSpPr>
            <a:spLocks noGrp="1"/>
          </p:cNvSpPr>
          <p:nvPr/>
        </p:nvSpPr>
        <p:spPr>
          <a:xfrm>
            <a:off x="3361944" y="2971800"/>
            <a:ext cx="843000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39D198A1-0FB5-48F4-9BE6-FC9C53267ABC}"/>
              </a:ext>
            </a:extLst>
          </p:cNvPr>
          <p:cNvSpPr>
            <a:spLocks noGrp="1"/>
          </p:cNvSpPr>
          <p:nvPr/>
        </p:nvSpPr>
        <p:spPr>
          <a:xfrm>
            <a:off x="3476244" y="3067050"/>
            <a:ext cx="820140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nové datum konce nebo výslovná změna na dobu neurčitou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9B059D7-EA03-40FF-9AD1-221803B86454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2961894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C43CC4C-683F-465E-AF29-3674BE95B0B3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273329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Nájemné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7EB4667-7206-4EF8-ACDE-427706251537}"/>
              </a:ext>
            </a:extLst>
          </p:cNvPr>
          <p:cNvSpPr>
            <a:spLocks noGrp="1"/>
          </p:cNvSpPr>
          <p:nvPr/>
        </p:nvSpPr>
        <p:spPr>
          <a:xfrm>
            <a:off x="3361944" y="3638550"/>
            <a:ext cx="843000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0FD07813-8F0D-4B83-AE02-93EAEC7CFEE8}"/>
              </a:ext>
            </a:extLst>
          </p:cNvPr>
          <p:cNvSpPr>
            <a:spLocks noGrp="1"/>
          </p:cNvSpPr>
          <p:nvPr/>
        </p:nvSpPr>
        <p:spPr>
          <a:xfrm>
            <a:off x="3476244" y="3733800"/>
            <a:ext cx="820140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nová částka, účinnost, splatnost a případný mechanismus dalšího růstu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0B90D3F5-EA39-440C-9BF5-43E992B3B277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2961894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3D69EC4-0834-4633-92F5-3CCCA29DC45F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273329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Zálohy a služby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E78FF2F2-8116-429B-97CD-1821CDAA8435}"/>
              </a:ext>
            </a:extLst>
          </p:cNvPr>
          <p:cNvSpPr>
            <a:spLocks noGrp="1"/>
          </p:cNvSpPr>
          <p:nvPr/>
        </p:nvSpPr>
        <p:spPr>
          <a:xfrm>
            <a:off x="3361944" y="4305300"/>
            <a:ext cx="843000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2E4CE415-823F-4085-97BD-D8787083D6DD}"/>
              </a:ext>
            </a:extLst>
          </p:cNvPr>
          <p:cNvSpPr>
            <a:spLocks noGrp="1"/>
          </p:cNvSpPr>
          <p:nvPr/>
        </p:nvSpPr>
        <p:spPr>
          <a:xfrm>
            <a:off x="3476244" y="4400550"/>
            <a:ext cx="820140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nový rozpis záloh nebo odkaz na samostatný evidenční list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BC6E4527-DF70-42FB-8AE0-2EADC7813BBA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2961894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FEF851AF-FEDB-42D4-9115-F792032276A2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273329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Závěr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D5F52FAB-6D5B-4847-A404-9DEC7D9F0009}"/>
              </a:ext>
            </a:extLst>
          </p:cNvPr>
          <p:cNvSpPr>
            <a:spLocks noGrp="1"/>
          </p:cNvSpPr>
          <p:nvPr/>
        </p:nvSpPr>
        <p:spPr>
          <a:xfrm>
            <a:off x="3361944" y="4972050"/>
            <a:ext cx="843000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5AF92445-D6E5-4AA4-B825-E2F45B27FB7D}"/>
              </a:ext>
            </a:extLst>
          </p:cNvPr>
          <p:cNvSpPr>
            <a:spLocks noGrp="1"/>
          </p:cNvSpPr>
          <p:nvPr/>
        </p:nvSpPr>
        <p:spPr>
          <a:xfrm>
            <a:off x="3476244" y="5067300"/>
            <a:ext cx="820140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která ostatní ustanovení zůstávají beze změny, účinnost, datum a podpisy</a:t>
            </a:r>
          </a:p>
        </p:txBody>
      </p:sp>
    </p:spTree>
    <p:extLst>
      <p:ext uri="{BB962C8B-B14F-4D97-AF65-F5344CB8AC3E}">
        <p14:creationId xmlns:p14="http://schemas.microsoft.com/office/powerpoint/2010/main" val="18423086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F15D74D9-C6D4-4892-A7D9-840C9433B3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F4058B4-9FD3-44D3-91C4-3CA0F97E34B0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9FFCD63-F173-4FB8-A137-93157C2AAD5E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prodloužení s novým nájemným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486C0C5-BCC2-4A89-90A2-B55AEC2742D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975A23E-189D-41B1-99C8-48D08D9038FF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EB871AC-7999-4DF8-962D-2F110CEDE399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1D9F00C1-63B5-44E3-AFEB-D73A93FCB26B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EB6BCAF9-D46D-4BD0-9C5A-8E355047248B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8850C84-2C1F-4EC7-BA59-A87F6120F07D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D1349B6-7E6D-4D2E-BF81-AFC9DF7E6B42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 na dobu určitou končí 31. prosince. Strany chtějí pokračovat další rok. Dosavadní nájemné je 14 000 Kč a od nového období se dohodnou na 15 000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4B4EBA8-AAA0-4C0E-9071-D1CF21C537FD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AE93468-CF46-4B24-A092-F9A89C2AC563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 změnu správně zachytit?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939F6112-D7FA-4D70-A906-FA9530545F6A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E2EE875-6544-47D9-886E-7E8C3D31FE2D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 koncem nájmu podepíší písemný dodatek: nájem se prodlužuje do 31. prosince následujícího roku a nájemné činí od 1. ledna 15 000 Kč. Mohou současně přesně sjednat budoucí valorizaci. Ostatní ujednání výslovně ponechají beze změny.</a:t>
            </a:r>
          </a:p>
        </p:txBody>
      </p:sp>
    </p:spTree>
    <p:extLst>
      <p:ext uri="{BB962C8B-B14F-4D97-AF65-F5344CB8AC3E}">
        <p14:creationId xmlns:p14="http://schemas.microsoft.com/office/powerpoint/2010/main" val="6839601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F67C5BB5-D46E-438F-A927-396743C888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0D7C622-DB9F-4881-A722-3DA22B3D5DF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593BF03-825B-4154-82D4-14BC10A4404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Smlouva × dodatek × protokol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EBA7443-45BE-4628-AED0-FF4E310D895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938F6DA-4A43-4082-8D57-C9472C5EEBC8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3630273-1019-4100-B2CE-7E78029C6C7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41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1BE3A65-09BE-4746-9DE4-4058D9A42C70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506218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2BBF8B5-5C8A-4EAB-89AD-18618F81886E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277618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Dokument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3682427-2E25-4987-8563-F31403E75869}"/>
              </a:ext>
            </a:extLst>
          </p:cNvPr>
          <p:cNvSpPr>
            <a:spLocks noGrp="1"/>
          </p:cNvSpPr>
          <p:nvPr/>
        </p:nvSpPr>
        <p:spPr>
          <a:xfrm>
            <a:off x="2906268" y="1638300"/>
            <a:ext cx="3873246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C2D6211-24A7-4EA7-BEA1-3A2B5899E9E6}"/>
              </a:ext>
            </a:extLst>
          </p:cNvPr>
          <p:cNvSpPr>
            <a:spLocks noGrp="1"/>
          </p:cNvSpPr>
          <p:nvPr/>
        </p:nvSpPr>
        <p:spPr>
          <a:xfrm>
            <a:off x="3020568" y="1752600"/>
            <a:ext cx="3644646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Kdy se používá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5CB447E-2EDB-4B58-AE14-F0BC4C6E6425}"/>
              </a:ext>
            </a:extLst>
          </p:cNvPr>
          <p:cNvSpPr>
            <a:spLocks noGrp="1"/>
          </p:cNvSpPr>
          <p:nvPr/>
        </p:nvSpPr>
        <p:spPr>
          <a:xfrm>
            <a:off x="6779514" y="1638300"/>
            <a:ext cx="5012436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6A5D340-ED91-4902-83A6-7EA6C7678462}"/>
              </a:ext>
            </a:extLst>
          </p:cNvPr>
          <p:cNvSpPr>
            <a:spLocks noGrp="1"/>
          </p:cNvSpPr>
          <p:nvPr/>
        </p:nvSpPr>
        <p:spPr>
          <a:xfrm>
            <a:off x="6893814" y="1752600"/>
            <a:ext cx="4783836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 prokazuje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9D7F93B9-4627-4F52-BCDF-997E783B5FE8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9A01864-8B02-4A5F-A358-B8700462D49A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Nájemní smlouva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6939359-5255-4412-9A15-4F00B36532C1}"/>
              </a:ext>
            </a:extLst>
          </p:cNvPr>
          <p:cNvSpPr>
            <a:spLocks noGrp="1"/>
          </p:cNvSpPr>
          <p:nvPr/>
        </p:nvSpPr>
        <p:spPr>
          <a:xfrm>
            <a:off x="2906268" y="2324100"/>
            <a:ext cx="387324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3EE558C8-D348-4F66-AFEE-C006EECC15DA}"/>
              </a:ext>
            </a:extLst>
          </p:cNvPr>
          <p:cNvSpPr>
            <a:spLocks noGrp="1"/>
          </p:cNvSpPr>
          <p:nvPr/>
        </p:nvSpPr>
        <p:spPr>
          <a:xfrm>
            <a:off x="3020568" y="24193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Při vzniku nájmu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667BE824-0C5B-4F90-8C52-1C884639A057}"/>
              </a:ext>
            </a:extLst>
          </p:cNvPr>
          <p:cNvSpPr>
            <a:spLocks noGrp="1"/>
          </p:cNvSpPr>
          <p:nvPr/>
        </p:nvSpPr>
        <p:spPr>
          <a:xfrm>
            <a:off x="6779514" y="2324100"/>
            <a:ext cx="501243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7FFBB7A1-D1B0-4961-B1A7-89397A1EFA15}"/>
              </a:ext>
            </a:extLst>
          </p:cNvPr>
          <p:cNvSpPr>
            <a:spLocks noGrp="1"/>
          </p:cNvSpPr>
          <p:nvPr/>
        </p:nvSpPr>
        <p:spPr>
          <a:xfrm>
            <a:off x="6893814" y="2419350"/>
            <a:ext cx="478383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Základní práva a povinnosti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7F391B6E-3C6B-4393-B2B6-084922BBCB0C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50621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B81DA1F-0F64-484B-9FFA-9328CC2F0123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Dodatek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0F64838-609E-476B-857F-EBF8D8032CEF}"/>
              </a:ext>
            </a:extLst>
          </p:cNvPr>
          <p:cNvSpPr>
            <a:spLocks noGrp="1"/>
          </p:cNvSpPr>
          <p:nvPr/>
        </p:nvSpPr>
        <p:spPr>
          <a:xfrm>
            <a:off x="2906268" y="3009900"/>
            <a:ext cx="387324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63E7AE6A-7674-41ED-9C70-C0BB90B6D1D9}"/>
              </a:ext>
            </a:extLst>
          </p:cNvPr>
          <p:cNvSpPr>
            <a:spLocks noGrp="1"/>
          </p:cNvSpPr>
          <p:nvPr/>
        </p:nvSpPr>
        <p:spPr>
          <a:xfrm>
            <a:off x="3020568" y="31051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Při dohodnuté změně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3D0833A1-69D8-401C-8461-CAEA8BAAA34F}"/>
              </a:ext>
            </a:extLst>
          </p:cNvPr>
          <p:cNvSpPr>
            <a:spLocks noGrp="1"/>
          </p:cNvSpPr>
          <p:nvPr/>
        </p:nvSpPr>
        <p:spPr>
          <a:xfrm>
            <a:off x="6779514" y="3009900"/>
            <a:ext cx="501243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DEF67B84-14CC-4E3F-BCBB-8FD66615BAC5}"/>
              </a:ext>
            </a:extLst>
          </p:cNvPr>
          <p:cNvSpPr>
            <a:spLocks noGrp="1"/>
          </p:cNvSpPr>
          <p:nvPr/>
        </p:nvSpPr>
        <p:spPr>
          <a:xfrm>
            <a:off x="6893814" y="3105150"/>
            <a:ext cx="478383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Novou cenu, dobu nebo jiné ujednání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0CF3A482-664F-400F-9E0F-84F18F11417A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863A5F40-EE3F-4988-B2ED-0A7CB64AD95D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Předávací protokol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20FA751E-E1EA-43C1-AAFC-6FC3FE74CB23}"/>
              </a:ext>
            </a:extLst>
          </p:cNvPr>
          <p:cNvSpPr>
            <a:spLocks noGrp="1"/>
          </p:cNvSpPr>
          <p:nvPr/>
        </p:nvSpPr>
        <p:spPr>
          <a:xfrm>
            <a:off x="2906268" y="3695700"/>
            <a:ext cx="387324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C42C71EA-A5E4-4C35-96C4-989E3F3294D0}"/>
              </a:ext>
            </a:extLst>
          </p:cNvPr>
          <p:cNvSpPr>
            <a:spLocks noGrp="1"/>
          </p:cNvSpPr>
          <p:nvPr/>
        </p:nvSpPr>
        <p:spPr>
          <a:xfrm>
            <a:off x="3020568" y="37909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Při předání a vrácení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7E9A82AD-FE9F-4F11-BDE7-820228ADD360}"/>
              </a:ext>
            </a:extLst>
          </p:cNvPr>
          <p:cNvSpPr>
            <a:spLocks noGrp="1"/>
          </p:cNvSpPr>
          <p:nvPr/>
        </p:nvSpPr>
        <p:spPr>
          <a:xfrm>
            <a:off x="6779514" y="3695700"/>
            <a:ext cx="501243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13A6B188-AD44-493F-A5C2-8FA0ECC7409D}"/>
              </a:ext>
            </a:extLst>
          </p:cNvPr>
          <p:cNvSpPr>
            <a:spLocks noGrp="1"/>
          </p:cNvSpPr>
          <p:nvPr/>
        </p:nvSpPr>
        <p:spPr>
          <a:xfrm>
            <a:off x="6893814" y="3790950"/>
            <a:ext cx="478383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Stav prostoru, měřidel a vybavení</a:t>
            </a:r>
          </a:p>
        </p:txBody>
      </p:sp>
    </p:spTree>
    <p:extLst>
      <p:ext uri="{BB962C8B-B14F-4D97-AF65-F5344CB8AC3E}">
        <p14:creationId xmlns:p14="http://schemas.microsoft.com/office/powerpoint/2010/main" val="11394153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8079A949-977F-43AD-8CD8-8786C5B4D56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7E66B41-3F90-44AF-8FF7-470BC5D11B61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KONTROLNÍ BOD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673CBFE-2EC5-4FC3-A83A-336F769F9F1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Automatické prodloužení není autopilot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B82594C-0729-46BF-9D8E-B69457691273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AE445D4-3B07-4894-9680-69E0EC2017E4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D7E7173-B8D9-44EC-B5FF-5EF60365E80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42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94D67F8-B669-427C-9397-0E571D22853B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Před koncem doby nájmu spusťte kontrolní bod.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E88D019-6C51-4FAE-A8FA-B01BE9E5A97A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8D990AE-8C1D-4700-8D80-C3AC659166EF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zkontrolujte platební morálku a stav prostoru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ověřte aktuální výši nájemného a záloh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rozhodnutí zdokumentujte před rozhodným datem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nájemce informujte podle smlouvy</a:t>
            </a:r>
          </a:p>
        </p:txBody>
      </p:sp>
    </p:spTree>
    <p:extLst>
      <p:ext uri="{BB962C8B-B14F-4D97-AF65-F5344CB8AC3E}">
        <p14:creationId xmlns:p14="http://schemas.microsoft.com/office/powerpoint/2010/main" val="20106931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F38CADF6-37F6-47BE-B0A7-FD1E01A807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5F6B2F2-8C54-46C2-A3D1-AF439FBF216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8E69F56-7E2D-440F-A863-CA35308E09A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Změna počtu osob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C0D0D51-CED8-41A1-BDDD-58DFD9DAF11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40A8B1B-783A-4984-A81B-4AE9917AF37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484B6B0-BC7A-4BF1-9267-93CC7FFBEA6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43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71CDC6C-8388-496E-AD92-13805CCEC834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9CA2917-2780-4246-A24E-73538C6A74CF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AE8E051-0953-4285-9A9B-A0F6A74B7742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Nájemce oznamuje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45D83B5-5AF3-4228-8880-1F90B5C53E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kdo prostor skutečně užívá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 kdy ke změně došlo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údaje potřebné pro rozúčtování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další změny podle smlouvy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C9CA83A-6246-4A44-B25F-016E8E20A333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Správce aktualizuje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A6F252A-ED23-48D0-8297-8F31EEE4397E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evidenční list a předpis záloh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rozúčtovací klíče služeb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přístupová a kontaktní oprávnění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podklady pro další vyúčtování</a:t>
            </a:r>
          </a:p>
        </p:txBody>
      </p:sp>
    </p:spTree>
    <p:extLst>
      <p:ext uri="{BB962C8B-B14F-4D97-AF65-F5344CB8AC3E}">
        <p14:creationId xmlns:p14="http://schemas.microsoft.com/office/powerpoint/2010/main" val="1526295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F38CADF6-37F6-47BE-B0A7-FD1E01A807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5F6B2F2-8C54-46C2-A3D1-AF439FBF216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POVINNOST UBYTOVATELE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8E69F56-7E2D-440F-A863-CA35308E09A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Nájemce cizinec: koho a kdy hlásit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C0D0D51-CED8-41A1-BDDD-58DFD9DAF11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40A8B1B-783A-4984-A81B-4AE9917AF37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484B6B0-BC7A-4BF1-9267-93CC7FFBEA6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71CDC6C-8388-496E-AD92-13805CCEC834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9CA2917-2780-4246-A24E-73538C6A74CF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AE8E051-0953-4285-9A9B-A0F6A74B7742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Kdy vzniká povinnost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45D83B5-5AF3-4228-8880-1F90B5C53E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Placený nájem a podnájem jsou podle zákona ubytováním.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Ubytovatelem je i pronajímatel poskytující bydlení za úhradu.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Oznámení policii do 3 pracovních dnů od ubytování.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C9CA83A-6246-4A44-B25F-016E8E20A333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Co připravit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A6F252A-ED23-48D0-8297-8F31EEE4397E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Údaje podle přihlašovacího tiskopisu a datum ubytování.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Domovní knihu vést průběžně a uchovat 6 let.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Určit osobu odpovědnou za oznámení a kontrolu lhůty.</a:t>
            </a:r>
          </a:p>
        </p:txBody>
      </p:sp>
    </p:spTree>
    <p:extLst>
      <p:ext uri="{BB962C8B-B14F-4D97-AF65-F5344CB8AC3E}">
        <p14:creationId xmlns:p14="http://schemas.microsoft.com/office/powerpoint/2010/main" val="15262950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15792803-DB25-48B4-9EE6-DAB20E02FBE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BA5A13A-841B-45AD-9FC8-1B817EA2B97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ELEKTRONICKÉ OZNÁMENÍ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928735E-19B6-4D96-ABD7-161B5CE566FE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Hlášení cizince přes Ubyport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99321C2-DD93-46DE-B24F-A90AFE772AE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D4A84F2-1575-4668-A086-903DFED2018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40F7281-2096-420A-BCB0-C2C0700A143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45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C89C4CE-B238-4CBA-A610-B7DFBC5DB5C8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2C930582-5DD5-43F1-8182-4B9EB78DC41F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19602DE-56B0-4E1C-84A6-64A3095F5B2F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06F572B-FF4E-4A82-8989-A235269BD1DB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Registrace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DC16D3B-3F36-4FDE-AEF4-8102FE791C05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Zajistit přístup ubytovatele do Ubyportu 2.0.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DBEB1B5A-EDBA-4F21-AFC7-F2F19C1AE64C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0843ED01-E824-472F-A29C-4440F00F2823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4E2E27B-23B1-4EDD-B4E9-C7B27EF4214D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4BF2074A-8A56-4CE0-BC65-BA60F299D0BA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Údaje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6EF606BF-E6CA-43E1-9E13-F1E9AA79075D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Zkontrolovat doklad, adresu a začátek ubytování.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90AD6E8E-9A6A-4F31-9505-DE40E024B794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DA76E567-D7E0-4B88-A416-6ACE1DDA17BC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6BBEB2C-EFBF-41B6-A632-A68D5B21DB10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BACCFA5-115B-421A-A805-435C364CE2D3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Odeslání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99C7B72-D8BA-496D-A684-25F14F9027D2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Vyplnit formulář, případně importovat UNL soubor.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CAB72409-83D6-4821-842D-B7B7D7B6F03B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17F8CF95-D1FA-440E-94F2-105316762F18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206ABE80-6281-41A8-B8F0-42E9B689300F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0A3D4A6A-F7C4-4677-91C3-67BC40FDC250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Kontrola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197994E3-D469-4211-904E-FE2AF89DE984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Uložit doručenku a řešit odmítnuté záznamy.</a:t>
            </a:r>
          </a:p>
        </p:txBody>
      </p:sp>
    </p:spTree>
    <p:extLst>
      <p:ext uri="{BB962C8B-B14F-4D97-AF65-F5344CB8AC3E}">
        <p14:creationId xmlns:p14="http://schemas.microsoft.com/office/powerpoint/2010/main" val="7206673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9B7BA076-4A32-4334-AE9A-07431841A2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863D9B6-23D7-42EC-B6DA-D6098CBBCCE1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441FF46-1E84-44D3-A380-3D35F3062A9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cizinec se nastěhuje do bytu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15FDC43-2EFB-4E4A-8CC3-1210C036EA7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2005A90-9636-4B34-903F-CF47BD6AEDB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08C62FF-504E-4655-8D61-07B3629FB72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F63FB751-F137-4E8A-AFC9-3BD024C52623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CDBD9D6A-F716-43C9-9CCF-B204378F94D6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D5DA0E7-CB2D-4B2D-A516-94EE5CF02911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2F702D5-CCC4-4FA1-BDFA-F07E89AC58CE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Pronajímatel uzavře placený nájem s občanem jiné země. Nájemce převezme byt a skutečně se nastěhuje v pondělí.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5E15225-7217-4E66-8650-9D54C849FA1E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D927606-F8D1-45FA-88EF-ED2F0A8BC17E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Co má správce udělat a co si má ponechat pro kontrolu?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9A0E9C8-3371-41B2-93EA-BD8EF5D14751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0E2D0B2-BAEE-43D9-B969-3BCF40BF6FFC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Ověří údaje pro oznámení, zajistí podání policii do 3 pracovních dnů po ubytování, uloží potvrzení o přijetí a vede domovní knihu. Eviduje skutečný den ubytování.</a:t>
            </a:r>
          </a:p>
        </p:txBody>
      </p:sp>
    </p:spTree>
    <p:extLst>
      <p:ext uri="{BB962C8B-B14F-4D97-AF65-F5344CB8AC3E}">
        <p14:creationId xmlns:p14="http://schemas.microsoft.com/office/powerpoint/2010/main" val="20629181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79178220-3F3B-4D32-9609-42E9B72416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4DF8465-AFEA-47CC-BA4C-63E63B2078BC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EVIDENCE BYTU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C472E14-1B29-4C68-9738-2C62A359F23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Evidenční list je praktický přehled k bytu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B2F5913-D328-415A-A7B4-23017DE7DF8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66FBC0F-413C-427F-8677-2BBB01DCBC3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9B4C760-BC37-4F7F-9418-55B492D89BBF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47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A1E4151-D9B3-45A3-B9E6-1DBF88172E79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833" lnSpcReduction="10000"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Evidenční list soustřeďuje údaje potřebné pro předpis plateb a vyúčtování; zákon však neurčuje jeho jednotný formulář.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D7E48934-7F6C-459E-BFC9-DABCBFF55EB4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3218A99-7104-482E-A93E-BF0128D01911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identifikace domu, bytu, vlastníka nebo pronajímatele a uživatele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počet osob rozhodných pro rozúčtování a datum účinnosti změny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nájemné, jednotlivé zálohy na služby a celkový měsíční předpis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způsob úhrady, splatnost, variabilní symbol a datum doručení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8A78E068-8E64-4F56-88FC-D90694E7B62B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5A67C58-5D46-484D-BE56-9EB96AD077DE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Evidenční list nenahrazuje nájemní smlouvu ani dodatek tam, kde je k dané změně potřebná dohoda stran.</a:t>
            </a:r>
          </a:p>
        </p:txBody>
      </p:sp>
    </p:spTree>
    <p:extLst>
      <p:ext uri="{BB962C8B-B14F-4D97-AF65-F5344CB8AC3E}">
        <p14:creationId xmlns:p14="http://schemas.microsoft.com/office/powerpoint/2010/main" val="13231282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761F264B-19D0-4542-9BD0-2752553FC9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6DFC425-BEB2-4928-9094-4C7C39BF7F1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ZMĚNOVÁ EVIDENCE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43882B1-EF1F-4C7C-B8D8-6332EBF7504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 měnit při změně počtu osob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F71BC9F-CEC7-40CB-964F-AC94473F8BA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04156C2-F983-4213-852F-90BECAFB154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31BF5ED-E014-422A-AEBF-8AF11BC10824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48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2A3E0C1-55D7-482A-B47A-AE8F34FE6B54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620137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8239AD4-F64C-4A30-A178-2907FEE4887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391537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Oblast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323A332-578B-4854-B36B-5C2D5123F5DE}"/>
              </a:ext>
            </a:extLst>
          </p:cNvPr>
          <p:cNvSpPr>
            <a:spLocks noGrp="1"/>
          </p:cNvSpPr>
          <p:nvPr/>
        </p:nvSpPr>
        <p:spPr>
          <a:xfrm>
            <a:off x="3020187" y="1638300"/>
            <a:ext cx="5582031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C442033B-6C79-4192-9D13-DC0730AF7050}"/>
              </a:ext>
            </a:extLst>
          </p:cNvPr>
          <p:cNvSpPr>
            <a:spLocks noGrp="1"/>
          </p:cNvSpPr>
          <p:nvPr/>
        </p:nvSpPr>
        <p:spPr>
          <a:xfrm>
            <a:off x="3134487" y="1752600"/>
            <a:ext cx="5353431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 se aktualizuje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3E4C2E1-B813-4939-A4E8-AE7B9F6F78FD}"/>
              </a:ext>
            </a:extLst>
          </p:cNvPr>
          <p:cNvSpPr>
            <a:spLocks noGrp="1"/>
          </p:cNvSpPr>
          <p:nvPr/>
        </p:nvSpPr>
        <p:spPr>
          <a:xfrm>
            <a:off x="8602218" y="1638300"/>
            <a:ext cx="3189732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5661D60-EE7A-446B-987F-7A83C67E0F94}"/>
              </a:ext>
            </a:extLst>
          </p:cNvPr>
          <p:cNvSpPr>
            <a:spLocks noGrp="1"/>
          </p:cNvSpPr>
          <p:nvPr/>
        </p:nvSpPr>
        <p:spPr>
          <a:xfrm>
            <a:off x="8716518" y="1752600"/>
            <a:ext cx="2961132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Od kdy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1E5631B-B7CB-420A-BE4D-A3FA9060B127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620137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243A497-2ACD-4051-912E-1E1F604DE218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39153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Evidence osob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3D13249-4D4B-4556-AE47-C0148A12D69C}"/>
              </a:ext>
            </a:extLst>
          </p:cNvPr>
          <p:cNvSpPr>
            <a:spLocks noGrp="1"/>
          </p:cNvSpPr>
          <p:nvPr/>
        </p:nvSpPr>
        <p:spPr>
          <a:xfrm>
            <a:off x="3020187" y="2324100"/>
            <a:ext cx="558203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C52A8CF1-7F72-4A0C-9FDE-E1F52479C5C7}"/>
              </a:ext>
            </a:extLst>
          </p:cNvPr>
          <p:cNvSpPr>
            <a:spLocks noGrp="1"/>
          </p:cNvSpPr>
          <p:nvPr/>
        </p:nvSpPr>
        <p:spPr>
          <a:xfrm>
            <a:off x="3134487" y="2419350"/>
            <a:ext cx="535343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skutečný počet a datum příchodu nebo odchodu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C6FA19B-228C-4C7D-88F4-98846911E9AD}"/>
              </a:ext>
            </a:extLst>
          </p:cNvPr>
          <p:cNvSpPr>
            <a:spLocks noGrp="1"/>
          </p:cNvSpPr>
          <p:nvPr/>
        </p:nvSpPr>
        <p:spPr>
          <a:xfrm>
            <a:off x="8602218" y="2324100"/>
            <a:ext cx="318973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B99C002-1460-4540-9BF4-9F6D539D89F0}"/>
              </a:ext>
            </a:extLst>
          </p:cNvPr>
          <p:cNvSpPr>
            <a:spLocks noGrp="1"/>
          </p:cNvSpPr>
          <p:nvPr/>
        </p:nvSpPr>
        <p:spPr>
          <a:xfrm>
            <a:off x="8716518" y="2419350"/>
            <a:ext cx="296113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podle oznámené skutečné změny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2A1BB864-673E-4837-8E44-BCB268D62323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620137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2F9730D-6CEA-4181-8382-C1D9681CF715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39153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Rozúčtovací podklad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26CBF03-A3D1-421E-9352-47C440447DF3}"/>
              </a:ext>
            </a:extLst>
          </p:cNvPr>
          <p:cNvSpPr>
            <a:spLocks noGrp="1"/>
          </p:cNvSpPr>
          <p:nvPr/>
        </p:nvSpPr>
        <p:spPr>
          <a:xfrm>
            <a:off x="3020187" y="3009900"/>
            <a:ext cx="558203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111776D4-463C-42BD-8C57-21FE5CF43DE2}"/>
              </a:ext>
            </a:extLst>
          </p:cNvPr>
          <p:cNvSpPr>
            <a:spLocks noGrp="1"/>
          </p:cNvSpPr>
          <p:nvPr/>
        </p:nvSpPr>
        <p:spPr>
          <a:xfrm>
            <a:off x="3134487" y="3105150"/>
            <a:ext cx="535343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počet osob u služeb rozdělovaných podle osob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63D02D14-0097-4DD1-BEEF-6F9EF45962E7}"/>
              </a:ext>
            </a:extLst>
          </p:cNvPr>
          <p:cNvSpPr>
            <a:spLocks noGrp="1"/>
          </p:cNvSpPr>
          <p:nvPr/>
        </p:nvSpPr>
        <p:spPr>
          <a:xfrm>
            <a:off x="8602218" y="3009900"/>
            <a:ext cx="318973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E36AB0C-74AD-49EF-9B24-F5A860277568}"/>
              </a:ext>
            </a:extLst>
          </p:cNvPr>
          <p:cNvSpPr>
            <a:spLocks noGrp="1"/>
          </p:cNvSpPr>
          <p:nvPr/>
        </p:nvSpPr>
        <p:spPr>
          <a:xfrm>
            <a:off x="8716518" y="3105150"/>
            <a:ext cx="296113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časově podle zúčtovacího období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6D57B2F6-982B-44BE-B25F-4C3A55EDFB9F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620137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28654830-1F06-41F6-99B2-690355E08FAA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39153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Měsíční zálohy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BAA97A8E-7ACA-4079-A3A8-1EFB4FEADB46}"/>
              </a:ext>
            </a:extLst>
          </p:cNvPr>
          <p:cNvSpPr>
            <a:spLocks noGrp="1"/>
          </p:cNvSpPr>
          <p:nvPr/>
        </p:nvSpPr>
        <p:spPr>
          <a:xfrm>
            <a:off x="3020187" y="3695700"/>
            <a:ext cx="558203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BA716E9A-F870-4B21-92EC-570E861E0CAD}"/>
              </a:ext>
            </a:extLst>
          </p:cNvPr>
          <p:cNvSpPr>
            <a:spLocks noGrp="1"/>
          </p:cNvSpPr>
          <p:nvPr/>
        </p:nvSpPr>
        <p:spPr>
          <a:xfrm>
            <a:off x="3134487" y="3790950"/>
            <a:ext cx="535343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částky u služeb ovlivněných počtem osob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5246F65C-78F1-4B54-8C23-9820020B1849}"/>
              </a:ext>
            </a:extLst>
          </p:cNvPr>
          <p:cNvSpPr>
            <a:spLocks noGrp="1"/>
          </p:cNvSpPr>
          <p:nvPr/>
        </p:nvSpPr>
        <p:spPr>
          <a:xfrm>
            <a:off x="8602218" y="3695700"/>
            <a:ext cx="318973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4D1B0939-83A1-48C0-9B3D-E9F7BBA78E47}"/>
              </a:ext>
            </a:extLst>
          </p:cNvPr>
          <p:cNvSpPr>
            <a:spLocks noGrp="1"/>
          </p:cNvSpPr>
          <p:nvPr/>
        </p:nvSpPr>
        <p:spPr>
          <a:xfrm>
            <a:off x="8716518" y="3790950"/>
            <a:ext cx="296113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nejdříve od měsíce po doručení oznámení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8C099623-921E-4374-9993-AEFE2716BA05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2620137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4989BCD0-022B-4AFA-84AA-E4F44827E047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39153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Evidenční list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BAC1DED1-28DE-4B1F-A389-EBFFBDA35F6C}"/>
              </a:ext>
            </a:extLst>
          </p:cNvPr>
          <p:cNvSpPr>
            <a:spLocks noGrp="1"/>
          </p:cNvSpPr>
          <p:nvPr/>
        </p:nvSpPr>
        <p:spPr>
          <a:xfrm>
            <a:off x="3020187" y="4381500"/>
            <a:ext cx="558203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A027F54C-1674-40A5-92F9-779F3B7F6419}"/>
              </a:ext>
            </a:extLst>
          </p:cNvPr>
          <p:cNvSpPr>
            <a:spLocks noGrp="1"/>
          </p:cNvSpPr>
          <p:nvPr/>
        </p:nvSpPr>
        <p:spPr>
          <a:xfrm>
            <a:off x="3134487" y="4476750"/>
            <a:ext cx="535343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nový rozpis položek a celkový předpis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CB8D99EA-4F99-4A4F-B6FA-B05CD71BE50B}"/>
              </a:ext>
            </a:extLst>
          </p:cNvPr>
          <p:cNvSpPr>
            <a:spLocks noGrp="1"/>
          </p:cNvSpPr>
          <p:nvPr/>
        </p:nvSpPr>
        <p:spPr>
          <a:xfrm>
            <a:off x="8602218" y="4381500"/>
            <a:ext cx="318973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CCCE45FD-B9F9-4AD2-920C-3310D87FC865}"/>
              </a:ext>
            </a:extLst>
          </p:cNvPr>
          <p:cNvSpPr>
            <a:spLocks noGrp="1"/>
          </p:cNvSpPr>
          <p:nvPr/>
        </p:nvSpPr>
        <p:spPr>
          <a:xfrm>
            <a:off x="8716518" y="4476750"/>
            <a:ext cx="296113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 data uvedeného v písemném oznámení</a:t>
            </a:r>
          </a:p>
        </p:txBody>
      </p:sp>
    </p:spTree>
    <p:extLst>
      <p:ext uri="{BB962C8B-B14F-4D97-AF65-F5344CB8AC3E}">
        <p14:creationId xmlns:p14="http://schemas.microsoft.com/office/powerpoint/2010/main" val="4283008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3E007298-3BAF-444D-9508-EA21FCC6A3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0CEC13F-F154-4397-9079-A334FDB30B2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SLUŽBY PODLE OSOB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9F1629D-2195-4C09-84E3-7459E1A3F932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Které služby bývají vázané na počet osob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A093A2E-E2C9-4F74-9642-110E61BC28D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9643AAC-30D5-49F6-9129-9267E19E583D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3C3F247-26E3-464A-AAE6-93F276F0DB7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49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AA17258-1511-45FB-9380-3CC7C87D55AA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77F04CA-D18B-4465-9EBA-CC5BE677F7B1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EC62DF1-2C30-49E9-8E53-B1B680400F7D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Podle zákonného výchozího pravidla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4565395-A426-46DE-B1C6-E90CF51296A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provoz výtahu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osvětlení a úklid společných prostor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odvoz komunálního odpadu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odvoz odpadních vod a čištění jímek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6C5C5AA-180E-44CD-9BB9-463F76E1D359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Kdo je rozhodnou osobou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004C946-3F1D-49FD-A4D6-ABC1338BD696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nájemce nebo vlastník, který byt sám užívá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další osoba žijící v bytě déle než 2 měsíce v období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 jiného účelu osoba užívající byt souhrnně přes 2 měsíce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konkrétní dohodnuté pravidlo domu může být odlišné</a:t>
            </a:r>
          </a:p>
        </p:txBody>
      </p:sp>
    </p:spTree>
    <p:extLst>
      <p:ext uri="{BB962C8B-B14F-4D97-AF65-F5344CB8AC3E}">
        <p14:creationId xmlns:p14="http://schemas.microsoft.com/office/powerpoint/2010/main" val="17138345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F327693-7A22-47E7-941A-6EBFDA45FF5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36818C0-D4E4-4209-8ED7-C2F23EE03A0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ZMĚNA POČTU OSOB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6124F08-E1E7-4623-967F-12C33AA76CB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třetí osoba a nové zálohy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31EABDF-7D5C-405C-BD16-6978822B2C1C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EE5A2A8-6133-44D6-A2BF-D99B6F3FAF8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F04D43D-1465-491D-B06A-CA16A4773ED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16AF0D2-62AE-4E99-8184-B4E397D39061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FC1C4A7-CF02-43E4-AE97-80349273EF29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FFF2EE3-5408-44B0-A537-C6A52A73A15C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DADD15C-00F7-4DB3-AABE-FF57CB26060E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 bytě žijí dvě osoby. Zálohy na služby rozúčtované podle osob činí 400 Kč na osobu měsíčně. Třetí osoba se nastěhuje 10. dubna; nájemce změnu oznámí 12. dubna a nový rozpis obdrží 20. dubna.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C3107E8-380F-4747-B965-76F5DB25C0C1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92F2282-6EBD-4A70-9575-64465EFC9947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 se změní evidence a měsíční záloha?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3C1C98BA-5839-49A1-8E6E-83F559D65F67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C93BAE46-7F24-41F0-AB42-9D35266EBC04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Správce zapíše skutečnou změnu pro budoucí vyúčtování. Nová záloha je 3 × 400 = 1 200 Kč měsíčně a může být požadována nejdříve od 1. května. Písemné oznámení musí uvést důvod i nový rozpis.</a:t>
            </a:r>
          </a:p>
        </p:txBody>
      </p:sp>
    </p:spTree>
    <p:extLst>
      <p:ext uri="{BB962C8B-B14F-4D97-AF65-F5344CB8AC3E}">
        <p14:creationId xmlns:p14="http://schemas.microsoft.com/office/powerpoint/2010/main" val="1848363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F38CADF6-37F6-47BE-B0A7-FD1E01A807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5F6B2F2-8C54-46C2-A3D1-AF439FBF216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ZMĚNA POČTU OSOB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8E69F56-7E2D-440F-A863-CA35308E09A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Osoby, zálohy a nový evidenční list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C0D0D51-CED8-41A1-BDDD-58DFD9DAF11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40A8B1B-783A-4984-A81B-4AE9917AF37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484B6B0-BC7A-4BF1-9267-93CC7FFBEA6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51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71CDC6C-8388-496E-AD92-13805CCEC834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9CA2917-2780-4246-A24E-73538C6A74CF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AE8E051-0953-4285-9A9B-A0F6A74B7742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Rozúčtování podle osob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45D83B5-5AF3-4228-8880-1F90B5C53E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Pro zvolenou službu ověřte platný klíč domu.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 úklidu, osvětlení či výtahu lze použít počet rozhodných osob.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Zaznamenejte datum změny pro roční vyúčtování.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C9CA83A-6246-4A44-B25F-016E8E20A333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Nový měsíční předpis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A6F252A-ED23-48D0-8297-8F31EEE4397E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Přepočtěte dotčené zálohy podle očekávaných nákladů.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Novou výši písemně oznamte a odůvodněte.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Lze ji požadovat nejdříve od dalšího měsíce.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Zašlete aktualizovaný evidenční list s rozpisem.</a:t>
            </a:r>
          </a:p>
        </p:txBody>
      </p:sp>
    </p:spTree>
    <p:extLst>
      <p:ext uri="{BB962C8B-B14F-4D97-AF65-F5344CB8AC3E}">
        <p14:creationId xmlns:p14="http://schemas.microsoft.com/office/powerpoint/2010/main" val="15262950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F327693-7A22-47E7-941A-6EBFDA45FF5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36818C0-D4E4-4209-8ED7-C2F23EE03A0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6124F08-E1E7-4623-967F-12C33AA76CB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Osoboměsíce při změně počtu osob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31EABDF-7D5C-405C-BD16-6978822B2C1C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EE5A2A8-6133-44D6-A2BF-D99B6F3FAF8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F04D43D-1465-491D-B06A-CA16A4773ED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16AF0D2-62AE-4E99-8184-B4E397D39061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FC1C4A7-CF02-43E4-AE97-80349273EF29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FFF2EE3-5408-44B0-A537-C6A52A73A15C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DADD15C-00F7-4DB3-AABE-FF57CB26060E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Byt A: leden až duben 2 osoby, květen až prosinec 3 osoby. Změna nastala 1. května. Náklady domu na úklid činí 48 000 Kč. V celém domě je 160 osoboměsíců.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C3107E8-380F-4747-B965-76F5DB25C0C1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92F2282-6EBD-4A70-9575-64465EFC9947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Kolik osoboměsíců připadá na byt A a jaký je jeho podíl na úklidu?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3C1C98BA-5839-49A1-8E6E-83F559D65F67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C93BAE46-7F24-41F0-AB42-9D35266EBC04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 × 4 měsíce = 8; 3 × 8 měsíců = 24. Byt A má 32 osoboměsíců. Jeho podíl: 32 / 160 × 48 000 = 9 600 Kč. Pro průběžné zálohy a roční náklad veďte oddělené údaje.</a:t>
            </a:r>
          </a:p>
        </p:txBody>
      </p:sp>
    </p:spTree>
    <p:extLst>
      <p:ext uri="{BB962C8B-B14F-4D97-AF65-F5344CB8AC3E}">
        <p14:creationId xmlns:p14="http://schemas.microsoft.com/office/powerpoint/2010/main" val="1848363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2E60D818-2185-457A-ACAE-2D87CE2592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7752528-F1D5-4647-9F47-558727276F74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PŘEDÁNÍ BYTU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AF5A21-9B0C-4A74-9B62-3582189667E0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Předávací protokol při vzniku nájmu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C9D6E3A-4F1D-4374-BD6A-FFE0D57FEA6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E0BD5C9-4C89-4CBA-8671-E5D4A40C63F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4E319F4-0411-4EE7-B744-80DDB05E7AF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53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FD1ABC39-CCE8-42E6-BCFC-B2F18FC2B3E5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F082CA9-5C9F-4B28-865F-BEF0820341F2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4C3CA3A-B0B3-4E63-BDCB-6701DA11B5C0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Identifikace a stav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DDAAB02-E16E-4E5F-BF5A-58F0B47CF3CD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strany, byt, datum a čas předání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místnosti, povrchy, vady a vybavení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fotografie navázané na konkrétní položky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prohlášení o převzetí klíčů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B03DB36-8969-4140-95F5-F48C418363B4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Měřidla a provoz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01B5413-5B21-4409-B13C-92E203752C57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číslo měřidla a stav při předání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počet a typ předaných klíčů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přepis energií a kontaktní údaje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podpisy a předané přílohy</a:t>
            </a:r>
          </a:p>
        </p:txBody>
      </p:sp>
    </p:spTree>
    <p:extLst>
      <p:ext uri="{BB962C8B-B14F-4D97-AF65-F5344CB8AC3E}">
        <p14:creationId xmlns:p14="http://schemas.microsoft.com/office/powerpoint/2010/main" val="13808331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D0EDEFE6-726F-4D2F-A655-2E3751BA6A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2459ADB-22CE-4F95-B337-1377740C6B61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KRITICKÉ ROZLIŠENÍ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2C58278-9573-4905-BDDD-5EA26FE6C87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Odstěhování samo o sobě nájem neukončí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EC5AD84-5695-49BB-88F7-7D21182B0834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614A607-33E9-41F2-BC34-835070965C82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CBA103C-F1A3-4A83-B58A-E98D7F8C61B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54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167E173-043D-4DF2-91CE-E023ECEB2AC7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Rozlišujte faktické opuštění bytu, právní skončení nájmu a řádné odevzdání prostoru.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E3324698-8FC3-4E6F-98AF-34BF923D9BB8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853A588-86EF-49AF-B2B1-9523823FCAD5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ověřte, jaký právní důvod nájem skutečně ukončuje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nepovažujte nepřítomnost nájemce automaticky za skončení smlouvy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doložte doručení dohody nebo výpovědi a rozhodné datum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naplánujte odevzdání, přepis energií a vypořádání plateb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endParaRPr sz="1575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Jistotu s úrokem vypořádat při skončení nájmu.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5D63DB5E-60E3-48D5-BF72-E8A6C14FCCB0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F2817E5-1762-4884-9EEA-DD67E4BE0AEC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Dokud není vztah platně ukončen a prostor odevzdán, mohou pokračovat smluvní povinnosti.</a:t>
            </a:r>
          </a:p>
        </p:txBody>
      </p:sp>
    </p:spTree>
    <p:extLst>
      <p:ext uri="{BB962C8B-B14F-4D97-AF65-F5344CB8AC3E}">
        <p14:creationId xmlns:p14="http://schemas.microsoft.com/office/powerpoint/2010/main" val="15367567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1DC713BF-2337-4DC4-81E1-4D2B11B719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A7DDBB3-7A9C-4963-994D-63AF6D639DA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ZÁNIK NÁJMU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1980FCD-38BB-4404-A3A2-5187E30DEDF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Způsoby skončení nájemního vztahu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178BD40-EAB0-4245-A7C0-9D6235FA5629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9DFE60D-BD88-4644-9636-6FA78DBE0290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FDC3724-17CA-4B35-B464-56FB8FF69B4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55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BE239E5-D02D-4075-8F4C-293801E47BBA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506218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20CF6F0-F55B-418A-A8D7-1A548ABFD4DF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277618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Způsob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7B2EC67-9901-4F1D-BC57-1D6B40551EDE}"/>
              </a:ext>
            </a:extLst>
          </p:cNvPr>
          <p:cNvSpPr>
            <a:spLocks noGrp="1"/>
          </p:cNvSpPr>
          <p:nvPr/>
        </p:nvSpPr>
        <p:spPr>
          <a:xfrm>
            <a:off x="2906268" y="1638300"/>
            <a:ext cx="4670679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7993618-B490-4417-A787-76BB1C5F0927}"/>
              </a:ext>
            </a:extLst>
          </p:cNvPr>
          <p:cNvSpPr>
            <a:spLocks noGrp="1"/>
          </p:cNvSpPr>
          <p:nvPr/>
        </p:nvSpPr>
        <p:spPr>
          <a:xfrm>
            <a:off x="3020568" y="1752600"/>
            <a:ext cx="4442079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 ověřit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87559D2-AB0C-412C-B32B-9BE7E3DFA834}"/>
              </a:ext>
            </a:extLst>
          </p:cNvPr>
          <p:cNvSpPr>
            <a:spLocks noGrp="1"/>
          </p:cNvSpPr>
          <p:nvPr/>
        </p:nvSpPr>
        <p:spPr>
          <a:xfrm>
            <a:off x="7576947" y="1638300"/>
            <a:ext cx="4215003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69AAFB4-A7F7-4956-8B10-9B15787140AC}"/>
              </a:ext>
            </a:extLst>
          </p:cNvPr>
          <p:cNvSpPr>
            <a:spLocks noGrp="1"/>
          </p:cNvSpPr>
          <p:nvPr/>
        </p:nvSpPr>
        <p:spPr>
          <a:xfrm>
            <a:off x="7691247" y="1752600"/>
            <a:ext cx="3986403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Správní výstup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67F4BF4-75B1-4975-94ED-FF51044DDAC4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67726F5-8310-40BE-B3C4-A2B9D003FF10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Dohoda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E085B66-7F82-4FB1-AB0B-6C9208D0ECFD}"/>
              </a:ext>
            </a:extLst>
          </p:cNvPr>
          <p:cNvSpPr>
            <a:spLocks noGrp="1"/>
          </p:cNvSpPr>
          <p:nvPr/>
        </p:nvSpPr>
        <p:spPr>
          <a:xfrm>
            <a:off x="2906268" y="2324100"/>
            <a:ext cx="4670679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569C81D8-0B5E-4E55-AF56-B9D9B30CA6A3}"/>
              </a:ext>
            </a:extLst>
          </p:cNvPr>
          <p:cNvSpPr>
            <a:spLocks noGrp="1"/>
          </p:cNvSpPr>
          <p:nvPr/>
        </p:nvSpPr>
        <p:spPr>
          <a:xfrm>
            <a:off x="3020568" y="2419350"/>
            <a:ext cx="444207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souhlas obou stran a datum skončení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080C7C8F-1644-4CCA-8F3D-2C1C6F13B54B}"/>
              </a:ext>
            </a:extLst>
          </p:cNvPr>
          <p:cNvSpPr>
            <a:spLocks noGrp="1"/>
          </p:cNvSpPr>
          <p:nvPr/>
        </p:nvSpPr>
        <p:spPr>
          <a:xfrm>
            <a:off x="7576947" y="2324100"/>
            <a:ext cx="4215003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164AD008-DED5-4853-85B4-4E85582E5FA3}"/>
              </a:ext>
            </a:extLst>
          </p:cNvPr>
          <p:cNvSpPr>
            <a:spLocks noGrp="1"/>
          </p:cNvSpPr>
          <p:nvPr/>
        </p:nvSpPr>
        <p:spPr>
          <a:xfrm>
            <a:off x="7691247" y="24193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písemná dohoda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22FE6A2B-E44D-4E4C-80AE-F5B9BAE780C3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50621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C56D89AE-CADC-4AF6-B6F2-233B6863F6A9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Uplynutí doby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DCA51CE3-0D0B-4CF1-BA90-90B677851229}"/>
              </a:ext>
            </a:extLst>
          </p:cNvPr>
          <p:cNvSpPr>
            <a:spLocks noGrp="1"/>
          </p:cNvSpPr>
          <p:nvPr/>
        </p:nvSpPr>
        <p:spPr>
          <a:xfrm>
            <a:off x="2906268" y="3009900"/>
            <a:ext cx="4670679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7322B3F5-B192-40E4-A2D0-46FD4981A793}"/>
              </a:ext>
            </a:extLst>
          </p:cNvPr>
          <p:cNvSpPr>
            <a:spLocks noGrp="1"/>
          </p:cNvSpPr>
          <p:nvPr/>
        </p:nvSpPr>
        <p:spPr>
          <a:xfrm>
            <a:off x="3020568" y="3105150"/>
            <a:ext cx="444207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smlouva, případné pokračování užívání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5461B235-93A1-4FAD-9303-C899ADE8D007}"/>
              </a:ext>
            </a:extLst>
          </p:cNvPr>
          <p:cNvSpPr>
            <a:spLocks noGrp="1"/>
          </p:cNvSpPr>
          <p:nvPr/>
        </p:nvSpPr>
        <p:spPr>
          <a:xfrm>
            <a:off x="7576947" y="3009900"/>
            <a:ext cx="4215003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BA89ED74-15D1-45E5-B909-37118B2C56CD}"/>
              </a:ext>
            </a:extLst>
          </p:cNvPr>
          <p:cNvSpPr>
            <a:spLocks noGrp="1"/>
          </p:cNvSpPr>
          <p:nvPr/>
        </p:nvSpPr>
        <p:spPr>
          <a:xfrm>
            <a:off x="7691247" y="31051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výzva / dodatek / předání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C7D92FE8-2FB3-4707-8DB3-471573BA1BFD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2072CCD1-9DBB-49BB-BA65-7B130D5DEC0A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Výpověď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259A696A-686F-4E7C-A773-ACF544134277}"/>
              </a:ext>
            </a:extLst>
          </p:cNvPr>
          <p:cNvSpPr>
            <a:spLocks noGrp="1"/>
          </p:cNvSpPr>
          <p:nvPr/>
        </p:nvSpPr>
        <p:spPr>
          <a:xfrm>
            <a:off x="2906268" y="3695700"/>
            <a:ext cx="4670679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568C3440-AA9E-4748-9A2A-91DC7A6BFED2}"/>
              </a:ext>
            </a:extLst>
          </p:cNvPr>
          <p:cNvSpPr>
            <a:spLocks noGrp="1"/>
          </p:cNvSpPr>
          <p:nvPr/>
        </p:nvSpPr>
        <p:spPr>
          <a:xfrm>
            <a:off x="3020568" y="3790950"/>
            <a:ext cx="444207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oprávněná strana, důvod, forma a doručení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20CB0B26-AD13-45EF-A6BE-4A923AA9C044}"/>
              </a:ext>
            </a:extLst>
          </p:cNvPr>
          <p:cNvSpPr>
            <a:spLocks noGrp="1"/>
          </p:cNvSpPr>
          <p:nvPr/>
        </p:nvSpPr>
        <p:spPr>
          <a:xfrm>
            <a:off x="7576947" y="3695700"/>
            <a:ext cx="4215003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4ED6806D-BA9E-48BF-B3DF-01924D67C2A7}"/>
              </a:ext>
            </a:extLst>
          </p:cNvPr>
          <p:cNvSpPr>
            <a:spLocks noGrp="1"/>
          </p:cNvSpPr>
          <p:nvPr/>
        </p:nvSpPr>
        <p:spPr>
          <a:xfrm>
            <a:off x="7691247" y="37909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výpověď a důkaz doručení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398C783E-818A-4012-B51D-1F7D6D1C7C81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250621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3D151BEA-71A4-4FD1-A3EA-18C01C1FB864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Jiná právní událost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D3F89E75-F1C4-4961-AF56-2329AF4A1223}"/>
              </a:ext>
            </a:extLst>
          </p:cNvPr>
          <p:cNvSpPr>
            <a:spLocks noGrp="1"/>
          </p:cNvSpPr>
          <p:nvPr/>
        </p:nvSpPr>
        <p:spPr>
          <a:xfrm>
            <a:off x="2906268" y="4381500"/>
            <a:ext cx="4670679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868C29F0-D4A5-4811-A849-F735576D28FC}"/>
              </a:ext>
            </a:extLst>
          </p:cNvPr>
          <p:cNvSpPr>
            <a:spLocks noGrp="1"/>
          </p:cNvSpPr>
          <p:nvPr/>
        </p:nvSpPr>
        <p:spPr>
          <a:xfrm>
            <a:off x="3020568" y="4476750"/>
            <a:ext cx="444207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konkrétní zákonný následek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8F99FE9E-449F-4187-8670-EB5964D7DB0C}"/>
              </a:ext>
            </a:extLst>
          </p:cNvPr>
          <p:cNvSpPr>
            <a:spLocks noGrp="1"/>
          </p:cNvSpPr>
          <p:nvPr/>
        </p:nvSpPr>
        <p:spPr>
          <a:xfrm>
            <a:off x="7576947" y="4381500"/>
            <a:ext cx="4215003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028ABB1A-9CC9-4F06-BD4D-1BA25A358612}"/>
              </a:ext>
            </a:extLst>
          </p:cNvPr>
          <p:cNvSpPr>
            <a:spLocks noGrp="1"/>
          </p:cNvSpPr>
          <p:nvPr/>
        </p:nvSpPr>
        <p:spPr>
          <a:xfrm>
            <a:off x="7691247" y="4476750"/>
            <a:ext cx="398640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právní posouzení a záznam</a:t>
            </a:r>
          </a:p>
        </p:txBody>
      </p:sp>
    </p:spTree>
    <p:extLst>
      <p:ext uri="{BB962C8B-B14F-4D97-AF65-F5344CB8AC3E}">
        <p14:creationId xmlns:p14="http://schemas.microsoft.com/office/powerpoint/2010/main" val="14589797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005F1E92-C9A7-4D14-8063-620BFD5DCD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66B9782-3671-4AB0-908D-87BC6C7816DC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53BA1A0-84EF-4CA5-8B5D-415C6C5B8D69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Ukončení nájmu bez mezer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A001140-63B0-41B4-8AD0-7360AD72FB19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4F1F5B9-D995-4814-B87A-B7B738867BC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7C4EBA8-4608-4B0E-AA76-82874E2285B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46B36A10-120F-4FBB-BD34-8ADD1D52A4DD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B490F9E0-03F7-4904-8F56-8148D27A236B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43912D3-B151-4359-9B63-8469916031E5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6915680-5D28-4826-9819-5931C67E8338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Důvod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ABB81DD-D807-4B29-9E54-241BFA18410D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Rozlište dohodu, uplynutí doby a výpověď.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1B51091D-8B30-4923-B821-C48925627BAD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FCF7E8BC-0C52-439D-B0AF-1798C2262CD3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BBEDE22E-533F-4B77-B8FE-53658FDF977F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3DA43927-7150-49B6-B41D-6E8C7BE8D62C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Forma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98229C8C-5FE1-4577-B1BD-287D9CA29B10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Dodržte písemnost, doručení a obsah.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7C367FB1-0BE8-4EAE-B907-F3E7F76D94B9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078762D2-1D29-4474-B5DD-3610681A678F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02099F83-73EB-4E02-A34C-01C2BC0D744F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4F7E120-24CB-4A6F-BF68-F8A121BEBF4D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Vypořádání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736482A8-5A9B-485A-9CB8-B0ED207A45E3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Nájemné, služby, jistota a škody.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C940A8D3-B2DD-4957-B8D8-119D539599A1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9F3D1377-C21E-4364-9C6F-8F252FEFE807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072CB1CC-3981-44FB-A925-4327B01DAF3E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4028D033-B109-473F-91B5-F3B6A08EC537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Předání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80141C76-87D8-42A1-B119-02A19CBBFF38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Protokol, měřidla, klíče a fotodokumentace.</a:t>
            </a:r>
          </a:p>
        </p:txBody>
      </p:sp>
    </p:spTree>
    <p:extLst>
      <p:ext uri="{BB962C8B-B14F-4D97-AF65-F5344CB8AC3E}">
        <p14:creationId xmlns:p14="http://schemas.microsoft.com/office/powerpoint/2010/main" val="1380137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AEF141B2-BD85-421C-A498-4E17699EB0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4F47593-3502-49D8-A923-054D9F048EF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DED65EF-707B-4BDF-9DE8-E59D0E4B9AE6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Výpověď: kontrolní seznam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D1BB93A-0222-462F-A7F2-AAE9D4D78AE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1087B5B-D5F4-42AC-815C-0C8031FD7E8D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01D2C1C-C164-45C5-8EC5-8E856A94A3B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B14BADA1-2916-4588-8EA4-E5195163566F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8A78EAFA-6116-461F-B5B0-4C8C3E19091E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EC12038-9A0F-440E-85EE-FCBAD97E4020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Před odesláním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918EA04-0F5D-4A2D-A066-DAC850AA968C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ověřte smlouvu a zákonný důvod podle OZ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správně určete výpovědní dobu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popište skutkový stav konkrétně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uveďte povinná poučení, jsou-li třeba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0BCF860-1FF6-4F5E-A83E-5190243118D5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 odeslání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557D206-CFDF-4177-B90C-D3FA755C27FF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uchovejte důkaz o doručení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sledujte rozhodné lhůty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připravte závěrečné vyúčtování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naplánujte předání prostoru</a:t>
            </a:r>
          </a:p>
        </p:txBody>
      </p:sp>
    </p:spTree>
    <p:extLst>
      <p:ext uri="{BB962C8B-B14F-4D97-AF65-F5344CB8AC3E}">
        <p14:creationId xmlns:p14="http://schemas.microsoft.com/office/powerpoint/2010/main" val="11960443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A443EC8B-404E-430B-B5D9-9A96DE94C5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B734E9C-0A09-4088-89AF-569B97CCEE6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KONEC NÁJMU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C852D38-C290-4436-BE5D-76AF2A2A4855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Závěrečné předání a vypořádání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6680A20-52B7-4FE6-8EF8-768EE08FCF9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AF4927F-C67F-4D60-A6E0-7D6F12D6DCC2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623B676-7726-4886-9033-2AB19C7AC96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58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189E516D-2882-46B7-9471-42C717590F02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589FFD38-4C0F-4CD3-8149-034D541A8D6E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65A8C03-A657-4CA8-9C5C-412D7D95BF6B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CEAB47C-163D-4F76-A0A9-2A7DE02D2248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Porovnat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883AA5B-04A8-4EB2-9885-8B4E9181D326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Výchozí a konečný protokol, fotografie a běžné opotřebení.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9AF05FE7-1BD5-456A-AB3A-87058966DAF0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03CE0B8B-8C85-42A5-9DD9-42FA03460C6A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0513B1E-E0D5-4107-A819-32C462F5FE27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BCB3046C-D53F-4292-9417-4E9166590238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Odečíst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F6558610-6538-49B6-ABC7-609B3F5FC275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Zapsat měřidla a zajistit převod či ukončení energií.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9C8AD146-D2C8-42A4-A635-2DAA9DC34201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347022F2-49C5-405B-992E-6C16B4313929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8A279405-9571-4B39-BA23-0C45C676B08C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3630B92-DBFA-4ADF-9D5C-5C2E912CD55E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Vyčíslit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EEEB93B5-2773-460B-A404-14FE753A0D23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Nájemné, zálohy, doložené škody a otevřené závazky.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D91C8C28-3F10-4031-ACFB-AB6AFEEB9AF7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A7274848-D5A6-408E-8E0D-B6A693A22B08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F084CF4-9012-425F-AD6F-7837998F2049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24C430CD-B92A-4F34-BA8D-56C5F15D1F36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Uzavřít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7102841E-4EFA-44E4-9F12-A76A69D752F3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Vrátit zbytek jistoty a archivovat podepsané dokumenty.</a:t>
            </a:r>
          </a:p>
        </p:txBody>
      </p:sp>
    </p:spTree>
    <p:extLst>
      <p:ext uri="{BB962C8B-B14F-4D97-AF65-F5344CB8AC3E}">
        <p14:creationId xmlns:p14="http://schemas.microsoft.com/office/powerpoint/2010/main" val="12932003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4DF390A5-B9E6-4FB7-B4AC-78BF30D01F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ED3A914-4D93-4091-8785-7E410B33AD8B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PROBLÉMOVÁ SITUACE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4E868BE-ABAF-48C6-98EE-BD83EECD4F58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Nájemce odešel bez předání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8F4997F-B305-4E77-ACFF-9EDE66F9E36A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72EAA38-DD13-4F46-ABC3-24817395207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2E4853A-D2DB-41A9-8DF6-4C4BDE35D4E0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59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9601235-B940-46BD-8210-BE74CB057377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E03A4D6-8C8F-4D09-8EC0-30EFFC4969A4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E480075-BAAB-47F9-809D-6D048D3EF619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AC51919-09BE-4E49-A559-89C48F045985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Nájemce přestal byt užívat, klíče nechal ve schránce a neposkytl konečné odečty. Smlouva ani způsob skončení nejsou ve spise jasně doloženy.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A15AC68-B873-4550-8E8C-69F5087631CC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713BF42-EF07-427D-92E8-A742A0A9ED8C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Jaký je bezpečný postup správce?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6CBBDDC-35A5-4949-9D09-9056CA036A0A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03C6EFE-CDBF-47E0-87BA-1C466E2D043D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Nejdříve ověřit právní skončení a doručení. Následně zdokumentovat převzetí klíčů, stav bytu a měřidel za přítomnosti svědka, pořídit fotografie, řešit energie a teprve poté vyčíslovat závazky.</a:t>
            </a:r>
          </a:p>
        </p:txBody>
      </p:sp>
    </p:spTree>
    <p:extLst>
      <p:ext uri="{BB962C8B-B14F-4D97-AF65-F5344CB8AC3E}">
        <p14:creationId xmlns:p14="http://schemas.microsoft.com/office/powerpoint/2010/main" val="2315491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7609B40D-86CF-4BC7-AEE4-EDB099EB41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904883A-7FD6-4269-9DB1-2A962CFF3A20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591122A-5840-4275-8182-599A5F650335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Předávací protokol v praxi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7B0AE4A-64C2-40FC-91D4-5D653B2EC1AB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D734D3A-B416-44BC-924D-38B5CDAC47E5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A6C7EFC-E09E-4ED2-BBC1-E98D40879DF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60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DB8D304-82D2-45E0-BD22-91D5D1647D82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F36E8E6-6C7E-45D4-8D3F-58D072A48A75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17ABBA1-3464-4FEB-82B3-00FC269693D9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5173E97-9D79-4573-9DF7-6EA806AD1085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Při vrácení bytu chybí jeden klíč a na stěně je rozsáhlé poškození. Stavy měřidel nebyly zatím zaznamenány.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E6F3B48-DBF7-430A-8219-5DAA345D2159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1519BC2-5B4C-44F7-ACDB-D850E10D72BA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Co je nutné doplnit dříve, než se začne vypořádávat jistota?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B396D18A-B183-4DD3-BE46-43EF5747CB4B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DC33A9C-CA41-4155-A66E-6FB0BC16AA32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Zapište stav a rozsah závad, pořiďte fotografie, doplňte stavy všech měřidel, počet vrácených klíčů a podpisy. Teprve poté vyčíslete doložené náklady.</a:t>
            </a:r>
          </a:p>
        </p:txBody>
      </p:sp>
    </p:spTree>
    <p:extLst>
      <p:ext uri="{BB962C8B-B14F-4D97-AF65-F5344CB8AC3E}">
        <p14:creationId xmlns:p14="http://schemas.microsoft.com/office/powerpoint/2010/main" val="6018413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6EFC1D69-B23E-4861-B6D2-3AC48404E9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4F4B3C8-E775-4932-85F6-4AD39B91113A}"/>
              </a:ext>
            </a:extLst>
          </p:cNvPr>
          <p:cNvSpPr>
            <a:spLocks noGrp="1"/>
          </p:cNvSpPr>
          <p:nvPr/>
        </p:nvSpPr>
        <p:spPr>
          <a:xfrm>
            <a:off x="476250" y="590550"/>
            <a:ext cx="142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4200" b="1">
                <a:solidFill>
                  <a:srgbClr val="6DCBF4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6DCBF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0115414-6EE8-4F11-92D1-96AECA5A0ABE}"/>
              </a:ext>
            </a:extLst>
          </p:cNvPr>
          <p:cNvSpPr>
            <a:spLocks noGrp="1"/>
          </p:cNvSpPr>
          <p:nvPr/>
        </p:nvSpPr>
        <p:spPr>
          <a:xfrm>
            <a:off x="476250" y="2000250"/>
            <a:ext cx="9906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buNone/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Cena nájmu a výnos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FD28CE5-ED6A-4CF9-9BEA-3B730423C9C3}"/>
              </a:ext>
            </a:extLst>
          </p:cNvPr>
          <p:cNvSpPr>
            <a:spLocks noGrp="1"/>
          </p:cNvSpPr>
          <p:nvPr/>
        </p:nvSpPr>
        <p:spPr>
          <a:xfrm>
            <a:off x="476250" y="3857625"/>
            <a:ext cx="895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0">
                <a:solidFill>
                  <a:srgbClr val="D6E6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6E6F2"/>
                </a:solidFill>
                <a:latin typeface="Arial"/>
                <a:ea typeface="Arial"/>
                <a:cs typeface="Arial"/>
              </a:rPr>
              <a:t>Indexace, zvýšení nájemného a ekonomické vyhodnocení.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9EC248A-D30B-4923-BBE6-7858D7DB8350}"/>
              </a:ext>
            </a:extLst>
          </p:cNvPr>
          <p:cNvSpPr>
            <a:spLocks noGrp="1"/>
          </p:cNvSpPr>
          <p:nvPr/>
        </p:nvSpPr>
        <p:spPr>
          <a:xfrm>
            <a:off x="476250" y="5619750"/>
            <a:ext cx="11239500" cy="19050"/>
          </a:xfrm>
          <a:prstGeom prst="rect">
            <a:avLst/>
          </a:prstGeom>
          <a:solidFill>
            <a:srgbClr val="31516A"/>
          </a:solidFill>
          <a:ln w="0">
            <a:noFill/>
            <a:prstDash val="solid"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A7E88DA-CE47-4940-9FDA-8CF051264B51}"/>
              </a:ext>
            </a:extLst>
          </p:cNvPr>
          <p:cNvSpPr>
            <a:spLocks noGrp="1"/>
          </p:cNvSpPr>
          <p:nvPr/>
        </p:nvSpPr>
        <p:spPr>
          <a:xfrm>
            <a:off x="476250" y="59055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9EC1D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C1D8"/>
                </a:solidFill>
                <a:latin typeface="Arial"/>
                <a:ea typeface="Arial"/>
                <a:cs typeface="Arial"/>
              </a:rPr>
              <a:t>TEMATICKÝ BLOK</a:t>
            </a:r>
          </a:p>
        </p:txBody>
      </p:sp>
    </p:spTree>
    <p:extLst>
      <p:ext uri="{BB962C8B-B14F-4D97-AF65-F5344CB8AC3E}">
        <p14:creationId xmlns:p14="http://schemas.microsoft.com/office/powerpoint/2010/main" val="17610717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594E08A4-6039-4314-BA5A-544D23AF62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66C6B2B-62E4-45B3-A7C0-949161C18356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EKONOMIKA NEMOVITOSTI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AEBFC79-B0D6-4EC4-8074-7B730F3FB1F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Ekonomické vyhodnocení: výnos nestačí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D51F2CE-44EB-4F9A-8BF8-4F96E10CA7A2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F76E76F-8A61-4F12-A9D3-AC0200D1952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2DC7EA8-4C19-4AC2-A3CA-A070879E88A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62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71EB0BA-0AC7-4561-B823-FEDE03067693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833" lnSpcReduction="10000"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Cílem je zjistit, kolik nemovitost skutečně vydělá, kolik peněz spotřebuje a jaká rizika výsledek ohrožují.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FA4CE67-D089-4434-B444-B662E34436AE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780ED85-B880-471A-ADEA-58688D798997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oddělte potenciální nájemné od skutečně inkasovaných plateb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zahrňte neobsazenost, nedobytné pohledávky a provozní náklady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sledujte investice a opravy odděleně od běžného provozu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porovnávejte výsledek s rozpočtem, minulým obdobím a cílem vlastníka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820B2BB1-9AAB-4FE0-89DD-0FF9C0D4A458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9626F4F-A962-4462-9A61-CE11A1496442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Rozhodujte podle čistého peněžního toku a rizika, ne jen podle nabídkového nájemného.</a:t>
            </a:r>
          </a:p>
        </p:txBody>
      </p:sp>
    </p:spTree>
    <p:extLst>
      <p:ext uri="{BB962C8B-B14F-4D97-AF65-F5344CB8AC3E}">
        <p14:creationId xmlns:p14="http://schemas.microsoft.com/office/powerpoint/2010/main" val="11976486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3FABBDFE-FB31-415D-AF99-6BEBDC6768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DC6CEDB-E6D9-45B2-A76A-58AD9506EA4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C85D379-77AC-499A-A091-3726F5113DBD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Inflační doložka musí být použitelná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D8165D7-CE41-4EBB-B041-8212A574A09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F277E6A-EE8D-4D1A-A222-8DC911026FF8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BDF5A97-9F76-4098-989C-33807715A4DA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63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449996B6-C419-4E8C-822E-DA85CC405940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E8D6B579-1728-4697-98FB-26F98D68EB53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128CAE7-C12A-452C-8817-07BE37DFA98D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Ujednání určí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213E07D-5A21-4EC2-A8B0-7889EE04808D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jaký index se použije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za jaké období se změna počítá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kdy lze zvýšení provést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jak a kdy se nájemci oznámí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6735051-79D0-4C0C-9342-4036BF114BD1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Výpočet doloží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8630205-7587-42CC-8DAC-BAD9604BF726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původní částku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použitou hodnotu indexu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vzorec a zaokrouhlení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novou výši a datum účinnosti</a:t>
            </a:r>
          </a:p>
        </p:txBody>
      </p:sp>
    </p:spTree>
    <p:extLst>
      <p:ext uri="{BB962C8B-B14F-4D97-AF65-F5344CB8AC3E}">
        <p14:creationId xmlns:p14="http://schemas.microsoft.com/office/powerpoint/2010/main" val="8571597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BEFBF019-B86C-4075-86EA-8897CE2B94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400BC05-323A-43F7-B5D4-14B9F2D2228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VZOR SMLOUVY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D324794-05B9-408C-8309-BB5241EC58D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Vzor inflační doložky do nájemní smlouvy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5D3B087-5B32-411C-90BA-436AE79408C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D186645-649E-4561-B27C-63A68064CEA8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536985F-183D-4D29-B2B3-158BCB2CA82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64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C8FDAC7-0E01-43F3-AFB7-CDD4B44C9A4A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5893761A-434F-45EA-A4D5-0929F5422A95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7A39694-0E26-4E45-9164-18AEA2CC12C7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Znění ujednání – první část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81E6C54-B3C9-44D4-B98F-0A28121106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„Počínaje 1. dubnem 2027 se sjednané měsíční nájemné vždy k 1. dubnu kalendářního roku zvýší o kladnou průměrnou roční míru inflace za předchozí kalendářní rok, zveřejněnou Českým statistickým úřadem jako přírůstek průměrného ročního indexu spotřebitelských cen.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02A6AE8-81A9-405D-AF45-8BBB1C142040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Znění ujednání – pokračování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9E6B624-A28F-4677-8046-EB9EB5AD0CF7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Při nulové nebo záporné hodnotě se nájemné nemění. Nové nájemné = dosavadní nájemné × (1 + míra inflace / 100); zaokrouhlí se na celé koruny nahoru. Pronajímatel oznámí výpočet a novou částku nájemci písemně nejpozději 30 dnů před účinností zvýšení. Zálohy na služby se tímto ujednáním nemění.“</a:t>
            </a:r>
          </a:p>
        </p:txBody>
      </p:sp>
    </p:spTree>
    <p:extLst>
      <p:ext uri="{BB962C8B-B14F-4D97-AF65-F5344CB8AC3E}">
        <p14:creationId xmlns:p14="http://schemas.microsoft.com/office/powerpoint/2010/main" val="4763562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50EC0FFE-3EB8-435D-9DBE-C562FC11EE5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017E737-6473-4B9B-983C-3361A4C79E8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D464385-0F47-4417-A3B1-A98416DE5E3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Model indexace nájemného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B277CE9-8CEE-4E7A-B062-B665336EA9C9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796895C-BC03-4815-87EA-D58C59929A81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DFA4C8A-BF18-472B-BF9F-214A6946AA9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65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E5E8AC18-AA7E-49BE-A581-DC890A1373E9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D926F15B-46CE-444B-B69A-F4672E7E89F9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D362238-2986-475A-AACC-D1D3E6D59BED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564DEA3-6951-4B1B-8956-0D72105B8D91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Měsíční nájemné činí 18 000 Kč. Smlouva připouští zvýšení o 2 %.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DD598CF-3503-4B55-9FC9-1DA72B752C52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8764090-1B28-4863-8799-84D0D9A8FCE5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Vypočítejte navýšení a novou měsíční částku.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B814D1B6-59D6-4D04-9B7A-A482C5A131FE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FF12FA2-24EC-414E-86D5-60CB936B082E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Navýšení: 18 000 × 0,02 = 360 Kč. Nové nájemné: 18 360 Kč. V praxi ověřte přesné znění doložky a datum účinnosti.</a:t>
            </a:r>
          </a:p>
        </p:txBody>
      </p:sp>
    </p:spTree>
    <p:extLst>
      <p:ext uri="{BB962C8B-B14F-4D97-AF65-F5344CB8AC3E}">
        <p14:creationId xmlns:p14="http://schemas.microsoft.com/office/powerpoint/2010/main" val="14952364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B17BCB58-40FF-44DC-8644-24BFB0A37C4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188514C-77F9-4D11-9DA8-B62CD6D17996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22FFCE1-730B-4B7F-B5F3-707998C092E9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Tři cesty ke změně nájemného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C006B83-358C-44E7-9B9E-73F22F08729A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17432C5-6317-40F1-BFB2-17CBD95E7101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63B2D1A-4DA6-4781-9BE4-86C94D30FCF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66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6BA10DA-2FDF-4865-9B3B-DB3C2414D537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C2EC2079-95AA-4F29-8E00-E4B26406A96A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A433B6B-1932-4EA6-AEEC-F619AD657839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Dohoda / doložka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5DD9313-29BD-4981-9074-429BE4951EEC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dohoda: obě strany přijmou novou cenu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doložka: použije se sjednaný mechanismus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vždy doložte výpočet a účinnost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dodržte způsob doručení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C1D3CB6-5914-4D91-8AFA-A5E75F8A58F1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Zákonný postup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3CCEB5C-E23A-4CC7-8A97-3D971B2AB05B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použije se, není-li dohoda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vyžaduje splnění podmínek a lhůt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pracuje s porovnatelným nájemným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sporný postup konzultujte právně</a:t>
            </a:r>
          </a:p>
        </p:txBody>
      </p:sp>
    </p:spTree>
    <p:extLst>
      <p:ext uri="{BB962C8B-B14F-4D97-AF65-F5344CB8AC3E}">
        <p14:creationId xmlns:p14="http://schemas.microsoft.com/office/powerpoint/2010/main" val="2641187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BDC84665-A4EC-4834-9336-E9F799EFBD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4EED53A-100C-4651-B800-AC6D98C2BED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KLÍČOVÝ PRINCIP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0D28432-7DB8-4956-BDBA-97DF115927A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Zvýšení užitné hodnoty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0BBC5AF-C82C-4B5C-94B0-5064BB13F84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48FCBAD-DDA8-4419-AF7B-39D86CBAB62D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59A4CA3-2719-4150-93F9-DE8D249296E6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67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567DA74E-18B3-4737-B498-AE3008DA542B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Investice může ovlivnit cenu, provozní náklady i atraktivitu prostoru.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B30A1C64-06AD-460C-B415-89DED51BD622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5F50AC8-D5F3-4066-9E5D-AA6978420347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oddělte běžnou opravu od technického zhodnocení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vyčíslete přínos pro uživatele i vlastníka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sjednejte dopad do nájemného předem, je-li to možné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uchovejte rozpočet, předání a faktury</a:t>
            </a:r>
          </a:p>
        </p:txBody>
      </p:sp>
    </p:spTree>
    <p:extLst>
      <p:ext uri="{BB962C8B-B14F-4D97-AF65-F5344CB8AC3E}">
        <p14:creationId xmlns:p14="http://schemas.microsoft.com/office/powerpoint/2010/main" val="2206117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3425ED22-B2BF-4CAA-A671-670C938DF7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AE30C36-4D9B-429B-A916-06AA9279C16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CFC67F5-CBE5-4558-A9B3-9EE177A2C60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Jak pracovat s cenovou mapou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2124519-7FCA-47E4-8D04-BB51EF1D9A5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07DC205-21E2-4053-B61C-8A68F898B38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508C5BB-2086-48F0-B27C-F3FEC27747D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68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8E59E2BA-FF1D-475B-9EC0-E2CC4DC9FF7B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71F12D01-54C6-43F2-A998-6691E5F478EB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82284F8-5528-4FB5-B61E-8392C78AAF2B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7D07E44-17C4-4EFD-B040-0F77DEE10688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Vymezit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51CDFFE4-1218-4D04-898D-4AD0DC036673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Stejná lokalita, typ a stav prostoru.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4AF403D0-3162-4FAF-856C-F38AC1260F4E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A3BC9D31-53C3-4D62-AD5A-FE5D1A770DEB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83C92D5-4413-4FF7-BF3C-BEC0F32B8C89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EC7272BB-9836-49EA-AAD3-03F22EF42C03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Porovnat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5C566684-D29A-4EB2-86FC-0B258DBF08A0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Plocha, vybavení, služby a doba nájmu.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8207B79E-2C91-4FD0-AE9C-20830EADA322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8F13EF2C-DF6F-402E-B708-23125506EA28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8F31AA6-C77E-4604-9614-BEC50A2F4048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CE53EC90-DFE5-4FAA-B1F1-C6530D7270F9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Upravit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7A5165C-CD2D-4FC4-A45D-272DDA342E56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Zohlednit rozdíly oproti srovnatelným nabídkám.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0C1B2AAA-9BA8-49E0-A638-6C00B4308F31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B5A28A3C-9207-4618-978A-5C8E71CB3711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0D73B59C-04F8-4524-89A5-4F3C2E4AB0E9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19808722-6F1E-444F-9DE8-35C20A161578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Rozhodnout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483735D2-4B95-41D9-A1D2-72ECB7D3AA87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Cena má podpořit obsazenost i výnos.</a:t>
            </a:r>
          </a:p>
        </p:txBody>
      </p:sp>
    </p:spTree>
    <p:extLst>
      <p:ext uri="{BB962C8B-B14F-4D97-AF65-F5344CB8AC3E}">
        <p14:creationId xmlns:p14="http://schemas.microsoft.com/office/powerpoint/2010/main" val="14237784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91E56DC-5C34-43D9-A521-1F202E49DA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9173146-10EE-440F-9F35-00AE55F6B4B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BDE3EC7-A984-4D58-A4EC-1C97B843DB95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Hrubý výnos nemovitosti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3266176-3782-4023-99F9-C6379D0326C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8F7CF2D-4433-45E0-A0E9-FF5E4E778F40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D10F897-B682-4CF5-9F81-F6D4F75ACF4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69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F59AB4E0-820C-4294-9FE5-A07A76DBC1D4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474E5932-C161-4E45-97B5-358C09DD3055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1EF2E26-FB52-4D0A-8C01-F1C0E91E5456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317642A-5284-4E57-BA5C-5A6AD595CFFE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Roční nájemné je 420 000 Kč. Pořizovací hodnota nemovitosti činí 7 000 000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88168AA-F5AF-42FA-9BC8-4356BA925540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F7B5F5F-E3A0-4CAD-9C9F-4EBDCF66B5A3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Jaký je orientační hrubý roční výnos?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9975F37-7A09-4C83-B648-27E6A9BD2835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B04AEC38-9E5C-4CAB-9598-E72A952E06BD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420 000 ÷ 7 000 000 × 100 = 6 %. Pro čistý výnos je nutné odečíst neobsazenost, opravy, správu a další náklady.</a:t>
            </a:r>
          </a:p>
        </p:txBody>
      </p:sp>
    </p:spTree>
    <p:extLst>
      <p:ext uri="{BB962C8B-B14F-4D97-AF65-F5344CB8AC3E}">
        <p14:creationId xmlns:p14="http://schemas.microsoft.com/office/powerpoint/2010/main" val="4925454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5CE6D23E-DF07-42AF-BE83-42FF7C975E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8783795-247A-44B2-9DDE-87D5E9974F4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MANAŽERSKÉ UKAZATELE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DF0DAA1-1320-4E30-BD9B-8E51B3D12077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Ukazatele pro pravidelné hodnocení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9E9FDF2-7579-4267-972E-A18F05AF6C4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1F0C21A-47B6-4E3E-9907-0C2A44020A3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82AF483-1DE1-49FC-A1E6-7A588F6892F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70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169B039-5BEF-4E28-9AC6-F58A7FCFCC96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506218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1A67D68-8ABD-4731-AAC9-2795A6AB733C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277618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Ukazatel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1E8A730-977E-44B4-A64E-77B127B00A27}"/>
              </a:ext>
            </a:extLst>
          </p:cNvPr>
          <p:cNvSpPr>
            <a:spLocks noGrp="1"/>
          </p:cNvSpPr>
          <p:nvPr/>
        </p:nvSpPr>
        <p:spPr>
          <a:xfrm>
            <a:off x="2906268" y="1638300"/>
            <a:ext cx="4442841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B19580A-1877-4BA7-A416-701FD126251E}"/>
              </a:ext>
            </a:extLst>
          </p:cNvPr>
          <p:cNvSpPr>
            <a:spLocks noGrp="1"/>
          </p:cNvSpPr>
          <p:nvPr/>
        </p:nvSpPr>
        <p:spPr>
          <a:xfrm>
            <a:off x="3020568" y="1752600"/>
            <a:ext cx="4214241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Výpočet / význam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F5866B7-36C5-410F-8C30-E4C163FAE414}"/>
              </a:ext>
            </a:extLst>
          </p:cNvPr>
          <p:cNvSpPr>
            <a:spLocks noGrp="1"/>
          </p:cNvSpPr>
          <p:nvPr/>
        </p:nvSpPr>
        <p:spPr>
          <a:xfrm>
            <a:off x="7349109" y="1638300"/>
            <a:ext cx="4442841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D26D1ED-2B8D-402F-AA5F-C53B355F1FBB}"/>
              </a:ext>
            </a:extLst>
          </p:cNvPr>
          <p:cNvSpPr>
            <a:spLocks noGrp="1"/>
          </p:cNvSpPr>
          <p:nvPr/>
        </p:nvSpPr>
        <p:spPr>
          <a:xfrm>
            <a:off x="7463409" y="1752600"/>
            <a:ext cx="4214241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 signalizuje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62FCBA9-8D53-4AE3-AFE9-DEAEB682233E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2506218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09E77B4-6F4C-48A9-931D-765CF5795E08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227761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Obsazenost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0C09B13F-0320-4055-8804-A07F5C63C21B}"/>
              </a:ext>
            </a:extLst>
          </p:cNvPr>
          <p:cNvSpPr>
            <a:spLocks noGrp="1"/>
          </p:cNvSpPr>
          <p:nvPr/>
        </p:nvSpPr>
        <p:spPr>
          <a:xfrm>
            <a:off x="2906268" y="2305050"/>
            <a:ext cx="4442841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1C0ACEBA-4B2E-48A5-82B1-0A01153F62D0}"/>
              </a:ext>
            </a:extLst>
          </p:cNvPr>
          <p:cNvSpPr>
            <a:spLocks noGrp="1"/>
          </p:cNvSpPr>
          <p:nvPr/>
        </p:nvSpPr>
        <p:spPr>
          <a:xfrm>
            <a:off x="3020568" y="240030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pronajaté jednotky ÷ disponibilní jednotky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A90E4BCC-D861-4474-8BD8-DACF594C2B0B}"/>
              </a:ext>
            </a:extLst>
          </p:cNvPr>
          <p:cNvSpPr>
            <a:spLocks noGrp="1"/>
          </p:cNvSpPr>
          <p:nvPr/>
        </p:nvSpPr>
        <p:spPr>
          <a:xfrm>
            <a:off x="7349109" y="2305050"/>
            <a:ext cx="4442841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9A0E05E4-51D8-451C-9146-9A657C76EAF5}"/>
              </a:ext>
            </a:extLst>
          </p:cNvPr>
          <p:cNvSpPr>
            <a:spLocks noGrp="1"/>
          </p:cNvSpPr>
          <p:nvPr/>
        </p:nvSpPr>
        <p:spPr>
          <a:xfrm>
            <a:off x="7463409" y="240030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využití výnosového potenciálu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C6A653FB-5FD7-4532-A00B-C30CC92C821F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2506218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005079ED-8557-474D-B730-DCABF78E62D7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227761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Inkaso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790BB59-83A6-4C57-8EE7-319BD664F4BB}"/>
              </a:ext>
            </a:extLst>
          </p:cNvPr>
          <p:cNvSpPr>
            <a:spLocks noGrp="1"/>
          </p:cNvSpPr>
          <p:nvPr/>
        </p:nvSpPr>
        <p:spPr>
          <a:xfrm>
            <a:off x="2906268" y="2971800"/>
            <a:ext cx="4442841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33AB8139-5F20-4F05-AE14-81538C86C109}"/>
              </a:ext>
            </a:extLst>
          </p:cNvPr>
          <p:cNvSpPr>
            <a:spLocks noGrp="1"/>
          </p:cNvSpPr>
          <p:nvPr/>
        </p:nvSpPr>
        <p:spPr>
          <a:xfrm>
            <a:off x="3020568" y="306705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přijaté platby ÷ splatné předpisy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41BA9D91-A863-4261-9269-565C055A89EF}"/>
              </a:ext>
            </a:extLst>
          </p:cNvPr>
          <p:cNvSpPr>
            <a:spLocks noGrp="1"/>
          </p:cNvSpPr>
          <p:nvPr/>
        </p:nvSpPr>
        <p:spPr>
          <a:xfrm>
            <a:off x="7349109" y="2971800"/>
            <a:ext cx="4442841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DA677079-8A70-4D05-B296-A5D8BEB8E177}"/>
              </a:ext>
            </a:extLst>
          </p:cNvPr>
          <p:cNvSpPr>
            <a:spLocks noGrp="1"/>
          </p:cNvSpPr>
          <p:nvPr/>
        </p:nvSpPr>
        <p:spPr>
          <a:xfrm>
            <a:off x="7463409" y="306705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platební morálku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63F3A72C-FBDC-4130-A1B9-8D2708A21B07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2506218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0CECFA35-DF6A-4DBF-B263-57C27C8FAE18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227761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Provozní výsledek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A6B792F5-83D3-408E-80F0-64CEA1A4776B}"/>
              </a:ext>
            </a:extLst>
          </p:cNvPr>
          <p:cNvSpPr>
            <a:spLocks noGrp="1"/>
          </p:cNvSpPr>
          <p:nvPr/>
        </p:nvSpPr>
        <p:spPr>
          <a:xfrm>
            <a:off x="2906268" y="3638550"/>
            <a:ext cx="4442841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3A7A0F18-5EBF-445D-8E0F-0AB2B7DD43C6}"/>
              </a:ext>
            </a:extLst>
          </p:cNvPr>
          <p:cNvSpPr>
            <a:spLocks noGrp="1"/>
          </p:cNvSpPr>
          <p:nvPr/>
        </p:nvSpPr>
        <p:spPr>
          <a:xfrm>
            <a:off x="3020568" y="373380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výnosy − provozní náklady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3F56BBEA-F881-4787-ACF2-22B44F5A0192}"/>
              </a:ext>
            </a:extLst>
          </p:cNvPr>
          <p:cNvSpPr>
            <a:spLocks noGrp="1"/>
          </p:cNvSpPr>
          <p:nvPr/>
        </p:nvSpPr>
        <p:spPr>
          <a:xfrm>
            <a:off x="7349109" y="3638550"/>
            <a:ext cx="4442841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22F49D61-674A-4B25-87AC-7435C0D1216B}"/>
              </a:ext>
            </a:extLst>
          </p:cNvPr>
          <p:cNvSpPr>
            <a:spLocks noGrp="1"/>
          </p:cNvSpPr>
          <p:nvPr/>
        </p:nvSpPr>
        <p:spPr>
          <a:xfrm>
            <a:off x="7463409" y="373380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výkon před financováním a investicemi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A20CF36E-0197-43C6-B046-C773135974F8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2506218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F1339C27-6196-4606-8242-085C5493EBE0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227761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Čistý cash-flow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130602AE-5828-43CF-A08D-A23F8AFBF0F6}"/>
              </a:ext>
            </a:extLst>
          </p:cNvPr>
          <p:cNvSpPr>
            <a:spLocks noGrp="1"/>
          </p:cNvSpPr>
          <p:nvPr/>
        </p:nvSpPr>
        <p:spPr>
          <a:xfrm>
            <a:off x="2906268" y="4305300"/>
            <a:ext cx="4442841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C686FDB5-8FDD-4089-BE93-563DE0DA63AC}"/>
              </a:ext>
            </a:extLst>
          </p:cNvPr>
          <p:cNvSpPr>
            <a:spLocks noGrp="1"/>
          </p:cNvSpPr>
          <p:nvPr/>
        </p:nvSpPr>
        <p:spPr>
          <a:xfrm>
            <a:off x="3020568" y="440055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příjmy − všechny skutečné výdaje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9BF540AF-A677-45EB-9B34-CF5C9F2ADEB7}"/>
              </a:ext>
            </a:extLst>
          </p:cNvPr>
          <p:cNvSpPr>
            <a:spLocks noGrp="1"/>
          </p:cNvSpPr>
          <p:nvPr/>
        </p:nvSpPr>
        <p:spPr>
          <a:xfrm>
            <a:off x="7349109" y="4305300"/>
            <a:ext cx="4442841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9E73B83D-5705-46D4-8C26-78496408858C}"/>
              </a:ext>
            </a:extLst>
          </p:cNvPr>
          <p:cNvSpPr>
            <a:spLocks noGrp="1"/>
          </p:cNvSpPr>
          <p:nvPr/>
        </p:nvSpPr>
        <p:spPr>
          <a:xfrm>
            <a:off x="7463409" y="440055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reálnou změnu hotovosti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67C8ABB1-D567-4FAC-A64C-0C023C83C1C5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2506218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179125E2-21BC-48B6-B568-FD9462535178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227761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Náklady na m²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2CCB61FF-D72F-4FD1-B202-86223B63339B}"/>
              </a:ext>
            </a:extLst>
          </p:cNvPr>
          <p:cNvSpPr>
            <a:spLocks noGrp="1"/>
          </p:cNvSpPr>
          <p:nvPr/>
        </p:nvSpPr>
        <p:spPr>
          <a:xfrm>
            <a:off x="2906268" y="4972050"/>
            <a:ext cx="4442841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E067BA00-1940-4E88-A7C9-4E69995BD5B6}"/>
              </a:ext>
            </a:extLst>
          </p:cNvPr>
          <p:cNvSpPr>
            <a:spLocks noGrp="1"/>
          </p:cNvSpPr>
          <p:nvPr/>
        </p:nvSpPr>
        <p:spPr>
          <a:xfrm>
            <a:off x="3020568" y="506730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vybraná nákladová skupina ÷ plocha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D9C2E0B1-694F-41EA-AC9F-BF65954F88D7}"/>
              </a:ext>
            </a:extLst>
          </p:cNvPr>
          <p:cNvSpPr>
            <a:spLocks noGrp="1"/>
          </p:cNvSpPr>
          <p:nvPr/>
        </p:nvSpPr>
        <p:spPr>
          <a:xfrm>
            <a:off x="7349109" y="4972050"/>
            <a:ext cx="4442841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26BDFCF1-F159-4228-A4DC-FE29467CECFA}"/>
              </a:ext>
            </a:extLst>
          </p:cNvPr>
          <p:cNvSpPr>
            <a:spLocks noGrp="1"/>
          </p:cNvSpPr>
          <p:nvPr/>
        </p:nvSpPr>
        <p:spPr>
          <a:xfrm>
            <a:off x="7463409" y="5067300"/>
            <a:ext cx="421424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srovnání objektů a období</a:t>
            </a:r>
          </a:p>
        </p:txBody>
      </p:sp>
    </p:spTree>
    <p:extLst>
      <p:ext uri="{BB962C8B-B14F-4D97-AF65-F5344CB8AC3E}">
        <p14:creationId xmlns:p14="http://schemas.microsoft.com/office/powerpoint/2010/main" val="7151059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85D22338-F705-4A69-A6DD-3407F96992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F4A1EE8-6B9F-47DF-AA76-6F0D9A83EE0F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RIZIKOVÝ SCÉNÁŘ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C2478EC-F858-4915-9BD1-F8F27314D69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Dopad neobsazenosti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63D3A6B-4649-45E1-940B-2A095C37A9CC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6465F57-D80F-464B-9A41-405D1B45E8B8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8FC3FAF-CBD7-4552-A4B8-76184938BFA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71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E9EDEAA7-E4F0-4122-999D-E539C2267E7B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2235377C-9DAB-4A48-87E0-D1B496912B76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44B9357-657E-4382-A087-5C62E905C020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854377F-7270-4554-A792-620F4B84A9DE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Byt s nájemným 20 000 Kč měsíčně je během roku dva měsíce prázdný. Fixní vlastnické náklady v prázdném období činí 4 000 Kč měsíčně.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C98E3C2-26AB-4440-A6E3-5A499F9CC12F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4F57A22-2FB2-452E-A304-086D26E26EFB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Jaký je celkový roční dopad oproti plné obsazenosti?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F6DE34B-D483-4EC7-99DE-FE1BF6587746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6D4960B2-821A-4C5C-A01D-F19678D6B6D1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Ušlé nájemné: 2 × 20 000 = 40 000 Kč. Fixní náklady: 2 × 4 000 = 8 000 Kč. Celkový negativní dopad: 48 000 Kč.</a:t>
            </a:r>
          </a:p>
        </p:txBody>
      </p:sp>
    </p:spTree>
    <p:extLst>
      <p:ext uri="{BB962C8B-B14F-4D97-AF65-F5344CB8AC3E}">
        <p14:creationId xmlns:p14="http://schemas.microsoft.com/office/powerpoint/2010/main" val="12317504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31B7EB0D-50FE-4627-8592-9304C164F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3E65E1D-CE2E-4701-BBD2-ACAAFFF5C458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VOLBA MODELU SPRÁVY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B2C5F49-97BB-40F5-A376-E7129F6809DD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Vlastní správa × externí správce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57E0B76-9EC9-4CBA-82A9-B8015D9AB27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3C004C4-80FD-47D9-AAD4-07E73ADA194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4BDB083-3950-4E48-90A2-AF412A634E1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72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EA15D80A-8F01-4CA8-A5E6-7EC16FBA5091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764C01E-A0DE-45D7-BA27-FFC8EDF7A5A6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41E5841-A5A4-4361-9A11-0CE82FF972A5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Vlastní správa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71F1CEF-1D50-49EF-A7A1-CD19F91402E9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přímá kontrola a znalost domu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čas vlastníka je ekonomický náklad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nutnost dostupnosti při haváriích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riziko chyb bez odborného zázemí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0BE6E06-E81B-4118-812A-1CE364A7E587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Externí správa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23202CF-53CF-4DD5-B97F-229FFA9026D2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sjednaný rozsah, termíny a odpovědnost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odměnu porovnat s přínosem, ne izolovaně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ověřit reference, zastupitelnost a reporting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vlastník si ponechá kontrolní mechanismy</a:t>
            </a:r>
          </a:p>
        </p:txBody>
      </p:sp>
    </p:spTree>
    <p:extLst>
      <p:ext uri="{BB962C8B-B14F-4D97-AF65-F5344CB8AC3E}">
        <p14:creationId xmlns:p14="http://schemas.microsoft.com/office/powerpoint/2010/main" val="8876111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7F74EAAE-B031-4B53-9A1F-31D61912A2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712595D-172E-46AE-A1AD-ADF52F45FBF6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VÝBĚR SPRÁVCE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1F6D3BB-A149-4C7D-A6DB-DA94B826EE38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Hodnocení správcovské firmy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114E474-D320-439C-A314-FE1E2E4D48A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3B0D82C-4716-4799-8993-2614D8DA453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DDBE1FF-90BB-43E4-BA96-66D5BB9AA1A3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73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C4EA353-AD38-49F8-8C3F-F19D0BFBB07D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278380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AD30A08-CE45-4043-82E7-9CB090BAB9A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04978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Kritérium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EBF832A-C33F-4AB6-87F0-CE27168A76BE}"/>
              </a:ext>
            </a:extLst>
          </p:cNvPr>
          <p:cNvSpPr>
            <a:spLocks noGrp="1"/>
          </p:cNvSpPr>
          <p:nvPr/>
        </p:nvSpPr>
        <p:spPr>
          <a:xfrm>
            <a:off x="2678430" y="1638300"/>
            <a:ext cx="5012436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93B0327-53CE-4561-9F8F-FFBACAFBFF6A}"/>
              </a:ext>
            </a:extLst>
          </p:cNvPr>
          <p:cNvSpPr>
            <a:spLocks noGrp="1"/>
          </p:cNvSpPr>
          <p:nvPr/>
        </p:nvSpPr>
        <p:spPr>
          <a:xfrm>
            <a:off x="2792730" y="1752600"/>
            <a:ext cx="4783836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Kontrolní otázka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1AABF9A-A567-4CAF-97D0-CA2D487F34D5}"/>
              </a:ext>
            </a:extLst>
          </p:cNvPr>
          <p:cNvSpPr>
            <a:spLocks noGrp="1"/>
          </p:cNvSpPr>
          <p:nvPr/>
        </p:nvSpPr>
        <p:spPr>
          <a:xfrm>
            <a:off x="7690866" y="1638300"/>
            <a:ext cx="4101084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2FE43C3-BD15-48FF-82B2-6CF5DB6E3433}"/>
              </a:ext>
            </a:extLst>
          </p:cNvPr>
          <p:cNvSpPr>
            <a:spLocks noGrp="1"/>
          </p:cNvSpPr>
          <p:nvPr/>
        </p:nvSpPr>
        <p:spPr>
          <a:xfrm>
            <a:off x="7805166" y="1752600"/>
            <a:ext cx="3872484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Měřitelný důkaz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FCA85F3-1313-4B86-BA12-BDD2D8CA6C95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227838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B70AD3F4-7076-4125-A927-C1FEFA7CB8B5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Rozsah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F90C911-2E3C-402C-8BAB-B5993A3A6694}"/>
              </a:ext>
            </a:extLst>
          </p:cNvPr>
          <p:cNvSpPr>
            <a:spLocks noGrp="1"/>
          </p:cNvSpPr>
          <p:nvPr/>
        </p:nvSpPr>
        <p:spPr>
          <a:xfrm>
            <a:off x="2678430" y="2305050"/>
            <a:ext cx="501243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F823A416-545C-4D37-8260-8406F8DE6F48}"/>
              </a:ext>
            </a:extLst>
          </p:cNvPr>
          <p:cNvSpPr>
            <a:spLocks noGrp="1"/>
          </p:cNvSpPr>
          <p:nvPr/>
        </p:nvSpPr>
        <p:spPr>
          <a:xfrm>
            <a:off x="2792730" y="240030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Co je v paušálu a co je vícepráce?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83BB86C5-47DA-4F6A-8D0B-A6B383DA82E0}"/>
              </a:ext>
            </a:extLst>
          </p:cNvPr>
          <p:cNvSpPr>
            <a:spLocks noGrp="1"/>
          </p:cNvSpPr>
          <p:nvPr/>
        </p:nvSpPr>
        <p:spPr>
          <a:xfrm>
            <a:off x="7690866" y="2305050"/>
            <a:ext cx="4101084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FC0394F0-3B6F-448E-8717-5610E8917DB7}"/>
              </a:ext>
            </a:extLst>
          </p:cNvPr>
          <p:cNvSpPr>
            <a:spLocks noGrp="1"/>
          </p:cNvSpPr>
          <p:nvPr/>
        </p:nvSpPr>
        <p:spPr>
          <a:xfrm>
            <a:off x="7805166" y="2400300"/>
            <a:ext cx="387248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ceník a katalog služeb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ABFD4D08-0528-4D14-A854-07C6B3D2C1E8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227838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1A3497E7-F8CA-447B-8725-FB9545981622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Kvalita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BDA91EAB-FEA6-466D-8339-20B520DAF23F}"/>
              </a:ext>
            </a:extLst>
          </p:cNvPr>
          <p:cNvSpPr>
            <a:spLocks noGrp="1"/>
          </p:cNvSpPr>
          <p:nvPr/>
        </p:nvSpPr>
        <p:spPr>
          <a:xfrm>
            <a:off x="2678430" y="2971800"/>
            <a:ext cx="501243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BD755F91-92BD-4634-8954-4C1EEEEE8C95}"/>
              </a:ext>
            </a:extLst>
          </p:cNvPr>
          <p:cNvSpPr>
            <a:spLocks noGrp="1"/>
          </p:cNvSpPr>
          <p:nvPr/>
        </p:nvSpPr>
        <p:spPr>
          <a:xfrm>
            <a:off x="2792730" y="306705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 rychle a správně řeší agendu?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322E354B-7856-4868-B2C2-4A34E4558DCE}"/>
              </a:ext>
            </a:extLst>
          </p:cNvPr>
          <p:cNvSpPr>
            <a:spLocks noGrp="1"/>
          </p:cNvSpPr>
          <p:nvPr/>
        </p:nvSpPr>
        <p:spPr>
          <a:xfrm>
            <a:off x="7690866" y="2971800"/>
            <a:ext cx="4101084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37344F86-D3C9-47C9-88D0-38CDD154594F}"/>
              </a:ext>
            </a:extLst>
          </p:cNvPr>
          <p:cNvSpPr>
            <a:spLocks noGrp="1"/>
          </p:cNvSpPr>
          <p:nvPr/>
        </p:nvSpPr>
        <p:spPr>
          <a:xfrm>
            <a:off x="7805166" y="3067050"/>
            <a:ext cx="387248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SLA, reklamace, reference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7526EFA2-5CFF-4E03-9EEB-2FF2961F7B5B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227838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DC33D74A-B841-4F49-BDD8-B1E30B1222D1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Finance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A8BA335B-A330-4958-AA97-86DC4F5C7D70}"/>
              </a:ext>
            </a:extLst>
          </p:cNvPr>
          <p:cNvSpPr>
            <a:spLocks noGrp="1"/>
          </p:cNvSpPr>
          <p:nvPr/>
        </p:nvSpPr>
        <p:spPr>
          <a:xfrm>
            <a:off x="2678430" y="3638550"/>
            <a:ext cx="501243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A1160056-CC92-4484-994E-588B0EB6BFA8}"/>
              </a:ext>
            </a:extLst>
          </p:cNvPr>
          <p:cNvSpPr>
            <a:spLocks noGrp="1"/>
          </p:cNvSpPr>
          <p:nvPr/>
        </p:nvSpPr>
        <p:spPr>
          <a:xfrm>
            <a:off x="2792730" y="373380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Má vlastník aktuální přehled?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B030C844-B50A-48D0-8F00-24222C8B9A51}"/>
              </a:ext>
            </a:extLst>
          </p:cNvPr>
          <p:cNvSpPr>
            <a:spLocks noGrp="1"/>
          </p:cNvSpPr>
          <p:nvPr/>
        </p:nvSpPr>
        <p:spPr>
          <a:xfrm>
            <a:off x="7690866" y="3638550"/>
            <a:ext cx="4101084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729CF485-BE97-4513-B477-F734BA83666F}"/>
              </a:ext>
            </a:extLst>
          </p:cNvPr>
          <p:cNvSpPr>
            <a:spLocks noGrp="1"/>
          </p:cNvSpPr>
          <p:nvPr/>
        </p:nvSpPr>
        <p:spPr>
          <a:xfrm>
            <a:off x="7805166" y="3733800"/>
            <a:ext cx="387248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měsíční reporting a bankovní kontrola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939C1B39-5AA5-4018-A8A7-CF14802BE9D2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227838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42662107-F5EC-43F1-A0EB-BDF7137E7F87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Kontinuita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514C7D39-8CC2-45B4-8168-60C68BCE55CE}"/>
              </a:ext>
            </a:extLst>
          </p:cNvPr>
          <p:cNvSpPr>
            <a:spLocks noGrp="1"/>
          </p:cNvSpPr>
          <p:nvPr/>
        </p:nvSpPr>
        <p:spPr>
          <a:xfrm>
            <a:off x="2678430" y="4305300"/>
            <a:ext cx="501243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F08B4745-448A-4154-985B-DA3E3B59664A}"/>
              </a:ext>
            </a:extLst>
          </p:cNvPr>
          <p:cNvSpPr>
            <a:spLocks noGrp="1"/>
          </p:cNvSpPr>
          <p:nvPr/>
        </p:nvSpPr>
        <p:spPr>
          <a:xfrm>
            <a:off x="2792730" y="440055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Kdo zastupuje nepřítomného pracovníka?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64EFD09B-FCE1-44EC-BD76-EC1D3A1820C8}"/>
              </a:ext>
            </a:extLst>
          </p:cNvPr>
          <p:cNvSpPr>
            <a:spLocks noGrp="1"/>
          </p:cNvSpPr>
          <p:nvPr/>
        </p:nvSpPr>
        <p:spPr>
          <a:xfrm>
            <a:off x="7690866" y="4305300"/>
            <a:ext cx="4101084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05C67633-5D1E-4D7B-8D19-7E36B0D166B2}"/>
              </a:ext>
            </a:extLst>
          </p:cNvPr>
          <p:cNvSpPr>
            <a:spLocks noGrp="1"/>
          </p:cNvSpPr>
          <p:nvPr/>
        </p:nvSpPr>
        <p:spPr>
          <a:xfrm>
            <a:off x="7805166" y="4400550"/>
            <a:ext cx="387248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eskalační a zástupný kontakt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A8770EBB-71F7-421C-98BE-1B96E476243E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227838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32CEA766-3F18-489A-8672-AB1683F9EC30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Bezpečnost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C3552C05-D1D4-4C06-A450-3F2F03D319B7}"/>
              </a:ext>
            </a:extLst>
          </p:cNvPr>
          <p:cNvSpPr>
            <a:spLocks noGrp="1"/>
          </p:cNvSpPr>
          <p:nvPr/>
        </p:nvSpPr>
        <p:spPr>
          <a:xfrm>
            <a:off x="2678430" y="4972050"/>
            <a:ext cx="501243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1104E98A-8111-40E5-A2B9-F73DD44B21C7}"/>
              </a:ext>
            </a:extLst>
          </p:cNvPr>
          <p:cNvSpPr>
            <a:spLocks noGrp="1"/>
          </p:cNvSpPr>
          <p:nvPr/>
        </p:nvSpPr>
        <p:spPr>
          <a:xfrm>
            <a:off x="2792730" y="506730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 jsou oddělena oprávnění a peníze?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B40CC074-3B50-49A5-BFE9-2FD18E637D58}"/>
              </a:ext>
            </a:extLst>
          </p:cNvPr>
          <p:cNvSpPr>
            <a:spLocks noGrp="1"/>
          </p:cNvSpPr>
          <p:nvPr/>
        </p:nvSpPr>
        <p:spPr>
          <a:xfrm>
            <a:off x="7690866" y="4972050"/>
            <a:ext cx="4101084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0E9C6627-6B6B-4111-83A2-B81B655BE21A}"/>
              </a:ext>
            </a:extLst>
          </p:cNvPr>
          <p:cNvSpPr>
            <a:spLocks noGrp="1"/>
          </p:cNvSpPr>
          <p:nvPr/>
        </p:nvSpPr>
        <p:spPr>
          <a:xfrm>
            <a:off x="7805166" y="5067300"/>
            <a:ext cx="387248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schvalování, plné moci, auditní stopa</a:t>
            </a:r>
          </a:p>
        </p:txBody>
      </p:sp>
    </p:spTree>
    <p:extLst>
      <p:ext uri="{BB962C8B-B14F-4D97-AF65-F5344CB8AC3E}">
        <p14:creationId xmlns:p14="http://schemas.microsoft.com/office/powerpoint/2010/main" val="1954948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E83716FF-D86D-4556-A66B-D0B0880866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BEB0517-6B82-4914-837C-28698BAAD80D}"/>
              </a:ext>
            </a:extLst>
          </p:cNvPr>
          <p:cNvSpPr>
            <a:spLocks noGrp="1"/>
          </p:cNvSpPr>
          <p:nvPr/>
        </p:nvSpPr>
        <p:spPr>
          <a:xfrm>
            <a:off x="476250" y="590550"/>
            <a:ext cx="142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4200" b="1">
                <a:solidFill>
                  <a:srgbClr val="6DCBF4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6DCBF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B3AD0BD-8A50-4B3C-BB52-0E230C20FFF4}"/>
              </a:ext>
            </a:extLst>
          </p:cNvPr>
          <p:cNvSpPr>
            <a:spLocks noGrp="1"/>
          </p:cNvSpPr>
          <p:nvPr/>
        </p:nvSpPr>
        <p:spPr>
          <a:xfrm>
            <a:off x="476250" y="2000250"/>
            <a:ext cx="9906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buNone/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Opravy a vybavení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EFF69F1-9B88-432A-BD2D-F8515D7A2E55}"/>
              </a:ext>
            </a:extLst>
          </p:cNvPr>
          <p:cNvSpPr>
            <a:spLocks noGrp="1"/>
          </p:cNvSpPr>
          <p:nvPr/>
        </p:nvSpPr>
        <p:spPr>
          <a:xfrm>
            <a:off x="476250" y="3857625"/>
            <a:ext cx="895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0">
                <a:solidFill>
                  <a:srgbClr val="D6E6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6E6F2"/>
                </a:solidFill>
                <a:latin typeface="Arial"/>
                <a:ea typeface="Arial"/>
                <a:cs typeface="Arial"/>
              </a:rPr>
              <a:t>Kdo platí, jak rozhodnout a co musí být zdokumentováno.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0BA3B02-238B-48A9-9650-86B7FF4E95B0}"/>
              </a:ext>
            </a:extLst>
          </p:cNvPr>
          <p:cNvSpPr>
            <a:spLocks noGrp="1"/>
          </p:cNvSpPr>
          <p:nvPr/>
        </p:nvSpPr>
        <p:spPr>
          <a:xfrm>
            <a:off x="476250" y="5619750"/>
            <a:ext cx="11239500" cy="19050"/>
          </a:xfrm>
          <a:prstGeom prst="rect">
            <a:avLst/>
          </a:prstGeom>
          <a:solidFill>
            <a:srgbClr val="31516A"/>
          </a:solidFill>
          <a:ln w="0">
            <a:noFill/>
            <a:prstDash val="solid"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5068B04-8C86-468D-AFCD-95AB925BFDA5}"/>
              </a:ext>
            </a:extLst>
          </p:cNvPr>
          <p:cNvSpPr>
            <a:spLocks noGrp="1"/>
          </p:cNvSpPr>
          <p:nvPr/>
        </p:nvSpPr>
        <p:spPr>
          <a:xfrm>
            <a:off x="476250" y="59055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9EC1D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C1D8"/>
                </a:solidFill>
                <a:latin typeface="Arial"/>
                <a:ea typeface="Arial"/>
                <a:cs typeface="Arial"/>
              </a:rPr>
              <a:t>TEMATICKÝ BLOK</a:t>
            </a:r>
          </a:p>
        </p:txBody>
      </p:sp>
    </p:spTree>
    <p:extLst>
      <p:ext uri="{BB962C8B-B14F-4D97-AF65-F5344CB8AC3E}">
        <p14:creationId xmlns:p14="http://schemas.microsoft.com/office/powerpoint/2010/main" val="14232688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CE8809E9-649F-4B41-AD3D-0590978C8B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D88AB9B-EFB4-4EAD-AB06-258D877A3A48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E43C652-4864-4CD5-A03E-30165B173786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Rozhodnutí, kdo hradí opravu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2E5128F-D3AF-4B23-B338-F8A58813DE14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D6FB9C7-8FD9-4D5E-AE0B-2BD366D12CE5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B3FC99F-D58E-4023-B049-B330923A7E70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75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44C10FF-3339-47AF-B515-09FA5B6022C5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FD7BDB51-52A9-4F8D-AC0E-F69035C281F3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5C1ACE8-EB27-4C19-94E0-4FBDB695FF20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C970D0E1-D7E4-412C-B4D1-C2954904B072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Příčina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1EF2564-4130-4FF4-BB34-E8F3CD99DA1B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Běžné opotřebení, závada, nebo škoda?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EA6CCAD4-7051-460E-A719-07A4E3FF0C00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DE2CCDF2-3EDC-4DB3-BD52-D92FC3E66880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94C47CF-B777-45A9-93DC-733C40F06976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C7C5B28D-4B2F-47A2-97BE-E4373873C616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Rozsah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231B3543-3E5E-408E-92BF-4287422B23B7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Drobná oprava, údržba, nebo větší zásah?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433CE31D-CED9-470F-B2BC-000DE3672315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C9462CE2-CCB0-4E59-BA7F-83A8FFED85F6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7634AF96-8D31-4B13-9B7A-524BF45102B3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947139F-5EB0-48FC-9236-9740372D59A4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Pravidla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952BE25-5BE9-47A1-8DDD-44B45229FAF1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Smlouva, právní předpisy a aktuální limity.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CB6A19C8-4FC1-4111-BD6D-5EC712ABB3EF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C51ABEDD-8B89-4051-A3D5-901337761479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210A319D-6399-4E74-8CFE-0D268087350B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FE4E3551-E635-4A61-9D3A-07089789ADE3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Doklad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1E613566-5E0B-4FE3-B58C-F0CC9884E1E7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Objednávka, faktura, fotografie a předání.</a:t>
            </a:r>
          </a:p>
        </p:txBody>
      </p:sp>
    </p:spTree>
    <p:extLst>
      <p:ext uri="{BB962C8B-B14F-4D97-AF65-F5344CB8AC3E}">
        <p14:creationId xmlns:p14="http://schemas.microsoft.com/office/powerpoint/2010/main" val="2283618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672DDAFD-56E4-403B-B68E-29A2F9DC33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7C596C6-DD4E-4701-BB8A-15F1A287D858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KDO HRADÍ OPRAVU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7DAD645-3017-4CD1-B75A-E59082296236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Základní pravidlo pro opravy v bytě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357D3BE-A2B6-4C8C-A465-AD2054649C9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E676002-F204-41ED-B6D0-25B8DBB6BB35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35A9CFE-A5DF-48DC-B8DA-DD3047EB1FC0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76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0D9C768-122E-4025-B868-763F0C88FD7C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833" lnSpcReduction="10000"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Pronajímatel udržuje byt a dům ve stavu způsobilém k užívání; nájemce hradí běžnou údržbu a drobné opravy související s užíváním bytu.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2201B363-EB22-465F-8E41-6681218BDE31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2B5ED88-6DA2-41AE-B458-C4A308ACBA4F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nejprve určete, zda jde o údržbu, drobnou opravu, větší závadu, nebo škodu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 drobných oprav rozlišujte věcné vymezení a opravy podle ceny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sledujte roční limit drobných oprav podle podlahové plochy bytu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škodu způsobenou nájemcem neposuzujte jako běžné opotřebení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E35BBEAE-1FC9-48ED-B8B0-0FEA8FEE4619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CBED2AB-F678-4215-8AB1-8EFF9D87C8A3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Rozhoduje skutečný charakter zásahu, příčina a aktuální právní úprava — ne pouze název na faktuře.</a:t>
            </a:r>
          </a:p>
        </p:txBody>
      </p:sp>
    </p:spTree>
    <p:extLst>
      <p:ext uri="{BB962C8B-B14F-4D97-AF65-F5344CB8AC3E}">
        <p14:creationId xmlns:p14="http://schemas.microsoft.com/office/powerpoint/2010/main" val="15649249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4103D1F1-74FD-482F-95F8-40AF5E29DB3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5A35005-A002-4BD9-8527-8FD3F04EB9C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BĚŽNÁ ÚDRŽBA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EC31CE8-92DF-474E-AC3D-F7855F721C37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 je běžná údržba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6B0E0C6-23D1-432F-9503-7C87CB67558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158AD58-834B-48EA-9A56-BE12F08729B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596DD67-00C8-4108-BCC1-4E5FC89F02F4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77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A3ABA8FC-441A-485F-B1A7-158D0E7C730B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1F532DF7-81D6-4B81-AA40-3E1D1F1186AE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C2B3F47-D8BC-4FEB-BF72-206F3D9AFA0D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Typické práce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7D9F122-4190-4AF3-B712-030EDDBC7904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malování, opravy omítek a tapetování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čištění podlah, krytin a obkladů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čištění zanesených odpadů až ke svislým rozvodům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udržování zařízení bytu v čistém a funkčním stavu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CEC26E5-D9D8-4BBA-939B-E54B01FCB208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Další příklady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54F53B8-A3A1-4539-B864-EB5780A8B74B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kontrola a výměna baterie hlásiče kouře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kontrola elektronických termostatických hlavic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čištění digestoře a běžná péče o spotřebiče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drobné seřízení dveří, kování a ovládacích prvků</a:t>
            </a:r>
          </a:p>
        </p:txBody>
      </p:sp>
    </p:spTree>
    <p:extLst>
      <p:ext uri="{BB962C8B-B14F-4D97-AF65-F5344CB8AC3E}">
        <p14:creationId xmlns:p14="http://schemas.microsoft.com/office/powerpoint/2010/main" val="17983161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693A174C-E9F8-4629-93B9-215A3CF12F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989ADFC-4853-4B58-9D5B-D92695EAB57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PŘÍKLADY Z PŘEDPISU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8D6B3AA-3003-4A8A-AE07-8FA457DAC893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Drobné opravy podle věcného vymezení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D8DFCA8-57FE-40C8-868B-662CF5E78D5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D6A8630-2BF0-4670-AC12-9EDEB89B3B70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4AA8ABA-4E81-4646-ADDF-15A537BE6224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78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F1AB92DD-D26E-461B-9C43-83CA67BFB4BB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050542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59702C3-E6D2-43F6-8DA1-6B0CBD6D26AE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182194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Skupina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ABECEB0-5E12-4BC6-8D75-8EA327A8B34B}"/>
              </a:ext>
            </a:extLst>
          </p:cNvPr>
          <p:cNvSpPr>
            <a:spLocks noGrp="1"/>
          </p:cNvSpPr>
          <p:nvPr/>
        </p:nvSpPr>
        <p:spPr>
          <a:xfrm>
            <a:off x="2450592" y="1638300"/>
            <a:ext cx="5809869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32E2238-A91A-4EBE-88AF-0A1AFC588C90}"/>
              </a:ext>
            </a:extLst>
          </p:cNvPr>
          <p:cNvSpPr>
            <a:spLocks noGrp="1"/>
          </p:cNvSpPr>
          <p:nvPr/>
        </p:nvSpPr>
        <p:spPr>
          <a:xfrm>
            <a:off x="2564892" y="1752600"/>
            <a:ext cx="5581269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Příklady, které typicky hradí nájemce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06D4957-B757-4DD5-B474-F6D7FA21E0B3}"/>
              </a:ext>
            </a:extLst>
          </p:cNvPr>
          <p:cNvSpPr>
            <a:spLocks noGrp="1"/>
          </p:cNvSpPr>
          <p:nvPr/>
        </p:nvSpPr>
        <p:spPr>
          <a:xfrm>
            <a:off x="8260461" y="1638300"/>
            <a:ext cx="3531489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5122B46-CFDA-4302-9135-63A106A91C0D}"/>
              </a:ext>
            </a:extLst>
          </p:cNvPr>
          <p:cNvSpPr>
            <a:spLocks noGrp="1"/>
          </p:cNvSpPr>
          <p:nvPr/>
        </p:nvSpPr>
        <p:spPr>
          <a:xfrm>
            <a:off x="8374761" y="1752600"/>
            <a:ext cx="3302889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Důležitá hranice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DBB6649-27D8-4FB2-8B72-3ED71A1BDCEB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B27487E-170C-42E5-A75F-829FD8763124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Dveře a okna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15B65F3-BD79-41EE-A3F0-0E0706D01856}"/>
              </a:ext>
            </a:extLst>
          </p:cNvPr>
          <p:cNvSpPr>
            <a:spLocks noGrp="1"/>
          </p:cNvSpPr>
          <p:nvPr/>
        </p:nvSpPr>
        <p:spPr>
          <a:xfrm>
            <a:off x="2450592" y="2305050"/>
            <a:ext cx="5809869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4588A12E-4DAB-48DB-8366-67975AACFA84}"/>
              </a:ext>
            </a:extLst>
          </p:cNvPr>
          <p:cNvSpPr>
            <a:spLocks noGrp="1"/>
          </p:cNvSpPr>
          <p:nvPr/>
        </p:nvSpPr>
        <p:spPr>
          <a:xfrm>
            <a:off x="2564892" y="2400300"/>
            <a:ext cx="558126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kliky, zámky, kování, žaluzie, těsnění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855CB192-2A43-4E08-931D-C773023F1466}"/>
              </a:ext>
            </a:extLst>
          </p:cNvPr>
          <p:cNvSpPr>
            <a:spLocks noGrp="1"/>
          </p:cNvSpPr>
          <p:nvPr/>
        </p:nvSpPr>
        <p:spPr>
          <a:xfrm>
            <a:off x="8260461" y="2305050"/>
            <a:ext cx="3531489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781BAE9B-B3A0-4E61-A5DE-6FA148E364DB}"/>
              </a:ext>
            </a:extLst>
          </p:cNvPr>
          <p:cNvSpPr>
            <a:spLocks noGrp="1"/>
          </p:cNvSpPr>
          <p:nvPr/>
        </p:nvSpPr>
        <p:spPr>
          <a:xfrm>
            <a:off x="8374761" y="2400300"/>
            <a:ext cx="330288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 výměna celého okna kvůli stáří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30A3282-A7AD-441C-9B6B-B66ACE2553D1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CB5D22A2-3DDE-4379-9447-4D88690569C9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Elektro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9C1BC5E3-F441-4998-B7CD-8106418D5E83}"/>
              </a:ext>
            </a:extLst>
          </p:cNvPr>
          <p:cNvSpPr>
            <a:spLocks noGrp="1"/>
          </p:cNvSpPr>
          <p:nvPr/>
        </p:nvSpPr>
        <p:spPr>
          <a:xfrm>
            <a:off x="2450592" y="2971800"/>
            <a:ext cx="5809869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DCA3C60B-F051-4279-8906-6CE7B56DE45B}"/>
              </a:ext>
            </a:extLst>
          </p:cNvPr>
          <p:cNvSpPr>
            <a:spLocks noGrp="1"/>
          </p:cNvSpPr>
          <p:nvPr/>
        </p:nvSpPr>
        <p:spPr>
          <a:xfrm>
            <a:off x="2564892" y="3067050"/>
            <a:ext cx="558126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vypínače, zásuvky, jističe, zvonky, světelné zdroje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2EE2C2C3-6147-4D8C-A833-B058555CC251}"/>
              </a:ext>
            </a:extLst>
          </p:cNvPr>
          <p:cNvSpPr>
            <a:spLocks noGrp="1"/>
          </p:cNvSpPr>
          <p:nvPr/>
        </p:nvSpPr>
        <p:spPr>
          <a:xfrm>
            <a:off x="8260461" y="2971800"/>
            <a:ext cx="3531489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58354DE4-D880-4F99-BFD3-91C7C046C54C}"/>
              </a:ext>
            </a:extLst>
          </p:cNvPr>
          <p:cNvSpPr>
            <a:spLocks noGrp="1"/>
          </p:cNvSpPr>
          <p:nvPr/>
        </p:nvSpPr>
        <p:spPr>
          <a:xfrm>
            <a:off x="8374761" y="3067050"/>
            <a:ext cx="330288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 závada hlavního domovního rozvodu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2E5A8C4C-B29B-40A2-9A5B-B6A4FBC144AC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7F3ADE15-6D94-4FA2-8038-D841914B7493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Voda a odpady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89CD10B4-67D1-4180-97BB-9125F9EF6A1F}"/>
              </a:ext>
            </a:extLst>
          </p:cNvPr>
          <p:cNvSpPr>
            <a:spLocks noGrp="1"/>
          </p:cNvSpPr>
          <p:nvPr/>
        </p:nvSpPr>
        <p:spPr>
          <a:xfrm>
            <a:off x="2450592" y="3638550"/>
            <a:ext cx="5809869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60512C3D-C67B-40FA-A3E6-E6E13A7A33EF}"/>
              </a:ext>
            </a:extLst>
          </p:cNvPr>
          <p:cNvSpPr>
            <a:spLocks noGrp="1"/>
          </p:cNvSpPr>
          <p:nvPr/>
        </p:nvSpPr>
        <p:spPr>
          <a:xfrm>
            <a:off x="2564892" y="3733800"/>
            <a:ext cx="558126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baterie, sifony, uzávěry v bytě, sprchy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7BFF4513-91D9-45A8-A4AF-730F5A3768FE}"/>
              </a:ext>
            </a:extLst>
          </p:cNvPr>
          <p:cNvSpPr>
            <a:spLocks noGrp="1"/>
          </p:cNvSpPr>
          <p:nvPr/>
        </p:nvSpPr>
        <p:spPr>
          <a:xfrm>
            <a:off x="8260461" y="3638550"/>
            <a:ext cx="3531489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98C026BD-98B5-4352-B954-B74A45E5173E}"/>
              </a:ext>
            </a:extLst>
          </p:cNvPr>
          <p:cNvSpPr>
            <a:spLocks noGrp="1"/>
          </p:cNvSpPr>
          <p:nvPr/>
        </p:nvSpPr>
        <p:spPr>
          <a:xfrm>
            <a:off x="8374761" y="3733800"/>
            <a:ext cx="330288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 hlavní uzávěr nebo svislá stoupačka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7ED8E55F-FFF9-4B19-B86E-947A7C9C1808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AAA35616-795E-4905-90AE-C943B88DAC89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Vybavení bytu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A37085F5-4151-431C-8E95-79AD28DDB2B4}"/>
              </a:ext>
            </a:extLst>
          </p:cNvPr>
          <p:cNvSpPr>
            <a:spLocks noGrp="1"/>
          </p:cNvSpPr>
          <p:nvPr/>
        </p:nvSpPr>
        <p:spPr>
          <a:xfrm>
            <a:off x="2450592" y="4305300"/>
            <a:ext cx="5809869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071F25E2-BFF7-4BFA-823B-172BA0E3795E}"/>
              </a:ext>
            </a:extLst>
          </p:cNvPr>
          <p:cNvSpPr>
            <a:spLocks noGrp="1"/>
          </p:cNvSpPr>
          <p:nvPr/>
        </p:nvSpPr>
        <p:spPr>
          <a:xfrm>
            <a:off x="2564892" y="4400550"/>
            <a:ext cx="558126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sporák, trouba, digestoř, vestavná skříň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9D66E858-90F1-434B-88EB-59F9B2EB2907}"/>
              </a:ext>
            </a:extLst>
          </p:cNvPr>
          <p:cNvSpPr>
            <a:spLocks noGrp="1"/>
          </p:cNvSpPr>
          <p:nvPr/>
        </p:nvSpPr>
        <p:spPr>
          <a:xfrm>
            <a:off x="8260461" y="4305300"/>
            <a:ext cx="3531489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F36E5DA0-BED6-499A-B325-540661973C2E}"/>
              </a:ext>
            </a:extLst>
          </p:cNvPr>
          <p:cNvSpPr>
            <a:spLocks noGrp="1"/>
          </p:cNvSpPr>
          <p:nvPr/>
        </p:nvSpPr>
        <p:spPr>
          <a:xfrm>
            <a:off x="8374761" y="4400550"/>
            <a:ext cx="330288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pokud je součástí vybavení bytu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CBE9AF58-FED4-4F3B-9084-9896A67F0405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430AFA46-69EB-4A64-B488-CF1F132B6CAB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Vytápění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72271772-B877-4959-AA67-E62DF822AD31}"/>
              </a:ext>
            </a:extLst>
          </p:cNvPr>
          <p:cNvSpPr>
            <a:spLocks noGrp="1"/>
          </p:cNvSpPr>
          <p:nvPr/>
        </p:nvSpPr>
        <p:spPr>
          <a:xfrm>
            <a:off x="2450592" y="4972050"/>
            <a:ext cx="5809869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4118619A-52A4-46C1-A839-BBF776546037}"/>
              </a:ext>
            </a:extLst>
          </p:cNvPr>
          <p:cNvSpPr>
            <a:spLocks noGrp="1"/>
          </p:cNvSpPr>
          <p:nvPr/>
        </p:nvSpPr>
        <p:spPr>
          <a:xfrm>
            <a:off x="2564892" y="5067300"/>
            <a:ext cx="558126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bytový kotel, kamna a jejich ovládání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314D1A9F-B1B6-4FCD-B7FD-69E80278DFFA}"/>
              </a:ext>
            </a:extLst>
          </p:cNvPr>
          <p:cNvSpPr>
            <a:spLocks noGrp="1"/>
          </p:cNvSpPr>
          <p:nvPr/>
        </p:nvSpPr>
        <p:spPr>
          <a:xfrm>
            <a:off x="8260461" y="4972050"/>
            <a:ext cx="3531489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0FA90D13-CA15-4FCE-95A0-DCE54BC1CDB3}"/>
              </a:ext>
            </a:extLst>
          </p:cNvPr>
          <p:cNvSpPr>
            <a:spLocks noGrp="1"/>
          </p:cNvSpPr>
          <p:nvPr/>
        </p:nvSpPr>
        <p:spPr>
          <a:xfrm>
            <a:off x="8374761" y="5067300"/>
            <a:ext cx="3302889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 radiátory a rozvody ústředního topení</a:t>
            </a:r>
          </a:p>
        </p:txBody>
      </p:sp>
    </p:spTree>
    <p:extLst>
      <p:ext uri="{BB962C8B-B14F-4D97-AF65-F5344CB8AC3E}">
        <p14:creationId xmlns:p14="http://schemas.microsoft.com/office/powerpoint/2010/main" val="14683488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1BAC07BB-7071-4CE1-9B9A-CFC01BE7D3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DAA57E3-CCEC-4B75-8E9C-5A9C1238871C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AKTUÁLNÍ ČÁSTKY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0F294E7-CB00-4558-B1F9-EFE093B14993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Limity drobných oprav od 1. ledna 2026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DD64F07-60F9-4FAE-B038-78504139F2F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D9ECEB2-8435-42E1-901F-C511D6CB9A09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8D9C4B1-2D48-46DE-82FC-205F713ED89A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79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638C433-80C0-4DD6-AAC6-8BDA7926616D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847975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33731D4-AEF0-40DA-8557-B865A4924526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619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Pravidlo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D6BF9EC-3D47-4314-8C0A-0160A6F2E674}"/>
              </a:ext>
            </a:extLst>
          </p:cNvPr>
          <p:cNvSpPr>
            <a:spLocks noGrp="1"/>
          </p:cNvSpPr>
          <p:nvPr/>
        </p:nvSpPr>
        <p:spPr>
          <a:xfrm>
            <a:off x="3248025" y="1638300"/>
            <a:ext cx="2620137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27C3DAC-F27A-4557-A026-EB39D95DA0D9}"/>
              </a:ext>
            </a:extLst>
          </p:cNvPr>
          <p:cNvSpPr>
            <a:spLocks noGrp="1"/>
          </p:cNvSpPr>
          <p:nvPr/>
        </p:nvSpPr>
        <p:spPr>
          <a:xfrm>
            <a:off x="3362325" y="1752600"/>
            <a:ext cx="2391537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Částka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3E47675-E5CA-45E4-8A0A-EC9178AB4454}"/>
              </a:ext>
            </a:extLst>
          </p:cNvPr>
          <p:cNvSpPr>
            <a:spLocks noGrp="1"/>
          </p:cNvSpPr>
          <p:nvPr/>
        </p:nvSpPr>
        <p:spPr>
          <a:xfrm>
            <a:off x="5868162" y="1638300"/>
            <a:ext cx="5923788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9C6FAB1-810E-40BA-BA7D-DA1BC0A32A62}"/>
              </a:ext>
            </a:extLst>
          </p:cNvPr>
          <p:cNvSpPr>
            <a:spLocks noGrp="1"/>
          </p:cNvSpPr>
          <p:nvPr/>
        </p:nvSpPr>
        <p:spPr>
          <a:xfrm>
            <a:off x="5982462" y="1752600"/>
            <a:ext cx="5695188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Jak se použije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D9DA53F6-1A15-44AD-8A54-1B304E021DE6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4370CF7-7F78-4046-8010-4F44CAD27253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Jiná jednotlivá oprava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E29A90B-15E9-4B99-98AB-10B52E1D1D69}"/>
              </a:ext>
            </a:extLst>
          </p:cNvPr>
          <p:cNvSpPr>
            <a:spLocks noGrp="1"/>
          </p:cNvSpPr>
          <p:nvPr/>
        </p:nvSpPr>
        <p:spPr>
          <a:xfrm>
            <a:off x="3248025" y="2324100"/>
            <a:ext cx="2620137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8CD19586-CA71-4D97-A59E-5E6C017D55D2}"/>
              </a:ext>
            </a:extLst>
          </p:cNvPr>
          <p:cNvSpPr>
            <a:spLocks noGrp="1"/>
          </p:cNvSpPr>
          <p:nvPr/>
        </p:nvSpPr>
        <p:spPr>
          <a:xfrm>
            <a:off x="3362325" y="2419350"/>
            <a:ext cx="239153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nejvýše 1 500 Kč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5FC53902-06A9-41CE-BB81-269CCD441CCC}"/>
              </a:ext>
            </a:extLst>
          </p:cNvPr>
          <p:cNvSpPr>
            <a:spLocks noGrp="1"/>
          </p:cNvSpPr>
          <p:nvPr/>
        </p:nvSpPr>
        <p:spPr>
          <a:xfrm>
            <a:off x="5868162" y="2324100"/>
            <a:ext cx="592378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FEA00780-B0F6-4EF3-B066-8ED852F132B6}"/>
              </a:ext>
            </a:extLst>
          </p:cNvPr>
          <p:cNvSpPr>
            <a:spLocks noGrp="1"/>
          </p:cNvSpPr>
          <p:nvPr/>
        </p:nvSpPr>
        <p:spPr>
          <a:xfrm>
            <a:off x="5982462" y="2419350"/>
            <a:ext cx="569518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 opravy, která není uvedena ve věcném seznamu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FA914E50-2E82-451C-8A82-E06092B0404B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0867A627-BE2B-47F8-BEF2-4920F03BA234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Související opravy jedné věci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82B01725-C661-4AFF-8431-5DB2320A0FD4}"/>
              </a:ext>
            </a:extLst>
          </p:cNvPr>
          <p:cNvSpPr>
            <a:spLocks noGrp="1"/>
          </p:cNvSpPr>
          <p:nvPr/>
        </p:nvSpPr>
        <p:spPr>
          <a:xfrm>
            <a:off x="3248025" y="3009900"/>
            <a:ext cx="2620137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F10046F-492D-4931-84B5-E82CAAAC40F1}"/>
              </a:ext>
            </a:extLst>
          </p:cNvPr>
          <p:cNvSpPr>
            <a:spLocks noGrp="1"/>
          </p:cNvSpPr>
          <p:nvPr/>
        </p:nvSpPr>
        <p:spPr>
          <a:xfrm>
            <a:off x="3362325" y="3105150"/>
            <a:ext cx="239153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částky se sčítají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CBB035B9-4F74-4485-8056-C16012871513}"/>
              </a:ext>
            </a:extLst>
          </p:cNvPr>
          <p:cNvSpPr>
            <a:spLocks noGrp="1"/>
          </p:cNvSpPr>
          <p:nvPr/>
        </p:nvSpPr>
        <p:spPr>
          <a:xfrm>
            <a:off x="5868162" y="3009900"/>
            <a:ext cx="592378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1C461DD0-2922-41E4-9CD6-30104B4EE9CA}"/>
              </a:ext>
            </a:extLst>
          </p:cNvPr>
          <p:cNvSpPr>
            <a:spLocks noGrp="1"/>
          </p:cNvSpPr>
          <p:nvPr/>
        </p:nvSpPr>
        <p:spPr>
          <a:xfrm>
            <a:off x="5982462" y="3105150"/>
            <a:ext cx="569518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nelze rozdělit jednu opravu na několik levnějších zásahů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5DE9E52A-0EF2-4B0F-87A0-5A72392A917F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C635C081-5B0F-48F7-A124-9D5E3DB22C4A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Roční limit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EFE14954-1A3C-46D2-AE32-096CFF35C3C9}"/>
              </a:ext>
            </a:extLst>
          </p:cNvPr>
          <p:cNvSpPr>
            <a:spLocks noGrp="1"/>
          </p:cNvSpPr>
          <p:nvPr/>
        </p:nvSpPr>
        <p:spPr>
          <a:xfrm>
            <a:off x="3248025" y="3695700"/>
            <a:ext cx="2620137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7EFA1045-2AFE-402B-8F6C-C16DCACF1852}"/>
              </a:ext>
            </a:extLst>
          </p:cNvPr>
          <p:cNvSpPr>
            <a:spLocks noGrp="1"/>
          </p:cNvSpPr>
          <p:nvPr/>
        </p:nvSpPr>
        <p:spPr>
          <a:xfrm>
            <a:off x="3362325" y="3790950"/>
            <a:ext cx="239153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150 Kč za m² bytu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CC7B99FE-9B0A-48B4-8B23-5A6A793B61A9}"/>
              </a:ext>
            </a:extLst>
          </p:cNvPr>
          <p:cNvSpPr>
            <a:spLocks noGrp="1"/>
          </p:cNvSpPr>
          <p:nvPr/>
        </p:nvSpPr>
        <p:spPr>
          <a:xfrm>
            <a:off x="5868162" y="3695700"/>
            <a:ext cx="592378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AF73D32C-C023-4DB7-8EB2-9EDB270467FC}"/>
              </a:ext>
            </a:extLst>
          </p:cNvPr>
          <p:cNvSpPr>
            <a:spLocks noGrp="1"/>
          </p:cNvSpPr>
          <p:nvPr/>
        </p:nvSpPr>
        <p:spPr>
          <a:xfrm>
            <a:off x="5982462" y="3790950"/>
            <a:ext cx="569518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 překročení už další opravy v roce nejsou drobnými opravami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56145FC0-DB62-4D95-B16B-565CD2584A7C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2E59832C-5913-469F-8EDA-62EFF59AB453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Doprava a související náklady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685296BF-3B31-44D3-8888-5BD6E61D52C3}"/>
              </a:ext>
            </a:extLst>
          </p:cNvPr>
          <p:cNvSpPr>
            <a:spLocks noGrp="1"/>
          </p:cNvSpPr>
          <p:nvPr/>
        </p:nvSpPr>
        <p:spPr>
          <a:xfrm>
            <a:off x="3248025" y="4381500"/>
            <a:ext cx="2620137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CAECACD0-C258-4E8F-BB9B-7955C8C6C6CE}"/>
              </a:ext>
            </a:extLst>
          </p:cNvPr>
          <p:cNvSpPr>
            <a:spLocks noGrp="1"/>
          </p:cNvSpPr>
          <p:nvPr/>
        </p:nvSpPr>
        <p:spPr>
          <a:xfrm>
            <a:off x="3362325" y="4476750"/>
            <a:ext cx="239153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mimo oba limity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A29D9FDA-A3A4-469C-8BC0-7E9732ACD747}"/>
              </a:ext>
            </a:extLst>
          </p:cNvPr>
          <p:cNvSpPr>
            <a:spLocks noGrp="1"/>
          </p:cNvSpPr>
          <p:nvPr/>
        </p:nvSpPr>
        <p:spPr>
          <a:xfrm>
            <a:off x="5868162" y="4381500"/>
            <a:ext cx="592378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6C5989D2-8E7A-443D-8C04-96081B381126}"/>
              </a:ext>
            </a:extLst>
          </p:cNvPr>
          <p:cNvSpPr>
            <a:spLocks noGrp="1"/>
          </p:cNvSpPr>
          <p:nvPr/>
        </p:nvSpPr>
        <p:spPr>
          <a:xfrm>
            <a:off x="5982462" y="4476750"/>
            <a:ext cx="569518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 limitu se nezapočítají, ale hradí je nájemce</a:t>
            </a:r>
          </a:p>
        </p:txBody>
      </p:sp>
    </p:spTree>
    <p:extLst>
      <p:ext uri="{BB962C8B-B14F-4D97-AF65-F5344CB8AC3E}">
        <p14:creationId xmlns:p14="http://schemas.microsoft.com/office/powerpoint/2010/main" val="10827212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9CB0631D-C8E5-432C-BC72-18FCD469F5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0EB3618-4D9F-4D0D-8729-02EBC9EA13C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VÝPOČET LIMITU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4B532E8-E87E-46FB-8042-5E15914E2A6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roční limit oprav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54489A2-D717-413C-8E6E-D0AB79F29FD4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8AFF281-A988-4EA0-BBC5-91D7C14369C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73FAE12-F56A-4987-B439-228732B7959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80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6DED43A-1815-47C0-8297-427FDFB23926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269E1C3-AD6A-452D-B69F-CB48CE2E4C0F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D9868B7-96DB-45C1-BD6C-DDF77D13AE0B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B0388C6-3E1B-4235-8626-42E6AFB95301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Byt má podlahovou plochu 60 m². Nájemce během roku uhradil drobné opravy v souhrnu 8 600 Kč. Přichází další oprava za 900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DFD04A0-C4A4-4DEA-B4E9-F9927940F3D5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53A3975-E971-4D22-9AD2-11A28F38613D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Kdo má další opravu hradit, pokud jinak splňuje charakter drobné opravy?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50E2F151-C8DF-46BC-AE07-1CDCCEF2C814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E4BA8C15-5771-4F1F-A1E3-2D86F4F751BE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Roční limit je 60 × 150 = 9 000 Kč. Dosavadní náklady 8 600 Kč jsou pod limitem, ale další oprava by jej překročila. Tato další oprava se již za drobnou opravu v daném roce nepovažuje; řeší ji pronajímatel.</a:t>
            </a:r>
          </a:p>
        </p:txBody>
      </p:sp>
    </p:spTree>
    <p:extLst>
      <p:ext uri="{BB962C8B-B14F-4D97-AF65-F5344CB8AC3E}">
        <p14:creationId xmlns:p14="http://schemas.microsoft.com/office/powerpoint/2010/main" val="876339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6518B79-EC82-45D4-9D8E-80FCD8711F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7307BD1-5F7E-4922-B8FC-C49297EB447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SOUVISEJÍCÍ NÁKLADY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0EA77FC-6629-4D02-A007-8F37DF2DFD18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související náklady opravy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A0A5213-0E47-4010-B08E-A16B951538DA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DEF0C1B-FCE0-4D4C-86AD-D08D721F9DD2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D00A616-5E6D-46DD-99FF-79BDF20F1F0A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81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E59464D9-240F-461D-9C69-4725948AFC16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8C8C0C6E-B043-495F-BE1E-5648AD7A6821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A82E47B-E47D-4536-8F18-F72FF55F67EE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EE7F870-AE07-492B-BC08-A656ABA58BBB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Oprava jedné poškozené skříňky je vyfakturována jako práce 900 Kč a materiál 800 Kč. Nejde o položku výslovně uvedenou ve věcném seznamu.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C73CAAA-207C-4527-9D95-AA629142EBAA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53C8DFC-BC00-41D3-A263-A2BBE3D616F9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 možné posoudit každou položku samostatně jako opravu pod 1 500 Kč?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B85BB34A-AA6F-4793-BEA0-EBC1C0CCC937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18D3B6C-E593-4C88-BEEA-5E8500FC0BA1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Ne. Související opravy na stejné věci se sčítají. Celková cena opravy je 1 700 Kč, a proto nesplňuje cenový limit pro jinou jednotlivou drobnou opravu.</a:t>
            </a:r>
          </a:p>
        </p:txBody>
      </p:sp>
    </p:spTree>
    <p:extLst>
      <p:ext uri="{BB962C8B-B14F-4D97-AF65-F5344CB8AC3E}">
        <p14:creationId xmlns:p14="http://schemas.microsoft.com/office/powerpoint/2010/main" val="15097659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93BB96DF-2426-4C0D-BEF8-67616BF2D8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4851ABF-1BE8-4328-903E-C1C429EDCAF8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ODPOVĚDNOST PRONAJÍMATELE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A827C7C-DAAC-45BB-8AC3-81BF8F2F7AF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 zpravidla hradí pronajímatel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FF4E083-C38D-4A88-8BAF-E715382DAB0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AD5A989-D24C-4B89-A1F8-4F2103C8DB6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C64896E-6EBC-4EAD-A524-0743846AE579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82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562590E-3C75-49D8-A5A3-8A077C7DCC7A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5109D6DF-92F6-4F11-8060-09C1583C9158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A05BBCC-24C9-4C42-B1C6-B4DDFB1E1D9D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Větší závady a obnova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7FC894D-8A70-4D53-B78C-F0632FE23244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výměna dožilého okna nebo celé podlahy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oprava stoupačky a společných rozvodů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radiátory a rozvody ústředního topení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stavební závady, vlhkost z konstrukce nebo střechy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D908F79-D0EF-479F-B60F-0A31EA48893B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Pozor na příčinu škody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836BA7E-2756-4A57-827C-7C390A810040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nájemce hradí škodu, kterou způsobil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havárii je nutné ihned omezit a oznámit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 odpovědnosti rozhodují důkazy, ne domněnky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vždy porovnejte vstupní stav, stáří a rozsah zásahu</a:t>
            </a:r>
          </a:p>
        </p:txBody>
      </p:sp>
    </p:spTree>
    <p:extLst>
      <p:ext uri="{BB962C8B-B14F-4D97-AF65-F5344CB8AC3E}">
        <p14:creationId xmlns:p14="http://schemas.microsoft.com/office/powerpoint/2010/main" val="3648518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09725406-A44B-47FD-A5F7-3EE7D9359B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03C15EA-2585-4B25-82E1-54816FE0618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POROVNÁNÍ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FC6ED36-94A5-44F0-BBBF-1CAAC648E023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Běžné a nadměrné opotřebení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BFF8344-D2E7-497A-B5F8-70BF9CE97BF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5E0364D-4BEF-41CB-A7F1-C1390596179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FD0B284-713A-4AE0-AFB6-C4846A9BA846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83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7E2C284-70DF-401A-AE56-6A8039730BF1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1936623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CE14AF0-464C-4D2D-A9F4-45BCF64966EF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1708023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Část bytu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5285D6F-3ABA-46D4-9824-6ACD3CD1B906}"/>
              </a:ext>
            </a:extLst>
          </p:cNvPr>
          <p:cNvSpPr>
            <a:spLocks noGrp="1"/>
          </p:cNvSpPr>
          <p:nvPr/>
        </p:nvSpPr>
        <p:spPr>
          <a:xfrm>
            <a:off x="2336673" y="1638300"/>
            <a:ext cx="4556760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22F93FD-7722-4199-A8F2-68820F1C89E9}"/>
              </a:ext>
            </a:extLst>
          </p:cNvPr>
          <p:cNvSpPr>
            <a:spLocks noGrp="1"/>
          </p:cNvSpPr>
          <p:nvPr/>
        </p:nvSpPr>
        <p:spPr>
          <a:xfrm>
            <a:off x="2450973" y="1752600"/>
            <a:ext cx="432816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Běžné opotřebení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42745BD-8CC9-4B06-8ED5-9ABBE051CB27}"/>
              </a:ext>
            </a:extLst>
          </p:cNvPr>
          <p:cNvSpPr>
            <a:spLocks noGrp="1"/>
          </p:cNvSpPr>
          <p:nvPr/>
        </p:nvSpPr>
        <p:spPr>
          <a:xfrm>
            <a:off x="6893433" y="1638300"/>
            <a:ext cx="4898517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D1BBBC5-6D00-4426-87EE-12E92EDFBB3B}"/>
              </a:ext>
            </a:extLst>
          </p:cNvPr>
          <p:cNvSpPr>
            <a:spLocks noGrp="1"/>
          </p:cNvSpPr>
          <p:nvPr/>
        </p:nvSpPr>
        <p:spPr>
          <a:xfrm>
            <a:off x="7007733" y="1752600"/>
            <a:ext cx="4669917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Nadměrné opotřebení nebo škoda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B1774245-36E0-45E9-B8DC-A4E1EA0FE4FF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1936623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5E8EE38-8058-465E-A94F-2E2BC073E1EA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1708023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Stěny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2920703-33B4-4552-92C6-4AD1261B5FE5}"/>
              </a:ext>
            </a:extLst>
          </p:cNvPr>
          <p:cNvSpPr>
            <a:spLocks noGrp="1"/>
          </p:cNvSpPr>
          <p:nvPr/>
        </p:nvSpPr>
        <p:spPr>
          <a:xfrm>
            <a:off x="2336673" y="2305050"/>
            <a:ext cx="455676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4D0B3BF-517E-4DE2-97F2-D5DC1809EA50}"/>
              </a:ext>
            </a:extLst>
          </p:cNvPr>
          <p:cNvSpPr>
            <a:spLocks noGrp="1"/>
          </p:cNvSpPr>
          <p:nvPr/>
        </p:nvSpPr>
        <p:spPr>
          <a:xfrm>
            <a:off x="2450973" y="2400300"/>
            <a:ext cx="432816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mírné oděrky a vyblednutí po delším užívání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7ECA169E-DA52-4A48-A963-DC1301CCD5F0}"/>
              </a:ext>
            </a:extLst>
          </p:cNvPr>
          <p:cNvSpPr>
            <a:spLocks noGrp="1"/>
          </p:cNvSpPr>
          <p:nvPr/>
        </p:nvSpPr>
        <p:spPr>
          <a:xfrm>
            <a:off x="6893433" y="2305050"/>
            <a:ext cx="4898517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A1C64A1C-80F6-4FA3-BF22-AE1A714DA7F5}"/>
              </a:ext>
            </a:extLst>
          </p:cNvPr>
          <p:cNvSpPr>
            <a:spLocks noGrp="1"/>
          </p:cNvSpPr>
          <p:nvPr/>
        </p:nvSpPr>
        <p:spPr>
          <a:xfrm>
            <a:off x="7007733" y="2400300"/>
            <a:ext cx="466991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velké otvory, silné skvrny, kouřové znečištění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F65A2419-C82C-49E7-9652-A0AD59CAFF53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936623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2ADE4B0-E311-4BC7-8310-74E94D884661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1708023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Podlahy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BF031B34-0814-4FF6-B334-BF28AEBEEB20}"/>
              </a:ext>
            </a:extLst>
          </p:cNvPr>
          <p:cNvSpPr>
            <a:spLocks noGrp="1"/>
          </p:cNvSpPr>
          <p:nvPr/>
        </p:nvSpPr>
        <p:spPr>
          <a:xfrm>
            <a:off x="2336673" y="2971800"/>
            <a:ext cx="455676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13656A04-715B-4E46-91CE-2E561219BD30}"/>
              </a:ext>
            </a:extLst>
          </p:cNvPr>
          <p:cNvSpPr>
            <a:spLocks noGrp="1"/>
          </p:cNvSpPr>
          <p:nvPr/>
        </p:nvSpPr>
        <p:spPr>
          <a:xfrm>
            <a:off x="2450973" y="3067050"/>
            <a:ext cx="432816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postupné vyšlapání a drobné povrchové rýhy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91B5C09A-00AB-4DE8-9BF3-5E2E9BD9FA99}"/>
              </a:ext>
            </a:extLst>
          </p:cNvPr>
          <p:cNvSpPr>
            <a:spLocks noGrp="1"/>
          </p:cNvSpPr>
          <p:nvPr/>
        </p:nvSpPr>
        <p:spPr>
          <a:xfrm>
            <a:off x="6893433" y="2971800"/>
            <a:ext cx="4898517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343A857B-74EC-4968-A28A-9D43F79C836F}"/>
              </a:ext>
            </a:extLst>
          </p:cNvPr>
          <p:cNvSpPr>
            <a:spLocks noGrp="1"/>
          </p:cNvSpPr>
          <p:nvPr/>
        </p:nvSpPr>
        <p:spPr>
          <a:xfrm>
            <a:off x="7007733" y="3067050"/>
            <a:ext cx="466991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hluboké vrypy, propálení, poškození vodou z nedbalosti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BA026D18-9F7B-4BA2-A6A1-A697C293C35B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1936623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46583DBD-6400-48AD-833E-A86B3FB17CAE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1708023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Dveře a kování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2982025A-975B-4DC7-AA52-03A660195D4B}"/>
              </a:ext>
            </a:extLst>
          </p:cNvPr>
          <p:cNvSpPr>
            <a:spLocks noGrp="1"/>
          </p:cNvSpPr>
          <p:nvPr/>
        </p:nvSpPr>
        <p:spPr>
          <a:xfrm>
            <a:off x="2336673" y="3638550"/>
            <a:ext cx="455676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606D2B62-ABE0-4B76-85FC-1EA085C1229C}"/>
              </a:ext>
            </a:extLst>
          </p:cNvPr>
          <p:cNvSpPr>
            <a:spLocks noGrp="1"/>
          </p:cNvSpPr>
          <p:nvPr/>
        </p:nvSpPr>
        <p:spPr>
          <a:xfrm>
            <a:off x="2450973" y="3733800"/>
            <a:ext cx="432816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uvolnění a běžné ošoupání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93B790F2-FEBB-44C0-874D-222E42008ED4}"/>
              </a:ext>
            </a:extLst>
          </p:cNvPr>
          <p:cNvSpPr>
            <a:spLocks noGrp="1"/>
          </p:cNvSpPr>
          <p:nvPr/>
        </p:nvSpPr>
        <p:spPr>
          <a:xfrm>
            <a:off x="6893433" y="3638550"/>
            <a:ext cx="4898517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DA7195CE-C9C6-46AA-BD9C-D4910D2E12F2}"/>
              </a:ext>
            </a:extLst>
          </p:cNvPr>
          <p:cNvSpPr>
            <a:spLocks noGrp="1"/>
          </p:cNvSpPr>
          <p:nvPr/>
        </p:nvSpPr>
        <p:spPr>
          <a:xfrm>
            <a:off x="7007733" y="3733800"/>
            <a:ext cx="466991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vyražené dveře, ulomená klika násilím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B7A40415-F542-47A7-9A0E-1A9AFEAAF5D1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1936623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0BA47649-B106-4D7E-B7E8-B4A83461D216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1708023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Vybavení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6D892923-24DC-4886-B1DD-B3A9C0F7D048}"/>
              </a:ext>
            </a:extLst>
          </p:cNvPr>
          <p:cNvSpPr>
            <a:spLocks noGrp="1"/>
          </p:cNvSpPr>
          <p:nvPr/>
        </p:nvSpPr>
        <p:spPr>
          <a:xfrm>
            <a:off x="2336673" y="4305300"/>
            <a:ext cx="455676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7298BF76-2A88-4090-9D01-253076B9659B}"/>
              </a:ext>
            </a:extLst>
          </p:cNvPr>
          <p:cNvSpPr>
            <a:spLocks noGrp="1"/>
          </p:cNvSpPr>
          <p:nvPr/>
        </p:nvSpPr>
        <p:spPr>
          <a:xfrm>
            <a:off x="2450973" y="4400550"/>
            <a:ext cx="432816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opotřebení odpovídající stáří a obvyklému provozu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7D1A0271-7B42-469D-AC44-F0C186524A3C}"/>
              </a:ext>
            </a:extLst>
          </p:cNvPr>
          <p:cNvSpPr>
            <a:spLocks noGrp="1"/>
          </p:cNvSpPr>
          <p:nvPr/>
        </p:nvSpPr>
        <p:spPr>
          <a:xfrm>
            <a:off x="6893433" y="4305300"/>
            <a:ext cx="4898517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00AE0633-E9EB-480D-9E16-54235B342138}"/>
              </a:ext>
            </a:extLst>
          </p:cNvPr>
          <p:cNvSpPr>
            <a:spLocks noGrp="1"/>
          </p:cNvSpPr>
          <p:nvPr/>
        </p:nvSpPr>
        <p:spPr>
          <a:xfrm>
            <a:off x="7007733" y="4400550"/>
            <a:ext cx="466991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chybějící části, rozbití nebo neodborný zásah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4810A568-3C93-4606-8E74-49812A7BF7CB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1936623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0414B518-C956-4998-BC50-35F781978000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1708023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Vlhkost a plísně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F7D02C9D-2DEE-4E48-AFE5-0115B36A41E1}"/>
              </a:ext>
            </a:extLst>
          </p:cNvPr>
          <p:cNvSpPr>
            <a:spLocks noGrp="1"/>
          </p:cNvSpPr>
          <p:nvPr/>
        </p:nvSpPr>
        <p:spPr>
          <a:xfrm>
            <a:off x="2336673" y="4972050"/>
            <a:ext cx="455676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C05E5F0D-F2BE-445B-A17C-19F03D1182CB}"/>
              </a:ext>
            </a:extLst>
          </p:cNvPr>
          <p:cNvSpPr>
            <a:spLocks noGrp="1"/>
          </p:cNvSpPr>
          <p:nvPr/>
        </p:nvSpPr>
        <p:spPr>
          <a:xfrm>
            <a:off x="2450973" y="5067300"/>
            <a:ext cx="432816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vada konstrukce nebo technický problém domu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80DDC3E2-7B3A-4912-B7A6-471D3A8F9B76}"/>
              </a:ext>
            </a:extLst>
          </p:cNvPr>
          <p:cNvSpPr>
            <a:spLocks noGrp="1"/>
          </p:cNvSpPr>
          <p:nvPr/>
        </p:nvSpPr>
        <p:spPr>
          <a:xfrm>
            <a:off x="6893433" y="4972050"/>
            <a:ext cx="4898517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B26D53D8-8C7C-4AEC-B4CE-4293A81C2048}"/>
              </a:ext>
            </a:extLst>
          </p:cNvPr>
          <p:cNvSpPr>
            <a:spLocks noGrp="1"/>
          </p:cNvSpPr>
          <p:nvPr/>
        </p:nvSpPr>
        <p:spPr>
          <a:xfrm>
            <a:off x="7007733" y="5067300"/>
            <a:ext cx="466991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následek dlouhodobého nevětrání či neoznámeného úniku</a:t>
            </a:r>
          </a:p>
        </p:txBody>
      </p:sp>
    </p:spTree>
    <p:extLst>
      <p:ext uri="{BB962C8B-B14F-4D97-AF65-F5344CB8AC3E}">
        <p14:creationId xmlns:p14="http://schemas.microsoft.com/office/powerpoint/2010/main" val="626523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B262A3DE-4F32-4700-8A06-64E76FE7AA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9B8080F-543F-4C9B-BDF5-CB78956198C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PŘEDÁNÍ BYTU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DAEAC61-07D8-42E1-9D7B-E080C829490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opotřebení při předání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4104ED3-3F9E-40B6-B8AE-351A226A6EF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FFCF29B-429A-42C6-8C09-BAF3D0B4BAFD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244D25C-0BB9-41E5-8E89-56979E903DCF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84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E9958747-DAD1-4048-B561-E976E67AFC1B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72514B56-DA6C-4CA8-84F9-FC23F88DF7D0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0FF3F96-7C43-4F1A-8F73-7AE3E63FBF39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7B9F9D9-04CC-4AF6-8848-E54C57E61496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Po šestiletém nájmu jsou stěny místy odřené, lak podlahy je v hlavních trasách matný a jedny dveře mají velkou prasklinu po úderu.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FA39A42-6D58-4943-96D3-274C96AF37E9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606F778-1358-4775-8E5C-BB604155E042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Co je pravděpodobně běžné opotřebení a co je třeba samostatně zdokumentovat jako škodu?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1345D2C-E8E8-4861-99E6-54416D7D36C6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0E2889B-721F-408D-9032-C69D7F689D7D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Oděrky a postupné opotřebení laku mohou odpovídat běžnému užívání. Prasklé dveře po úderu jsou pravděpodobnou škodou. Rozhodne srovnání s předávacím protokolem, fotografiemi, stářím a cenou přiměřené opravy.</a:t>
            </a:r>
          </a:p>
        </p:txBody>
      </p:sp>
    </p:spTree>
    <p:extLst>
      <p:ext uri="{BB962C8B-B14F-4D97-AF65-F5344CB8AC3E}">
        <p14:creationId xmlns:p14="http://schemas.microsoft.com/office/powerpoint/2010/main" val="18281343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D0C89493-FA52-401C-949C-466E69845C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4656823-AE7F-4A90-815C-377F48E5D70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858CAD6-EBEC-4ADC-8923-A722798C078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Typické situace u oprav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BCDE8FC-ED96-4827-B032-D34E17519C0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3DE7B0E-93E7-4D0E-852B-D2E7FCD4859D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D18356B-9D05-4B7C-82DE-81F54C737A6F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85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66819E8-C66A-432B-8AF8-C10C91222D6B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847975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FE8632F-71C2-4803-A084-659C629AB854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619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DB9060A-FA54-4E43-B68B-A0C28C402497}"/>
              </a:ext>
            </a:extLst>
          </p:cNvPr>
          <p:cNvSpPr>
            <a:spLocks noGrp="1"/>
          </p:cNvSpPr>
          <p:nvPr/>
        </p:nvSpPr>
        <p:spPr>
          <a:xfrm>
            <a:off x="3248025" y="1638300"/>
            <a:ext cx="3531489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4687E86-EBDC-4FFC-81E5-0FFC0FE076C2}"/>
              </a:ext>
            </a:extLst>
          </p:cNvPr>
          <p:cNvSpPr>
            <a:spLocks noGrp="1"/>
          </p:cNvSpPr>
          <p:nvPr/>
        </p:nvSpPr>
        <p:spPr>
          <a:xfrm>
            <a:off x="3362325" y="1752600"/>
            <a:ext cx="3302889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První otázka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4939FFF-BDFC-4D6F-B3C8-F6353F34914A}"/>
              </a:ext>
            </a:extLst>
          </p:cNvPr>
          <p:cNvSpPr>
            <a:spLocks noGrp="1"/>
          </p:cNvSpPr>
          <p:nvPr/>
        </p:nvSpPr>
        <p:spPr>
          <a:xfrm>
            <a:off x="6779514" y="1638300"/>
            <a:ext cx="5012436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8C59A00-0E12-4ADF-B370-26F16BD05962}"/>
              </a:ext>
            </a:extLst>
          </p:cNvPr>
          <p:cNvSpPr>
            <a:spLocks noGrp="1"/>
          </p:cNvSpPr>
          <p:nvPr/>
        </p:nvSpPr>
        <p:spPr>
          <a:xfrm>
            <a:off x="6893814" y="1752600"/>
            <a:ext cx="4783836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Doporučený postup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5F352704-ABC4-4562-A8E7-CB4C48C6A7AC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F116382-260E-4754-8261-F81A2FF82A53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Kapající baterie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C1FB5D9-3159-4E0F-8879-D80A505FE527}"/>
              </a:ext>
            </a:extLst>
          </p:cNvPr>
          <p:cNvSpPr>
            <a:spLocks noGrp="1"/>
          </p:cNvSpPr>
          <p:nvPr/>
        </p:nvSpPr>
        <p:spPr>
          <a:xfrm>
            <a:off x="3248025" y="2324100"/>
            <a:ext cx="3531489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C4B24B85-10BF-41BD-A807-9F0487FEB554}"/>
              </a:ext>
            </a:extLst>
          </p:cNvPr>
          <p:cNvSpPr>
            <a:spLocks noGrp="1"/>
          </p:cNvSpPr>
          <p:nvPr/>
        </p:nvSpPr>
        <p:spPr>
          <a:xfrm>
            <a:off x="3362325" y="2419350"/>
            <a:ext cx="330288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Jde o drobnou opravu?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1BCA470-AA5A-49C0-9935-E3FFF6F6104A}"/>
              </a:ext>
            </a:extLst>
          </p:cNvPr>
          <p:cNvSpPr>
            <a:spLocks noGrp="1"/>
          </p:cNvSpPr>
          <p:nvPr/>
        </p:nvSpPr>
        <p:spPr>
          <a:xfrm>
            <a:off x="6779514" y="2324100"/>
            <a:ext cx="501243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28EE58D1-8968-4772-B94F-36DB0F6B1479}"/>
              </a:ext>
            </a:extLst>
          </p:cNvPr>
          <p:cNvSpPr>
            <a:spLocks noGrp="1"/>
          </p:cNvSpPr>
          <p:nvPr/>
        </p:nvSpPr>
        <p:spPr>
          <a:xfrm>
            <a:off x="6893814" y="2419350"/>
            <a:ext cx="478383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Ověřit aktuální limit a smlouvu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38BA1A71-2FE4-427F-A797-F19E4E888D97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806A26ED-4EDB-4044-A0C2-E7C34CB65A61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Havárie stoupačky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1102A316-FE0F-4F7B-8C34-B67E29DEC57C}"/>
              </a:ext>
            </a:extLst>
          </p:cNvPr>
          <p:cNvSpPr>
            <a:spLocks noGrp="1"/>
          </p:cNvSpPr>
          <p:nvPr/>
        </p:nvSpPr>
        <p:spPr>
          <a:xfrm>
            <a:off x="3248025" y="3009900"/>
            <a:ext cx="3531489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484525A2-8FB3-4875-8CC4-03FDD231B322}"/>
              </a:ext>
            </a:extLst>
          </p:cNvPr>
          <p:cNvSpPr>
            <a:spLocks noGrp="1"/>
          </p:cNvSpPr>
          <p:nvPr/>
        </p:nvSpPr>
        <p:spPr>
          <a:xfrm>
            <a:off x="3362325" y="3105150"/>
            <a:ext cx="330288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 ohrožen dům?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D1F63C5C-0DB7-46F4-81F8-C414571E313F}"/>
              </a:ext>
            </a:extLst>
          </p:cNvPr>
          <p:cNvSpPr>
            <a:spLocks noGrp="1"/>
          </p:cNvSpPr>
          <p:nvPr/>
        </p:nvSpPr>
        <p:spPr>
          <a:xfrm>
            <a:off x="6779514" y="3009900"/>
            <a:ext cx="501243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737F1ECD-A40B-495E-A5FF-38EC0D401FCF}"/>
              </a:ext>
            </a:extLst>
          </p:cNvPr>
          <p:cNvSpPr>
            <a:spLocks noGrp="1"/>
          </p:cNvSpPr>
          <p:nvPr/>
        </p:nvSpPr>
        <p:spPr>
          <a:xfrm>
            <a:off x="6893814" y="3105150"/>
            <a:ext cx="478383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Zajistit zásah a vše zdokumentovat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16967918-3680-481C-9130-24AB2335DEA4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8EDB1786-72F0-4B4B-9DE8-84E23C15CFB7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Rozbité dveře nájemcem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798008C8-224A-4C53-AA28-4FAED291CEFB}"/>
              </a:ext>
            </a:extLst>
          </p:cNvPr>
          <p:cNvSpPr>
            <a:spLocks noGrp="1"/>
          </p:cNvSpPr>
          <p:nvPr/>
        </p:nvSpPr>
        <p:spPr>
          <a:xfrm>
            <a:off x="3248025" y="3695700"/>
            <a:ext cx="3531489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45834138-C29D-465D-97C1-65727955DD99}"/>
              </a:ext>
            </a:extLst>
          </p:cNvPr>
          <p:cNvSpPr>
            <a:spLocks noGrp="1"/>
          </p:cNvSpPr>
          <p:nvPr/>
        </p:nvSpPr>
        <p:spPr>
          <a:xfrm>
            <a:off x="3362325" y="3790950"/>
            <a:ext cx="330288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 prokázané zavinění?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54285422-FD0C-4DB4-A241-DB549148AD5A}"/>
              </a:ext>
            </a:extLst>
          </p:cNvPr>
          <p:cNvSpPr>
            <a:spLocks noGrp="1"/>
          </p:cNvSpPr>
          <p:nvPr/>
        </p:nvSpPr>
        <p:spPr>
          <a:xfrm>
            <a:off x="6779514" y="3695700"/>
            <a:ext cx="501243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CCDBED13-8EBA-4759-81E3-63C928A6D5F5}"/>
              </a:ext>
            </a:extLst>
          </p:cNvPr>
          <p:cNvSpPr>
            <a:spLocks noGrp="1"/>
          </p:cNvSpPr>
          <p:nvPr/>
        </p:nvSpPr>
        <p:spPr>
          <a:xfrm>
            <a:off x="6893814" y="3790950"/>
            <a:ext cx="478383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Zdokumentovat škodu a vyčíslit náklad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151F1FA8-597E-4C0F-A27F-915501F3E799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9D98FC4C-534C-452B-AE4E-690D859C8E35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Výměna celého kotle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1B49C3E7-ECDF-435C-AC4B-103FA5E42B9F}"/>
              </a:ext>
            </a:extLst>
          </p:cNvPr>
          <p:cNvSpPr>
            <a:spLocks noGrp="1"/>
          </p:cNvSpPr>
          <p:nvPr/>
        </p:nvSpPr>
        <p:spPr>
          <a:xfrm>
            <a:off x="3248025" y="4381500"/>
            <a:ext cx="3531489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6E8A5D75-6247-4892-AD13-8940885FC1D0}"/>
              </a:ext>
            </a:extLst>
          </p:cNvPr>
          <p:cNvSpPr>
            <a:spLocks noGrp="1"/>
          </p:cNvSpPr>
          <p:nvPr/>
        </p:nvSpPr>
        <p:spPr>
          <a:xfrm>
            <a:off x="3362325" y="4476750"/>
            <a:ext cx="330288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Oprava, nebo investice?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AEF3EA66-4E41-41E1-8F59-8ECCBC660944}"/>
              </a:ext>
            </a:extLst>
          </p:cNvPr>
          <p:cNvSpPr>
            <a:spLocks noGrp="1"/>
          </p:cNvSpPr>
          <p:nvPr/>
        </p:nvSpPr>
        <p:spPr>
          <a:xfrm>
            <a:off x="6779514" y="4381500"/>
            <a:ext cx="501243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60527CB8-1D05-49FA-A154-27CDCC590930}"/>
              </a:ext>
            </a:extLst>
          </p:cNvPr>
          <p:cNvSpPr>
            <a:spLocks noGrp="1"/>
          </p:cNvSpPr>
          <p:nvPr/>
        </p:nvSpPr>
        <p:spPr>
          <a:xfrm>
            <a:off x="6893814" y="4476750"/>
            <a:ext cx="478383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Schválit rozsah a zdroj financování</a:t>
            </a:r>
          </a:p>
        </p:txBody>
      </p:sp>
    </p:spTree>
    <p:extLst>
      <p:ext uri="{BB962C8B-B14F-4D97-AF65-F5344CB8AC3E}">
        <p14:creationId xmlns:p14="http://schemas.microsoft.com/office/powerpoint/2010/main" val="11754701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695380E0-0517-4ED0-9680-193573D4249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4BD2AB1-ADA6-4602-BB36-497B6CEB4DB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KLÍČOVÝ PRINCIP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7E0F87D-67E3-42EB-99EB-C9CABE72B604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Pasport bytu šetří dohady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9C17FA0-C81A-4E67-A786-3235AFE09CA9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2DEA04F-A00F-4464-B7AA-9328A802CC5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F93898B-0A32-4542-9323-41A454A32D2A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86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5900BF5-814E-414E-803A-7411C07CC9F0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Aktuální záznam propojuje technický stav, majetek a odpovědnost.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FACE6D94-4337-4FB8-A5EC-4EDAC5577686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66330FA-4A25-4428-8973-5CA21B002D60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identifikace místností, vybavení a povrchů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výrobní čísla a stavy měřidel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datum kontroly a fotodokumentace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vazba na opravy, revize a předávací protokoly</a:t>
            </a:r>
          </a:p>
        </p:txBody>
      </p:sp>
    </p:spTree>
    <p:extLst>
      <p:ext uri="{BB962C8B-B14F-4D97-AF65-F5344CB8AC3E}">
        <p14:creationId xmlns:p14="http://schemas.microsoft.com/office/powerpoint/2010/main" val="15668756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F23313DF-FA19-4172-B284-C80F5ED3E9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C1B8DA5-14E7-4C62-9504-74D8B9FBF05B}"/>
              </a:ext>
            </a:extLst>
          </p:cNvPr>
          <p:cNvSpPr>
            <a:spLocks noGrp="1"/>
          </p:cNvSpPr>
          <p:nvPr/>
        </p:nvSpPr>
        <p:spPr>
          <a:xfrm>
            <a:off x="476250" y="590550"/>
            <a:ext cx="142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4200" b="1">
                <a:solidFill>
                  <a:srgbClr val="6DCBF4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6DCBF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B918546-6105-48E0-91FB-435AF6A8BB51}"/>
              </a:ext>
            </a:extLst>
          </p:cNvPr>
          <p:cNvSpPr>
            <a:spLocks noGrp="1"/>
          </p:cNvSpPr>
          <p:nvPr/>
        </p:nvSpPr>
        <p:spPr>
          <a:xfrm>
            <a:off x="476250" y="2000250"/>
            <a:ext cx="9906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buNone/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Vyúčtování služeb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D36A869-4EDD-4730-A755-EDC0D97FD5C3}"/>
              </a:ext>
            </a:extLst>
          </p:cNvPr>
          <p:cNvSpPr>
            <a:spLocks noGrp="1"/>
          </p:cNvSpPr>
          <p:nvPr/>
        </p:nvSpPr>
        <p:spPr>
          <a:xfrm>
            <a:off x="476250" y="3857625"/>
            <a:ext cx="895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0">
                <a:solidFill>
                  <a:srgbClr val="D6E6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6E6F2"/>
                </a:solidFill>
                <a:latin typeface="Arial"/>
                <a:ea typeface="Arial"/>
                <a:cs typeface="Arial"/>
              </a:rPr>
              <a:t>Nejrizikovější část správy: správná data, správný klíč a čitelné vysvětlení.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28A19D8-AAD8-4371-9423-E8C23401E624}"/>
              </a:ext>
            </a:extLst>
          </p:cNvPr>
          <p:cNvSpPr>
            <a:spLocks noGrp="1"/>
          </p:cNvSpPr>
          <p:nvPr/>
        </p:nvSpPr>
        <p:spPr>
          <a:xfrm>
            <a:off x="476250" y="5619750"/>
            <a:ext cx="11239500" cy="19050"/>
          </a:xfrm>
          <a:prstGeom prst="rect">
            <a:avLst/>
          </a:prstGeom>
          <a:solidFill>
            <a:srgbClr val="31516A"/>
          </a:solidFill>
          <a:ln w="0">
            <a:noFill/>
            <a:prstDash val="solid"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8285C98-2E83-42B3-88B1-BA65E0B067D0}"/>
              </a:ext>
            </a:extLst>
          </p:cNvPr>
          <p:cNvSpPr>
            <a:spLocks noGrp="1"/>
          </p:cNvSpPr>
          <p:nvPr/>
        </p:nvSpPr>
        <p:spPr>
          <a:xfrm>
            <a:off x="476250" y="59055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9EC1D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C1D8"/>
                </a:solidFill>
                <a:latin typeface="Arial"/>
                <a:ea typeface="Arial"/>
                <a:cs typeface="Arial"/>
              </a:rPr>
              <a:t>TEMATICKÝ BLOK</a:t>
            </a:r>
          </a:p>
        </p:txBody>
      </p:sp>
    </p:spTree>
    <p:extLst>
      <p:ext uri="{BB962C8B-B14F-4D97-AF65-F5344CB8AC3E}">
        <p14:creationId xmlns:p14="http://schemas.microsoft.com/office/powerpoint/2010/main" val="7355124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C9AE2DE6-F296-48FD-90BF-EE0BEE34B0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E5F7DD4-1B6D-4F8B-B051-0DFC87D9FC6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ZÁKLADNÍ POJMY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5F95570-7F80-4D63-ADCE-E4A5EACD9AF0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Tři pojmy, tři odlišné kroky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A26B6CB-7BA0-453C-824E-B5D9883174B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B223B42-178E-44F6-B311-F9EBFE69F8C4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668CB77-1E6D-41D1-8FBC-EDCCE5C569D9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88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759C06E-C07B-484D-AA0D-0305DE302CF7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506218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68A39C2-FD51-4C37-887C-557F200E3A73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277618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Krok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4BD9E4A-E894-4CA2-9ACF-E4C02139E233}"/>
              </a:ext>
            </a:extLst>
          </p:cNvPr>
          <p:cNvSpPr>
            <a:spLocks noGrp="1"/>
          </p:cNvSpPr>
          <p:nvPr/>
        </p:nvSpPr>
        <p:spPr>
          <a:xfrm>
            <a:off x="2906268" y="1638300"/>
            <a:ext cx="5582031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298EF6B-8CF0-419B-9B32-52A7951C46C0}"/>
              </a:ext>
            </a:extLst>
          </p:cNvPr>
          <p:cNvSpPr>
            <a:spLocks noGrp="1"/>
          </p:cNvSpPr>
          <p:nvPr/>
        </p:nvSpPr>
        <p:spPr>
          <a:xfrm>
            <a:off x="3020568" y="1752600"/>
            <a:ext cx="5353431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 se děje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422794F-CBEC-4343-85B6-7F8AB2B24648}"/>
              </a:ext>
            </a:extLst>
          </p:cNvPr>
          <p:cNvSpPr>
            <a:spLocks noGrp="1"/>
          </p:cNvSpPr>
          <p:nvPr/>
        </p:nvSpPr>
        <p:spPr>
          <a:xfrm>
            <a:off x="8488299" y="1638300"/>
            <a:ext cx="3303651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0EB61D2-D694-4C47-BC5D-D3A56DD83E04}"/>
              </a:ext>
            </a:extLst>
          </p:cNvPr>
          <p:cNvSpPr>
            <a:spLocks noGrp="1"/>
          </p:cNvSpPr>
          <p:nvPr/>
        </p:nvSpPr>
        <p:spPr>
          <a:xfrm>
            <a:off x="8602599" y="1752600"/>
            <a:ext cx="3075051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Výsledek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9C5001D8-6A5F-4151-AC72-E4451E13179E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782A50E-D12F-4981-A7FE-BCFD6E6947C9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Rozúčtování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C5A9887C-3255-45C8-9B42-62F51460E0EB}"/>
              </a:ext>
            </a:extLst>
          </p:cNvPr>
          <p:cNvSpPr>
            <a:spLocks noGrp="1"/>
          </p:cNvSpPr>
          <p:nvPr/>
        </p:nvSpPr>
        <p:spPr>
          <a:xfrm>
            <a:off x="2906268" y="2324100"/>
            <a:ext cx="558203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50252F09-5880-474E-859F-5D29CD275666}"/>
              </a:ext>
            </a:extLst>
          </p:cNvPr>
          <p:cNvSpPr>
            <a:spLocks noGrp="1"/>
          </p:cNvSpPr>
          <p:nvPr/>
        </p:nvSpPr>
        <p:spPr>
          <a:xfrm>
            <a:off x="3020568" y="2419350"/>
            <a:ext cx="535343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Celkový náklad služby se podle pravidla rozdělí mezi příjemce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40AE3F5-5005-4BA4-BD85-5CB8BA804D8A}"/>
              </a:ext>
            </a:extLst>
          </p:cNvPr>
          <p:cNvSpPr>
            <a:spLocks noGrp="1"/>
          </p:cNvSpPr>
          <p:nvPr/>
        </p:nvSpPr>
        <p:spPr>
          <a:xfrm>
            <a:off x="8488299" y="2324100"/>
            <a:ext cx="330365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F842C31-73AA-4B08-9C2C-0C83C8AC737D}"/>
              </a:ext>
            </a:extLst>
          </p:cNvPr>
          <p:cNvSpPr>
            <a:spLocks noGrp="1"/>
          </p:cNvSpPr>
          <p:nvPr/>
        </p:nvSpPr>
        <p:spPr>
          <a:xfrm>
            <a:off x="8602599" y="2419350"/>
            <a:ext cx="307505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podíl jednotky / osoby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1DA3D226-FAB7-4A79-8A59-A397DD60FB71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50621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28943372-AABB-4354-B1DE-F37C03F295BE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Vyúčtování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B55ABC5A-7BE6-4F04-8F4A-81419ED2D258}"/>
              </a:ext>
            </a:extLst>
          </p:cNvPr>
          <p:cNvSpPr>
            <a:spLocks noGrp="1"/>
          </p:cNvSpPr>
          <p:nvPr/>
        </p:nvSpPr>
        <p:spPr>
          <a:xfrm>
            <a:off x="2906268" y="3009900"/>
            <a:ext cx="558203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921EC69-A27B-40F2-AA00-1965828DF2E8}"/>
              </a:ext>
            </a:extLst>
          </p:cNvPr>
          <p:cNvSpPr>
            <a:spLocks noGrp="1"/>
          </p:cNvSpPr>
          <p:nvPr/>
        </p:nvSpPr>
        <p:spPr>
          <a:xfrm>
            <a:off x="3020568" y="3105150"/>
            <a:ext cx="535343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Podíl příjemce se porovná s jeho uhrazenými zálohami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B09B1749-7530-42AE-9769-36250253551B}"/>
              </a:ext>
            </a:extLst>
          </p:cNvPr>
          <p:cNvSpPr>
            <a:spLocks noGrp="1"/>
          </p:cNvSpPr>
          <p:nvPr/>
        </p:nvSpPr>
        <p:spPr>
          <a:xfrm>
            <a:off x="8488299" y="3009900"/>
            <a:ext cx="330365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AE230934-E63E-4B1B-ACE8-8925249E89BF}"/>
              </a:ext>
            </a:extLst>
          </p:cNvPr>
          <p:cNvSpPr>
            <a:spLocks noGrp="1"/>
          </p:cNvSpPr>
          <p:nvPr/>
        </p:nvSpPr>
        <p:spPr>
          <a:xfrm>
            <a:off x="8602599" y="3105150"/>
            <a:ext cx="307505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přeplatek nebo nedoplatek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BD16C3B3-70E1-4BD1-9F0A-C76A732736FD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97C2F5DB-F78F-4ADA-A143-EEC77A5F1FB7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Finanční vypořádání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FF572CD1-7631-419C-8B1A-74A5E644F7C7}"/>
              </a:ext>
            </a:extLst>
          </p:cNvPr>
          <p:cNvSpPr>
            <a:spLocks noGrp="1"/>
          </p:cNvSpPr>
          <p:nvPr/>
        </p:nvSpPr>
        <p:spPr>
          <a:xfrm>
            <a:off x="2906268" y="3695700"/>
            <a:ext cx="558203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CAF5AD79-57BE-4912-B05F-91855659CF2D}"/>
              </a:ext>
            </a:extLst>
          </p:cNvPr>
          <p:cNvSpPr>
            <a:spLocks noGrp="1"/>
          </p:cNvSpPr>
          <p:nvPr/>
        </p:nvSpPr>
        <p:spPr>
          <a:xfrm>
            <a:off x="3020568" y="3790950"/>
            <a:ext cx="535343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Výsledek se skutečně uhradí nebo vrátí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1DF29CD7-58A0-4DCA-A5BA-BCC031BF8D0B}"/>
              </a:ext>
            </a:extLst>
          </p:cNvPr>
          <p:cNvSpPr>
            <a:spLocks noGrp="1"/>
          </p:cNvSpPr>
          <p:nvPr/>
        </p:nvSpPr>
        <p:spPr>
          <a:xfrm>
            <a:off x="8488299" y="3695700"/>
            <a:ext cx="330365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D67EFB4F-527E-4154-A1C3-20104EF6C076}"/>
              </a:ext>
            </a:extLst>
          </p:cNvPr>
          <p:cNvSpPr>
            <a:spLocks noGrp="1"/>
          </p:cNvSpPr>
          <p:nvPr/>
        </p:nvSpPr>
        <p:spPr>
          <a:xfrm>
            <a:off x="8602599" y="3790950"/>
            <a:ext cx="307505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uzavřená pohledávka / závazek</a:t>
            </a:r>
          </a:p>
        </p:txBody>
      </p:sp>
    </p:spTree>
    <p:extLst>
      <p:ext uri="{BB962C8B-B14F-4D97-AF65-F5344CB8AC3E}">
        <p14:creationId xmlns:p14="http://schemas.microsoft.com/office/powerpoint/2010/main" val="186702801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4B43CE3E-77C1-4D70-823B-6731268FF6C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A4EC1AE-50D5-47BD-A9A4-6FA7282828F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ČASOVÁ OSA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0B764E8-2A28-4741-8953-2E1211CFF36D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Kalendář řádného vyúčtování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86C7630-088E-4E69-9EBD-AB4958042002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5565AFD-C46C-406E-B475-D74D11BEF44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439F0E8-C692-4940-B5B2-A1D2A0A0C68F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89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C2647EB7-14AB-4751-B7EF-ECA1BC16A5AB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A226A3D7-05A1-4DAA-B749-B02A2137AFEC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DF6FA5E-3AC7-433E-83B2-17B3D6FBE2CE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DE37FB2-4245-4543-AFCD-98E30AFAF5CE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Uzávěrka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760FC68-C622-403F-9C93-4C4C78468660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Uzavřít období a sesbírat faktury, odečty, osoby a úhrady.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94DEBB3E-B0D1-426D-BD59-E3A889137650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FC929994-C001-4579-B143-DB30B9280D13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65AA17F-8748-4AB1-833A-630FFADFE3DF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E0CD9448-1D22-4855-B0E7-7424CD93E7F4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Výpočet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5F23D6B0-4A78-4AE5-81A1-15C5165C6DDF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Rozúčtovat služby a porovnat podíly se zálohami.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0FE7B21A-3969-4123-BA34-CFD05DC32702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0C07567A-6C22-4037-8199-7211A32EB42B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A2BE0467-0846-4641-91AB-ECB616CD7259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79FD525E-9596-41B8-92A8-A9203A9D375E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Doručení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AF341C6B-F460-4523-AB62-9797D98B224A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Předat kontrolovatelný výstup a evidovat datum doručení.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8A4C23CD-2BF8-41CC-8A4F-2C49E16D8D5D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F4FFC797-B029-4894-8816-AE63DA539E13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6146268F-98D9-4E5A-AD18-5CBD4BD7475B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C50ED5D7-4432-4DA0-B529-20A528336A34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Dořešení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D39737DC-542A-4339-9152-5F6F20652F40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Zpřístupnit podklady, vyřídit námitky a vypořádat rozdíl.</a:t>
            </a:r>
          </a:p>
        </p:txBody>
      </p:sp>
    </p:spTree>
    <p:extLst>
      <p:ext uri="{BB962C8B-B14F-4D97-AF65-F5344CB8AC3E}">
        <p14:creationId xmlns:p14="http://schemas.microsoft.com/office/powerpoint/2010/main" val="10085091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1787E154-4A43-4711-940C-33FCEC636F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046CF39-3F8D-4EF2-878D-AA1E8FDF0760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DATOVÁ ZÁKLADNA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7136A8F-EF51-424C-BCD9-326647CAD1E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Mapa vstupních dat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F8A17F4-73BB-48B2-9990-9CC2DA38617E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650C1FB-D2BD-433B-B8BA-579CB0F1894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9407844-30EC-4A90-8439-7F542E7A56E8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EB05996-4F33-476F-96D3-3EE20CC1ACDF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278380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6393698-2686-4410-BE20-568C982CC5C7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04978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Vstup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B20BA3C-5CE1-4C94-B99E-A0E008F59372}"/>
              </a:ext>
            </a:extLst>
          </p:cNvPr>
          <p:cNvSpPr>
            <a:spLocks noGrp="1"/>
          </p:cNvSpPr>
          <p:nvPr/>
        </p:nvSpPr>
        <p:spPr>
          <a:xfrm>
            <a:off x="2678430" y="1638300"/>
            <a:ext cx="3873246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1FC3744-1044-4AE1-835F-43EA52C1227B}"/>
              </a:ext>
            </a:extLst>
          </p:cNvPr>
          <p:cNvSpPr>
            <a:spLocks noGrp="1"/>
          </p:cNvSpPr>
          <p:nvPr/>
        </p:nvSpPr>
        <p:spPr>
          <a:xfrm>
            <a:off x="2792730" y="1752600"/>
            <a:ext cx="3644646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Odkud přichází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CFDB0F9-CAD4-460F-B50C-3095EE2E169A}"/>
              </a:ext>
            </a:extLst>
          </p:cNvPr>
          <p:cNvSpPr>
            <a:spLocks noGrp="1"/>
          </p:cNvSpPr>
          <p:nvPr/>
        </p:nvSpPr>
        <p:spPr>
          <a:xfrm>
            <a:off x="6551676" y="1638300"/>
            <a:ext cx="5240274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D61C6CD-DDDE-4522-A922-23DC1431C391}"/>
              </a:ext>
            </a:extLst>
          </p:cNvPr>
          <p:cNvSpPr>
            <a:spLocks noGrp="1"/>
          </p:cNvSpPr>
          <p:nvPr/>
        </p:nvSpPr>
        <p:spPr>
          <a:xfrm>
            <a:off x="6665976" y="1752600"/>
            <a:ext cx="5011674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Kontrola před výpočtem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261B6F2-7FFD-4ABB-9B0A-3D6B0D8E3B90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227838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2C77C1FD-978D-41E0-AA83-B6FEC4474E39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Náklady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F767D9E-78B0-412F-9CDA-CB5FCCA4A3FC}"/>
              </a:ext>
            </a:extLst>
          </p:cNvPr>
          <p:cNvSpPr>
            <a:spLocks noGrp="1"/>
          </p:cNvSpPr>
          <p:nvPr/>
        </p:nvSpPr>
        <p:spPr>
          <a:xfrm>
            <a:off x="2678430" y="2305050"/>
            <a:ext cx="387324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CF3C7A7-E7ED-46E8-8BE6-5EC0727EE219}"/>
              </a:ext>
            </a:extLst>
          </p:cNvPr>
          <p:cNvSpPr>
            <a:spLocks noGrp="1"/>
          </p:cNvSpPr>
          <p:nvPr/>
        </p:nvSpPr>
        <p:spPr>
          <a:xfrm>
            <a:off x="2792730" y="240030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faktury a účetní evidence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A0DD7193-B163-4B92-82C8-825894C3827E}"/>
              </a:ext>
            </a:extLst>
          </p:cNvPr>
          <p:cNvSpPr>
            <a:spLocks noGrp="1"/>
          </p:cNvSpPr>
          <p:nvPr/>
        </p:nvSpPr>
        <p:spPr>
          <a:xfrm>
            <a:off x="6551676" y="2305050"/>
            <a:ext cx="5240274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512A8510-FE5A-4C62-B7DE-A5873F7E31EA}"/>
              </a:ext>
            </a:extLst>
          </p:cNvPr>
          <p:cNvSpPr>
            <a:spLocks noGrp="1"/>
          </p:cNvSpPr>
          <p:nvPr/>
        </p:nvSpPr>
        <p:spPr>
          <a:xfrm>
            <a:off x="6665976" y="2400300"/>
            <a:ext cx="501167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služba, období, úplnost, oprávněnost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37C768DF-DD0C-4096-A4BA-943FDDA7505B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227838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D3F6EE60-9905-469A-830C-80EDB1355339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Odečty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DC67ABE1-870E-488D-BB7E-B6B6AA3CFC42}"/>
              </a:ext>
            </a:extLst>
          </p:cNvPr>
          <p:cNvSpPr>
            <a:spLocks noGrp="1"/>
          </p:cNvSpPr>
          <p:nvPr/>
        </p:nvSpPr>
        <p:spPr>
          <a:xfrm>
            <a:off x="2678430" y="2971800"/>
            <a:ext cx="387324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EBC6758D-2295-4940-9B6F-FF34FC781CD0}"/>
              </a:ext>
            </a:extLst>
          </p:cNvPr>
          <p:cNvSpPr>
            <a:spLocks noGrp="1"/>
          </p:cNvSpPr>
          <p:nvPr/>
        </p:nvSpPr>
        <p:spPr>
          <a:xfrm>
            <a:off x="2792730" y="306705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protokoly, dálkový odečet, měřidla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3C127828-AD5C-493F-B93A-BCC1F622C07F}"/>
              </a:ext>
            </a:extLst>
          </p:cNvPr>
          <p:cNvSpPr>
            <a:spLocks noGrp="1"/>
          </p:cNvSpPr>
          <p:nvPr/>
        </p:nvSpPr>
        <p:spPr>
          <a:xfrm>
            <a:off x="6551676" y="2971800"/>
            <a:ext cx="5240274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0D3A30CC-FF22-467C-BA0B-D79ADAA352C7}"/>
              </a:ext>
            </a:extLst>
          </p:cNvPr>
          <p:cNvSpPr>
            <a:spLocks noGrp="1"/>
          </p:cNvSpPr>
          <p:nvPr/>
        </p:nvSpPr>
        <p:spPr>
          <a:xfrm>
            <a:off x="6665976" y="3067050"/>
            <a:ext cx="501167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číslo měřidla, datum, návaznost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D97F212C-226F-4E35-93D4-0CB762A1050A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227838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75E64385-C3B9-4E2D-ABDD-DC90B9E9D2C9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Osoby a plochy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CF53A7ED-FFDF-4596-926E-A471F0F1F30B}"/>
              </a:ext>
            </a:extLst>
          </p:cNvPr>
          <p:cNvSpPr>
            <a:spLocks noGrp="1"/>
          </p:cNvSpPr>
          <p:nvPr/>
        </p:nvSpPr>
        <p:spPr>
          <a:xfrm>
            <a:off x="2678430" y="3638550"/>
            <a:ext cx="387324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09D9A241-3AFC-495F-9628-AB628FA2877C}"/>
              </a:ext>
            </a:extLst>
          </p:cNvPr>
          <p:cNvSpPr>
            <a:spLocks noGrp="1"/>
          </p:cNvSpPr>
          <p:nvPr/>
        </p:nvSpPr>
        <p:spPr>
          <a:xfrm>
            <a:off x="2792730" y="373380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evidenční listy, oznámené změny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F7A0E25E-67D1-48A5-813E-94957BBBC395}"/>
              </a:ext>
            </a:extLst>
          </p:cNvPr>
          <p:cNvSpPr>
            <a:spLocks noGrp="1"/>
          </p:cNvSpPr>
          <p:nvPr/>
        </p:nvSpPr>
        <p:spPr>
          <a:xfrm>
            <a:off x="6551676" y="3638550"/>
            <a:ext cx="5240274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C4054EC1-9080-4DB3-A895-241831B5C0F7}"/>
              </a:ext>
            </a:extLst>
          </p:cNvPr>
          <p:cNvSpPr>
            <a:spLocks noGrp="1"/>
          </p:cNvSpPr>
          <p:nvPr/>
        </p:nvSpPr>
        <p:spPr>
          <a:xfrm>
            <a:off x="6665976" y="3733800"/>
            <a:ext cx="501167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časové rozlišení a úplnost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2F02B6C4-9107-40E5-AF9D-5852FCB5B7E4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227838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E9684C79-34BD-4261-8F1E-739165589975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Zálohy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F9125E8F-713E-4487-BC2C-B64D740445F2}"/>
              </a:ext>
            </a:extLst>
          </p:cNvPr>
          <p:cNvSpPr>
            <a:spLocks noGrp="1"/>
          </p:cNvSpPr>
          <p:nvPr/>
        </p:nvSpPr>
        <p:spPr>
          <a:xfrm>
            <a:off x="2678430" y="4305300"/>
            <a:ext cx="387324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25B1C25D-0DFC-4BDF-B0F9-094978237352}"/>
              </a:ext>
            </a:extLst>
          </p:cNvPr>
          <p:cNvSpPr>
            <a:spLocks noGrp="1"/>
          </p:cNvSpPr>
          <p:nvPr/>
        </p:nvSpPr>
        <p:spPr>
          <a:xfrm>
            <a:off x="2792730" y="440055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předpisy, banka, pokladna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44691075-23EE-4320-95AA-81A401B35031}"/>
              </a:ext>
            </a:extLst>
          </p:cNvPr>
          <p:cNvSpPr>
            <a:spLocks noGrp="1"/>
          </p:cNvSpPr>
          <p:nvPr/>
        </p:nvSpPr>
        <p:spPr>
          <a:xfrm>
            <a:off x="6551676" y="4305300"/>
            <a:ext cx="5240274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8BEBAD49-606E-4FEF-BDB5-5966A176B3C2}"/>
              </a:ext>
            </a:extLst>
          </p:cNvPr>
          <p:cNvSpPr>
            <a:spLocks noGrp="1"/>
          </p:cNvSpPr>
          <p:nvPr/>
        </p:nvSpPr>
        <p:spPr>
          <a:xfrm>
            <a:off x="6665976" y="4400550"/>
            <a:ext cx="501167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všech 12 období a nespárované platby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E54E27CE-AA5F-4310-8DAA-5A671372344A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227838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066BA4DC-A249-432F-B052-E16B961E04B2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204978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Pravidla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B1043380-9438-4A27-B7DE-45056573E9F9}"/>
              </a:ext>
            </a:extLst>
          </p:cNvPr>
          <p:cNvSpPr>
            <a:spLocks noGrp="1"/>
          </p:cNvSpPr>
          <p:nvPr/>
        </p:nvSpPr>
        <p:spPr>
          <a:xfrm>
            <a:off x="2678430" y="4972050"/>
            <a:ext cx="387324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2A3D12B7-A715-4D2B-BA31-AEEB1BFB74CC}"/>
              </a:ext>
            </a:extLst>
          </p:cNvPr>
          <p:cNvSpPr>
            <a:spLocks noGrp="1"/>
          </p:cNvSpPr>
          <p:nvPr/>
        </p:nvSpPr>
        <p:spPr>
          <a:xfrm>
            <a:off x="2792730" y="506730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smlouva, rozhodnutí, právní předpis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AF98A644-FC06-4B49-A342-FA39917D86AA}"/>
              </a:ext>
            </a:extLst>
          </p:cNvPr>
          <p:cNvSpPr>
            <a:spLocks noGrp="1"/>
          </p:cNvSpPr>
          <p:nvPr/>
        </p:nvSpPr>
        <p:spPr>
          <a:xfrm>
            <a:off x="6551676" y="4972050"/>
            <a:ext cx="5240274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F83D53BA-F49B-4235-96CE-632449B4C6DF}"/>
              </a:ext>
            </a:extLst>
          </p:cNvPr>
          <p:cNvSpPr>
            <a:spLocks noGrp="1"/>
          </p:cNvSpPr>
          <p:nvPr/>
        </p:nvSpPr>
        <p:spPr>
          <a:xfrm>
            <a:off x="6665976" y="5067300"/>
            <a:ext cx="5011674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platnost pro dané období</a:t>
            </a:r>
          </a:p>
        </p:txBody>
      </p:sp>
    </p:spTree>
    <p:extLst>
      <p:ext uri="{BB962C8B-B14F-4D97-AF65-F5344CB8AC3E}">
        <p14:creationId xmlns:p14="http://schemas.microsoft.com/office/powerpoint/2010/main" val="4732980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17F9FBAA-2D56-4168-8166-38C4757D82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829B090-C2B6-4DC3-9B65-63ED38E78B8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CÍL VYÚČTOVÁNÍ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A64C60C-4948-4DE4-AEF3-A02996BB89D9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 má vyúčtování příjemci říct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C9C1225-E836-4ED9-B66F-8A7257999094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FC81915-8C97-4795-BD24-DDD586F9FDA5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CBE383D-DBB7-4689-97F9-0634CC90690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91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94D15CD-5DD8-437F-8E78-76340D4C91D6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Příjemce musí být schopen zkontrolovat cestu od nákladu k výsledku.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5CA95626-0388-4C61-B8D8-446CD3BD17F5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218290D-2041-45E2-9E11-08CB03C33FA3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jaké služby byly poskytovány a za jaké období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celkový náklad domu a použitý rozúčtovací klíč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podíl konkrétní jednotky nebo osoby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výši zaplacených záloh a výsledný rozdíl</a:t>
            </a:r>
          </a:p>
        </p:txBody>
      </p:sp>
    </p:spTree>
    <p:extLst>
      <p:ext uri="{BB962C8B-B14F-4D97-AF65-F5344CB8AC3E}">
        <p14:creationId xmlns:p14="http://schemas.microsoft.com/office/powerpoint/2010/main" val="15753538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15792803-DB25-48B4-9EE6-DAB20E02FBE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BA5A13A-841B-45AD-9FC8-1B817EA2B97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928735E-19B6-4D96-ABD7-161B5CE566FE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Vyúčtování krok za krokem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99321C2-DD93-46DE-B24F-A90AFE772AE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D4A84F2-1575-4668-A086-903DFED2018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40F7281-2096-420A-BCB0-C2C0700A143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C89C4CE-B238-4CBA-A610-B7DFBC5DB5C8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2C930582-5DD5-43F1-8182-4B9EB78DC41F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19602DE-56B0-4E1C-84A6-64A3095F5B2F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06F572B-FF4E-4A82-8989-A235269BD1DB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Uzavřít data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DC16D3B-3F36-4FDE-AEF4-8102FE791C05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Faktury, odečty, osoby, plochy a období.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DBEB1B5A-EDBA-4F21-AFC7-F2F19C1AE64C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0843ED01-E824-472F-A29C-4440F00F2823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4E2E27B-23B1-4EDD-B4E9-C7B27EF4214D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4BF2074A-8A56-4CE0-BC65-BA60F299D0BA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Ověřit náklady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6EF606BF-E6CA-43E1-9E13-F1E9AA79075D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Jen náklady, které patří do služeb.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90AD6E8E-9A6A-4F31-9505-DE40E024B794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DA76E567-D7E0-4B88-A416-6ACE1DDA17BC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6BBEB2C-EFBF-41B6-A632-A68D5B21DB10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BACCFA5-115B-421A-A805-435C364CE2D3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Rozúčtovat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99C7B72-D8BA-496D-A684-25F14F9027D2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Použít správný a doložitelný klíč.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CAB72409-83D6-4821-842D-B7B7D7B6F03B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17F8CF95-D1FA-440E-94F2-105316762F18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206ABE80-6281-41A8-B8F0-42E9B689300F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0A3D4A6A-F7C4-4677-91C3-67BC40FDC250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Zkontrolovat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197994E3-D469-4211-904E-FE2AF89DE984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Součty, zálohy, výsledek a srozumitelnost.</a:t>
            </a:r>
          </a:p>
        </p:txBody>
      </p:sp>
    </p:spTree>
    <p:extLst>
      <p:ext uri="{BB962C8B-B14F-4D97-AF65-F5344CB8AC3E}">
        <p14:creationId xmlns:p14="http://schemas.microsoft.com/office/powerpoint/2010/main" val="7206673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64777BAE-7B35-4A37-A0DE-A2E975C05C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D8A43AA-5078-433D-9E4D-36C6B0C8A69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94FFA5E-859F-4314-9B4A-B624F74FADC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Nejčastější rozúčtovací klíče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F3559C3-D4F5-4A8C-B0AE-5F6572A40A8B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D4BFDD6-A2DC-4B97-96F7-B6B09343B75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4E8FA38-1FFB-4AD0-9F40-41336060A78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93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EE51BFCB-519D-4B82-8448-4338F30018B4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847975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19C477B-303F-4692-9B95-A394510D23FD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619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Služba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5BB07DF-4194-434D-8740-B47F03688BA7}"/>
              </a:ext>
            </a:extLst>
          </p:cNvPr>
          <p:cNvSpPr>
            <a:spLocks noGrp="1"/>
          </p:cNvSpPr>
          <p:nvPr/>
        </p:nvSpPr>
        <p:spPr>
          <a:xfrm>
            <a:off x="3248025" y="1638300"/>
            <a:ext cx="4101084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282D3F1-BC32-48B6-BA35-BA183BB0B1B1}"/>
              </a:ext>
            </a:extLst>
          </p:cNvPr>
          <p:cNvSpPr>
            <a:spLocks noGrp="1"/>
          </p:cNvSpPr>
          <p:nvPr/>
        </p:nvSpPr>
        <p:spPr>
          <a:xfrm>
            <a:off x="3362325" y="1752600"/>
            <a:ext cx="3872484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Obvyklý podklad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710CCC8-C587-4699-84D3-7DEACF7736D1}"/>
              </a:ext>
            </a:extLst>
          </p:cNvPr>
          <p:cNvSpPr>
            <a:spLocks noGrp="1"/>
          </p:cNvSpPr>
          <p:nvPr/>
        </p:nvSpPr>
        <p:spPr>
          <a:xfrm>
            <a:off x="7349109" y="1638300"/>
            <a:ext cx="4442841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3686838-B1FD-466E-AFA3-F8163392FA43}"/>
              </a:ext>
            </a:extLst>
          </p:cNvPr>
          <p:cNvSpPr>
            <a:spLocks noGrp="1"/>
          </p:cNvSpPr>
          <p:nvPr/>
        </p:nvSpPr>
        <p:spPr>
          <a:xfrm>
            <a:off x="7463409" y="1752600"/>
            <a:ext cx="4214241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Kontrola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CBDF4C8-19FA-450D-90F0-E763924E92BE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271803ED-9A50-43F8-B768-A8EC6A22C650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Studená voda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334305D9-538C-4F5D-8E7F-8C7A7427F35A}"/>
              </a:ext>
            </a:extLst>
          </p:cNvPr>
          <p:cNvSpPr>
            <a:spLocks noGrp="1"/>
          </p:cNvSpPr>
          <p:nvPr/>
        </p:nvSpPr>
        <p:spPr>
          <a:xfrm>
            <a:off x="3248025" y="2324100"/>
            <a:ext cx="4101084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874DA3C9-E2FF-413F-AAC5-1286F04CA72C}"/>
              </a:ext>
            </a:extLst>
          </p:cNvPr>
          <p:cNvSpPr>
            <a:spLocks noGrp="1"/>
          </p:cNvSpPr>
          <p:nvPr/>
        </p:nvSpPr>
        <p:spPr>
          <a:xfrm>
            <a:off x="3362325" y="2419350"/>
            <a:ext cx="3872484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Odečet měřidla / pravidla domu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B5AD0B6D-1139-46FC-AAD2-ECF805B5CD1C}"/>
              </a:ext>
            </a:extLst>
          </p:cNvPr>
          <p:cNvSpPr>
            <a:spLocks noGrp="1"/>
          </p:cNvSpPr>
          <p:nvPr/>
        </p:nvSpPr>
        <p:spPr>
          <a:xfrm>
            <a:off x="7349109" y="2324100"/>
            <a:ext cx="444284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159F5D98-F305-4835-9E80-80F6CD63523B}"/>
              </a:ext>
            </a:extLst>
          </p:cNvPr>
          <p:cNvSpPr>
            <a:spLocks noGrp="1"/>
          </p:cNvSpPr>
          <p:nvPr/>
        </p:nvSpPr>
        <p:spPr>
          <a:xfrm>
            <a:off x="7463409" y="24193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Návaznost na hlavní měřidlo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F8A50668-252E-46BC-9113-509CA153F9EE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EEA373A-3966-4FE9-BF0C-756A44EDFF1D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Teplo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E74DD185-D3F1-4EE9-AAC5-65FC9AED898E}"/>
              </a:ext>
            </a:extLst>
          </p:cNvPr>
          <p:cNvSpPr>
            <a:spLocks noGrp="1"/>
          </p:cNvSpPr>
          <p:nvPr/>
        </p:nvSpPr>
        <p:spPr>
          <a:xfrm>
            <a:off x="3248025" y="3009900"/>
            <a:ext cx="4101084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5CC2811-3331-48A7-BEC1-E5E7D425A1A8}"/>
              </a:ext>
            </a:extLst>
          </p:cNvPr>
          <p:cNvSpPr>
            <a:spLocks noGrp="1"/>
          </p:cNvSpPr>
          <p:nvPr/>
        </p:nvSpPr>
        <p:spPr>
          <a:xfrm>
            <a:off x="3362325" y="3105150"/>
            <a:ext cx="3872484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Měřidla a zákonná pravidla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04E327B0-8AE1-4B7C-8149-421FA2C10FE0}"/>
              </a:ext>
            </a:extLst>
          </p:cNvPr>
          <p:cNvSpPr>
            <a:spLocks noGrp="1"/>
          </p:cNvSpPr>
          <p:nvPr/>
        </p:nvSpPr>
        <p:spPr>
          <a:xfrm>
            <a:off x="7349109" y="3009900"/>
            <a:ext cx="444284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D7380A00-3FCF-482C-9881-1D7B572F3DFF}"/>
              </a:ext>
            </a:extLst>
          </p:cNvPr>
          <p:cNvSpPr>
            <a:spLocks noGrp="1"/>
          </p:cNvSpPr>
          <p:nvPr/>
        </p:nvSpPr>
        <p:spPr>
          <a:xfrm>
            <a:off x="7463409" y="31051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Základní a spotřební složka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C10F48F9-B5F9-4A34-8F38-045AA92E41A6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386D830A-E469-4C01-A6FF-2D6EA261A7A1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Úklid, osvětlení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AC39CA61-1567-46EC-8D7C-6974BDB71F3B}"/>
              </a:ext>
            </a:extLst>
          </p:cNvPr>
          <p:cNvSpPr>
            <a:spLocks noGrp="1"/>
          </p:cNvSpPr>
          <p:nvPr/>
        </p:nvSpPr>
        <p:spPr>
          <a:xfrm>
            <a:off x="3248025" y="3695700"/>
            <a:ext cx="4101084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1D29BB7C-D3FF-40FA-B21B-82B65FFFBC92}"/>
              </a:ext>
            </a:extLst>
          </p:cNvPr>
          <p:cNvSpPr>
            <a:spLocks noGrp="1"/>
          </p:cNvSpPr>
          <p:nvPr/>
        </p:nvSpPr>
        <p:spPr>
          <a:xfrm>
            <a:off x="3362325" y="3790950"/>
            <a:ext cx="3872484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Osoby, jednotky či dohoda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98AADE45-2D1A-4CC2-81A8-3472184C4FFA}"/>
              </a:ext>
            </a:extLst>
          </p:cNvPr>
          <p:cNvSpPr>
            <a:spLocks noGrp="1"/>
          </p:cNvSpPr>
          <p:nvPr/>
        </p:nvSpPr>
        <p:spPr>
          <a:xfrm>
            <a:off x="7349109" y="3695700"/>
            <a:ext cx="444284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72E4CF5C-BBBF-47DF-B1DD-9DA0B9151662}"/>
              </a:ext>
            </a:extLst>
          </p:cNvPr>
          <p:cNvSpPr>
            <a:spLocks noGrp="1"/>
          </p:cNvSpPr>
          <p:nvPr/>
        </p:nvSpPr>
        <p:spPr>
          <a:xfrm>
            <a:off x="7463409" y="37909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Změny během období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9F1E295F-C566-4820-AEEF-AC4928B6756A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575C3421-23BA-44BE-BE01-4D154E29380E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Výtah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B1974A11-F179-447C-A17E-E34DB82D19DA}"/>
              </a:ext>
            </a:extLst>
          </p:cNvPr>
          <p:cNvSpPr>
            <a:spLocks noGrp="1"/>
          </p:cNvSpPr>
          <p:nvPr/>
        </p:nvSpPr>
        <p:spPr>
          <a:xfrm>
            <a:off x="3248025" y="4381500"/>
            <a:ext cx="4101084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AE726B57-A66E-4134-BD51-0D3BD9313A03}"/>
              </a:ext>
            </a:extLst>
          </p:cNvPr>
          <p:cNvSpPr>
            <a:spLocks noGrp="1"/>
          </p:cNvSpPr>
          <p:nvPr/>
        </p:nvSpPr>
        <p:spPr>
          <a:xfrm>
            <a:off x="3362325" y="4476750"/>
            <a:ext cx="3872484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Dohodnutý klíč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0577498-4918-418A-9761-EAB01244EBDF}"/>
              </a:ext>
            </a:extLst>
          </p:cNvPr>
          <p:cNvSpPr>
            <a:spLocks noGrp="1"/>
          </p:cNvSpPr>
          <p:nvPr/>
        </p:nvSpPr>
        <p:spPr>
          <a:xfrm>
            <a:off x="7349109" y="4381500"/>
            <a:ext cx="444284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7A4C271B-B128-4766-A899-E4304F12E5CE}"/>
              </a:ext>
            </a:extLst>
          </p:cNvPr>
          <p:cNvSpPr>
            <a:spLocks noGrp="1"/>
          </p:cNvSpPr>
          <p:nvPr/>
        </p:nvSpPr>
        <p:spPr>
          <a:xfrm>
            <a:off x="7463409" y="44767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Okruh uživatelů a nákladové položky</a:t>
            </a:r>
          </a:p>
        </p:txBody>
      </p:sp>
    </p:spTree>
    <p:extLst>
      <p:ext uri="{BB962C8B-B14F-4D97-AF65-F5344CB8AC3E}">
        <p14:creationId xmlns:p14="http://schemas.microsoft.com/office/powerpoint/2010/main" val="2977253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7FAAEF9-3685-4308-BA7E-8276DB7279E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F78EBCE-3EA1-4BE3-A442-AECFCC99624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3F82BA1-7274-40F7-BC4B-9101BFD09AEA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Paušál × záloha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2CC26F2-1AA9-4F46-9FD0-EDD32AFB717E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E80013B-5881-4895-8B31-D1F6A3C12C9F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76CABF7-0C70-4CF1-B41C-985DE9ADEE1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6877956-7923-4673-9D92-B930104D6725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58BAC9C-6D68-4151-A006-E24899F231B7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1EDB0BA-8F13-427D-A606-DAD26EB0633E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Paušální platba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3B9EE4F-2450-47F3-AB71-536093FFB3D6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pevně sjednaná částka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zpravidla se následně nerozúčtovává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musí být jasné, co zahrnuje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nevhodná pro položky, které je nutné vyúčtovat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0E53C8C-328A-42F3-8510-23C04CE76B45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Záloha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D9937DE-C16F-49DD-BD59-8778316BEE31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průběžná platba na budoucí náklad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 období se porovná se skutečností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vznikne přeplatek nebo nedoplatek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musí navazovat na evidenci úhrad</a:t>
            </a:r>
          </a:p>
        </p:txBody>
      </p:sp>
    </p:spTree>
    <p:extLst>
      <p:ext uri="{BB962C8B-B14F-4D97-AF65-F5344CB8AC3E}">
        <p14:creationId xmlns:p14="http://schemas.microsoft.com/office/powerpoint/2010/main" val="17084261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6907D0CD-B4DD-4E9C-92FE-76ECA2097B6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9D57DEF-9707-4B1C-9C9E-336C740C4FBF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ZÁLOHOVÝ PŘEDPIS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C13E5F9-7058-43AF-96AA-4B912E6CE30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Nastavení a změna záloh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5D0537C-6059-443F-AD28-21CCC59FE71C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2810FCB-8D9A-4E2A-9B02-87D685E04BC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79A5B83-2B8D-473F-8BDD-4AF96838C920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95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F377DC2-8F11-464B-B901-E01CF1E940CB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Záloha má vycházet z rozumně očekávaného nákladu, nikoli z nahodilé částky.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A2B49F5C-7C66-4747-B8D1-DDBD093ED043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49B7CEC-9191-4A01-BF73-BB584560BF12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vycházejte z posledního vyúčtování, změny cen a očekávané spotřeby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zohledněte počet osob, změnu užívání a známé mimořádné vlivy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změnu sdělte průkazně, srozumitelně a s uvedením důvodu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 vyúčtování upravte nový předpis tak, aby omezil opakované vysoké rozdíly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C30E76C2-1551-4939-8EA9-BC8EC73F2A43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39A8052-046B-4E38-9686-6206A96B37A8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Cílem není nulový rozdíl za každou cenu, ale přiměřená a vysvětlitelná záloha.</a:t>
            </a:r>
          </a:p>
        </p:txBody>
      </p:sp>
    </p:spTree>
    <p:extLst>
      <p:ext uri="{BB962C8B-B14F-4D97-AF65-F5344CB8AC3E}">
        <p14:creationId xmlns:p14="http://schemas.microsoft.com/office/powerpoint/2010/main" val="142436230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6F0AE958-C78B-472A-94E5-CE6C2AA4DE8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99CD4F8-05EC-43C4-9F09-6AFA666AF26F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44932C7-050F-4B31-B5AB-00CCD9C48FE3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 typicky patří a nepatří do služeb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D03E728-14E9-470A-BC9F-F90FE46674BB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92EFB94-8119-48AD-BEEC-437E46DCA3F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219E763-BEFE-4C5B-92C7-719445521C8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7D61BF8-344C-4D78-8307-E691A6BEEF8A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3873246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DD029FB-FE3F-4EFC-8BDD-DE893B8A6253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3644646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Patří do služeb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F8D5E77-57DC-497B-9C27-E9BE5018F5FB}"/>
              </a:ext>
            </a:extLst>
          </p:cNvPr>
          <p:cNvSpPr>
            <a:spLocks noGrp="1"/>
          </p:cNvSpPr>
          <p:nvPr/>
        </p:nvSpPr>
        <p:spPr>
          <a:xfrm>
            <a:off x="4273296" y="1638300"/>
            <a:ext cx="3873246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C13487E-F366-4A10-A676-82EDBE8B450A}"/>
              </a:ext>
            </a:extLst>
          </p:cNvPr>
          <p:cNvSpPr>
            <a:spLocks noGrp="1"/>
          </p:cNvSpPr>
          <p:nvPr/>
        </p:nvSpPr>
        <p:spPr>
          <a:xfrm>
            <a:off x="4387596" y="1752600"/>
            <a:ext cx="3644646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Nepatří do služeb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022AABC-C6A8-4B5D-9603-DDC617204159}"/>
              </a:ext>
            </a:extLst>
          </p:cNvPr>
          <p:cNvSpPr>
            <a:spLocks noGrp="1"/>
          </p:cNvSpPr>
          <p:nvPr/>
        </p:nvSpPr>
        <p:spPr>
          <a:xfrm>
            <a:off x="8146542" y="1638300"/>
            <a:ext cx="3645408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353156A-911F-4BFA-A394-FBA5139CD5CC}"/>
              </a:ext>
            </a:extLst>
          </p:cNvPr>
          <p:cNvSpPr>
            <a:spLocks noGrp="1"/>
          </p:cNvSpPr>
          <p:nvPr/>
        </p:nvSpPr>
        <p:spPr>
          <a:xfrm>
            <a:off x="8260842" y="1752600"/>
            <a:ext cx="3416808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Proč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63A301B-D597-49C0-AA37-74E8DB538A23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387324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2796A10-2F03-48A7-92E9-AF2CA4012102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dodávka vody a odvádění odpadních vod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F91812D-B438-4300-92F6-9B245CF51538}"/>
              </a:ext>
            </a:extLst>
          </p:cNvPr>
          <p:cNvSpPr>
            <a:spLocks noGrp="1"/>
          </p:cNvSpPr>
          <p:nvPr/>
        </p:nvSpPr>
        <p:spPr>
          <a:xfrm>
            <a:off x="4273296" y="2324100"/>
            <a:ext cx="387324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53377F76-BC3E-4C39-9CCA-196AB94CA3EC}"/>
              </a:ext>
            </a:extLst>
          </p:cNvPr>
          <p:cNvSpPr>
            <a:spLocks noGrp="1"/>
          </p:cNvSpPr>
          <p:nvPr/>
        </p:nvSpPr>
        <p:spPr>
          <a:xfrm>
            <a:off x="4387596" y="24193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opravy rozvodů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B89D8500-A09A-4B4A-A390-A1D20358A186}"/>
              </a:ext>
            </a:extLst>
          </p:cNvPr>
          <p:cNvSpPr>
            <a:spLocks noGrp="1"/>
          </p:cNvSpPr>
          <p:nvPr/>
        </p:nvSpPr>
        <p:spPr>
          <a:xfrm>
            <a:off x="8146542" y="2324100"/>
            <a:ext cx="364540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0698707-2BF8-4990-ACC8-8A2E7298CD84}"/>
              </a:ext>
            </a:extLst>
          </p:cNvPr>
          <p:cNvSpPr>
            <a:spLocks noGrp="1"/>
          </p:cNvSpPr>
          <p:nvPr/>
        </p:nvSpPr>
        <p:spPr>
          <a:xfrm>
            <a:off x="8260842" y="2419350"/>
            <a:ext cx="341680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Oprava udržuje majetek vlastníka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C77AEC12-07DA-474C-9D4C-A5DA21715687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387324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22463C38-BEAC-4094-8D05-865D28D17EBE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teplo a teplá voda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A0F3F8D3-74E2-4AA3-958D-758A2EFDD89D}"/>
              </a:ext>
            </a:extLst>
          </p:cNvPr>
          <p:cNvSpPr>
            <a:spLocks noGrp="1"/>
          </p:cNvSpPr>
          <p:nvPr/>
        </p:nvSpPr>
        <p:spPr>
          <a:xfrm>
            <a:off x="4273296" y="3009900"/>
            <a:ext cx="387324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E26BDF43-257A-47FE-867A-2B5ACD2E9CD9}"/>
              </a:ext>
            </a:extLst>
          </p:cNvPr>
          <p:cNvSpPr>
            <a:spLocks noGrp="1"/>
          </p:cNvSpPr>
          <p:nvPr/>
        </p:nvSpPr>
        <p:spPr>
          <a:xfrm>
            <a:off x="4387596" y="31051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pořízení technologie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9C003C6A-E453-44B9-9915-65B1FE15E1F6}"/>
              </a:ext>
            </a:extLst>
          </p:cNvPr>
          <p:cNvSpPr>
            <a:spLocks noGrp="1"/>
          </p:cNvSpPr>
          <p:nvPr/>
        </p:nvSpPr>
        <p:spPr>
          <a:xfrm>
            <a:off x="8146542" y="3009900"/>
            <a:ext cx="364540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835AF2D-F328-4F67-9A92-51BAE8EB5A47}"/>
              </a:ext>
            </a:extLst>
          </p:cNvPr>
          <p:cNvSpPr>
            <a:spLocks noGrp="1"/>
          </p:cNvSpPr>
          <p:nvPr/>
        </p:nvSpPr>
        <p:spPr>
          <a:xfrm>
            <a:off x="8260842" y="3105150"/>
            <a:ext cx="341680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Investice není spotřebovaná služba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26E8FA51-EFE6-4AC1-8666-F54AB2E8DB99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387324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F9D2165D-7C9A-4FBE-ADC6-276D72914AB8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úklid a osvětlení společných prostor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A211A6BB-C9BE-4E02-900F-547187A02235}"/>
              </a:ext>
            </a:extLst>
          </p:cNvPr>
          <p:cNvSpPr>
            <a:spLocks noGrp="1"/>
          </p:cNvSpPr>
          <p:nvPr/>
        </p:nvSpPr>
        <p:spPr>
          <a:xfrm>
            <a:off x="4273296" y="3695700"/>
            <a:ext cx="3873246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50CDDBC6-3B17-4E67-B048-848F15214B10}"/>
              </a:ext>
            </a:extLst>
          </p:cNvPr>
          <p:cNvSpPr>
            <a:spLocks noGrp="1"/>
          </p:cNvSpPr>
          <p:nvPr/>
        </p:nvSpPr>
        <p:spPr>
          <a:xfrm>
            <a:off x="4387596" y="37909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správa a účetnictví vlastníka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37F63CD5-D916-47DD-AAA4-C0F676C0D404}"/>
              </a:ext>
            </a:extLst>
          </p:cNvPr>
          <p:cNvSpPr>
            <a:spLocks noGrp="1"/>
          </p:cNvSpPr>
          <p:nvPr/>
        </p:nvSpPr>
        <p:spPr>
          <a:xfrm>
            <a:off x="8146542" y="3695700"/>
            <a:ext cx="364540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6684D020-66F0-44D1-9B63-3D423F009264}"/>
              </a:ext>
            </a:extLst>
          </p:cNvPr>
          <p:cNvSpPr>
            <a:spLocks noGrp="1"/>
          </p:cNvSpPr>
          <p:nvPr/>
        </p:nvSpPr>
        <p:spPr>
          <a:xfrm>
            <a:off x="8260842" y="3790950"/>
            <a:ext cx="341680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Jde o náklad vlastníka/správy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BE77ADE1-D6F3-4BD6-9F81-22D56EABDC28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387324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63709C33-EB2C-46EC-ACE3-AEFC926EC301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provoz výtahu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AC47ADF8-F6BD-4806-8B8D-2C60DDDB8C55}"/>
              </a:ext>
            </a:extLst>
          </p:cNvPr>
          <p:cNvSpPr>
            <a:spLocks noGrp="1"/>
          </p:cNvSpPr>
          <p:nvPr/>
        </p:nvSpPr>
        <p:spPr>
          <a:xfrm>
            <a:off x="4273296" y="4381500"/>
            <a:ext cx="3873246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398A7484-5EDB-41DC-936D-E05E7C65D437}"/>
              </a:ext>
            </a:extLst>
          </p:cNvPr>
          <p:cNvSpPr>
            <a:spLocks noGrp="1"/>
          </p:cNvSpPr>
          <p:nvPr/>
        </p:nvSpPr>
        <p:spPr>
          <a:xfrm>
            <a:off x="4387596" y="4476750"/>
            <a:ext cx="364464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modernizace výtahu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B10485B8-648C-444E-9FF0-899DB3AD6C0A}"/>
              </a:ext>
            </a:extLst>
          </p:cNvPr>
          <p:cNvSpPr>
            <a:spLocks noGrp="1"/>
          </p:cNvSpPr>
          <p:nvPr/>
        </p:nvSpPr>
        <p:spPr>
          <a:xfrm>
            <a:off x="8146542" y="4381500"/>
            <a:ext cx="364540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F7AA9A13-A139-4EA0-8B32-FA48683149B9}"/>
              </a:ext>
            </a:extLst>
          </p:cNvPr>
          <p:cNvSpPr>
            <a:spLocks noGrp="1"/>
          </p:cNvSpPr>
          <p:nvPr/>
        </p:nvSpPr>
        <p:spPr>
          <a:xfrm>
            <a:off x="8260842" y="4476750"/>
            <a:ext cx="341680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Modernizace zvyšuje hodnotu zařízení</a:t>
            </a:r>
          </a:p>
        </p:txBody>
      </p:sp>
    </p:spTree>
    <p:extLst>
      <p:ext uri="{BB962C8B-B14F-4D97-AF65-F5344CB8AC3E}">
        <p14:creationId xmlns:p14="http://schemas.microsoft.com/office/powerpoint/2010/main" val="9852444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D118B389-8E13-4A2E-860A-770B28EA22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F9E848C-D342-4861-9A78-3B9A37512B6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B5AACEF-B3B9-4AD5-B810-110888DC561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Výtah: provoz není investice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E7FE2FE-3EB0-4DF0-B739-FF84A1BF288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25135EF-7DBA-4FD4-B60A-735C3DD1E382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1567FF3-B354-4F5E-AE23-B406A461447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F77679B-456D-420D-B831-7B0D2D871971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4497FA0B-6782-4A21-A39C-82B82778EABD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6B7AC38-9BBE-4632-BE4D-3482DDAF75CE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Provozní položky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410A531-4512-43E3-8571-C554AD6BD9F4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elektrická energie pro provoz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pravidelná obsluha a běžné kontroly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náklady související s poskytovanou službou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rozúčtování dle platných pravidel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216AE18-F200-45F6-BD58-E25BDA405405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Vlastnické položky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F53E141-C098-4815-9CF8-CE29B450035D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rekonstrukce nebo modernizace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technické zhodnocení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odstranění vad zařízení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náklady, které nesouvisejí se službou příjemci</a:t>
            </a:r>
          </a:p>
        </p:txBody>
      </p:sp>
    </p:spTree>
    <p:extLst>
      <p:ext uri="{BB962C8B-B14F-4D97-AF65-F5344CB8AC3E}">
        <p14:creationId xmlns:p14="http://schemas.microsoft.com/office/powerpoint/2010/main" val="87738641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9BF0838D-AD59-4464-AAEE-70394D5596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94A1052-9399-4B86-9F84-075309CACD50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1E1D0DF-3D34-4C94-8AA5-3E1251A034C0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Kontrola rozdílu na vodě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4D409EF-A711-4A11-BE7F-A4658B84363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2150268-72AF-46E8-9E11-D85782B78BB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B43F18E-1B82-4E5E-AC02-AC1891E3D98D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98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FFBA3838-D12F-46CF-956A-DD3B367958DD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8D0848A0-F8F1-4BF9-9383-57B12529CD6C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3A6D0FC-5689-4B2B-9706-2925FADFCE60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6E37FF7-8FEF-4912-A498-7F17470E129F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Hlavní vodoměr ukazuje spotřebu 1 000 m³. Součet bytových měřidel je 930 m³. Fakturovaný náklad činí 120 000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15BE7AC-E260-44B1-BFB4-4AE6CDAB1114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22E94D1-A8FA-4CCD-B28C-40CFAF23B70A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 se na situaci dívat před samotným rozúčtováním?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F12AB49-0073-43DC-A78C-94CC8F51F313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13BD301-0817-4ED2-BC56-2CB088091C04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Rozdíl je 70 m³, tedy 7 %. Ověřte období odečtů, vady měřidel, společnou spotřebu a pravidla rozdělení rozdílu. Nestačí mechanicky přepsat bytové odečty.</a:t>
            </a:r>
          </a:p>
        </p:txBody>
      </p:sp>
    </p:spTree>
    <p:extLst>
      <p:ext uri="{BB962C8B-B14F-4D97-AF65-F5344CB8AC3E}">
        <p14:creationId xmlns:p14="http://schemas.microsoft.com/office/powerpoint/2010/main" val="211955068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AE8DF1FC-AF35-43E8-BE94-07126B190A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0BE930B-20E7-4F38-9A74-9982E03FEE97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DATA A MĚŘIDLA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43A1A81-8E20-4037-84FA-6F58E63BFF6D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Odečty musí mít auditní stopu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D385FB4-F5D9-4744-BE56-84E8194369C4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E17CF5D-1797-4948-ADB7-A43BF5A4B52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C7F0ED6-D2C6-4F71-98CB-5C3665FC6086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99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693E4B1-CE4E-49D0-B1E6-A3EE805192CD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Každý údaj použitý ve vyúčtování musí být zpětně dohledatelný.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B85A452E-70AF-4294-BB6D-4B111347C1ED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4635E2E-1367-4C6F-8707-8D0640DFDE15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identifikace měřidla a jednotky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datum a způsob odečtu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počáteční a konečný stav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náhradní výpočet a jeho důvod, pokud odečet chybí</a:t>
            </a:r>
          </a:p>
        </p:txBody>
      </p:sp>
    </p:spTree>
    <p:extLst>
      <p:ext uri="{BB962C8B-B14F-4D97-AF65-F5344CB8AC3E}">
        <p14:creationId xmlns:p14="http://schemas.microsoft.com/office/powerpoint/2010/main" val="110238440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15792803-DB25-48B4-9EE6-DAB20E02FBE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BA5A13A-841B-45AD-9FC8-1B817EA2B97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DÁLKOVÉ ODEČTY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928735E-19B6-4D96-ABD7-161B5CE566FE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Dálkové odečty: příprava na rok 2027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99321C2-DD93-46DE-B24F-A90AFE772AE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D4A84F2-1575-4668-A086-903DFED2018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40F7281-2096-420A-BCB0-C2C0700A143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C89C4CE-B238-4CBA-A610-B7DFBC5DB5C8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2C930582-5DD5-43F1-8182-4B9EB78DC41F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19602DE-56B0-4E1C-84A6-64A3095F5B2F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06F572B-FF4E-4A82-8989-A235269BD1DB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Inventura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DC16D3B-3F36-4FDE-AEF4-8102FE791C05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Zapsat měřidla tepla, indikátory a vodoměry teplé vody.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DBEB1B5A-EDBA-4F21-AFC7-F2F19C1AE64C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0843ED01-E824-472F-A29C-4440F00F2823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4E2E27B-23B1-4EDD-B4E9-C7B27EF4214D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4BF2074A-8A56-4CE0-BC65-BA60F299D0BA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Ověření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6EF606BF-E6CA-43E1-9E13-F1E9AA79075D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Zjistit typ, stáří a možnost měsíčního odečtu bez vstupu.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90AD6E8E-9A6A-4F31-9505-DE40E024B794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DA76E567-D7E0-4B88-A416-6ACE1DDA17BC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6BBEB2C-EFBF-41B6-A632-A68D5B21DB10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BACCFA5-115B-421A-A805-435C364CE2D3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Montáž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99C7B72-D8BA-496D-A684-25F14F9027D2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Naplánovat výměny a termíny zpřístupnění jednotek.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CAB72409-83D6-4821-842D-B7B7D7B6F03B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17F8CF95-D1FA-440E-94F2-105316762F18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206ABE80-6281-41A8-B8F0-42E9B689300F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0A3D4A6A-F7C4-4677-91C3-67BC40FDC250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Zkouška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197994E3-D469-4211-904E-FE2AF89DE984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Provést kontrolní odečet a ověřit vazbu na byt.</a:t>
            </a:r>
          </a:p>
        </p:txBody>
      </p:sp>
    </p:spTree>
    <p:extLst>
      <p:ext uri="{BB962C8B-B14F-4D97-AF65-F5344CB8AC3E}">
        <p14:creationId xmlns:p14="http://schemas.microsoft.com/office/powerpoint/2010/main" val="7206673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F38CADF6-37F6-47BE-B0A7-FD1E01A807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5F6B2F2-8C54-46C2-A3D1-AF439FBF216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DÁLKOVÉ ODEČTY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8E69F56-7E2D-440F-A863-CA35308E09A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Měsíční informace nejsou roční vyúčtování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C0D0D51-CED8-41A1-BDDD-58DFD9DAF11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40A8B1B-783A-4984-A81B-4AE9917AF37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484B6B0-BC7A-4BF1-9267-93CC7FFBEA6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101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71CDC6C-8388-496E-AD92-13805CCEC834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9CA2917-2780-4246-A24E-73538C6A74CF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AE8E051-0953-4285-9A9B-A0F6A74B7742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Měsíční informace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45D83B5-5AF3-4228-8880-1F90B5C53E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Zjištěná spotřeba tepla a společně připravované teplé vody.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Při dálkovém odečtu zpravidla každý měsíc.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Hlídá se termín a prokazatelné zpřístupnění údajů.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C9CA83A-6246-4A44-B25F-016E8E20A333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Roční vyúčtování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A6F252A-ED23-48D0-8297-8F31EEE4397E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Náklady, způsob rozúčtování a přijaté zálohy.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Výsledek za zúčtovací období a vypořádání.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Měsíční přehled ho nenahrazuje.</a:t>
            </a:r>
          </a:p>
        </p:txBody>
      </p:sp>
    </p:spTree>
    <p:extLst>
      <p:ext uri="{BB962C8B-B14F-4D97-AF65-F5344CB8AC3E}">
        <p14:creationId xmlns:p14="http://schemas.microsoft.com/office/powerpoint/2010/main" val="15262950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E2E80F4A-7405-414D-B837-689EB4AEC9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C7C5F43-F629-4B94-8ED5-EC042A014BF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D4BFE45-EFD6-4F48-8EE1-8E506EEEA786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Teplo a teplá voda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8644C0D-E031-4AE2-8B71-47ABA5CC24B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F9D2081-5F65-4E7E-B429-59A70B4F793C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2648B84-E581-4E15-8DC0-B982B92A5C89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B927934F-1119-4710-BFBB-7475C2FEF375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83EDB7E-EDEA-4C4A-8ABF-72A349471954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65B20AF-B1FD-4422-A680-0D718BD5293E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Podklady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C87BF1F-DB3A-4050-BA47-452E55005C60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faktury dodavatele energie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plocha a parametry jednotek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odečty měřidel nebo indikátorů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pravidla pro základní a spotřební složku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BE64E89-FBAC-4955-B8F8-1196ADACE35C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Kontrola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058DECC-1739-4D23-9FBA-EE136B56E3FB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shodné zúčtovací období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úplnost všech jednotek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náhradní hodnoty řádně zdůvodněné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součet podílů odpovídá nákladu domu</a:t>
            </a:r>
          </a:p>
        </p:txBody>
      </p:sp>
    </p:spTree>
    <p:extLst>
      <p:ext uri="{BB962C8B-B14F-4D97-AF65-F5344CB8AC3E}">
        <p14:creationId xmlns:p14="http://schemas.microsoft.com/office/powerpoint/2010/main" val="33782075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11F9886C-700C-474A-8E59-9D7CB60B15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7D8E0CD-705E-44C6-9215-FDA2ECC1BA1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KONTROLA VODY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C91BC65-2F78-4688-BA7C-76437FB99000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Voda: rozdíl hlavního a bytových měřidel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97FA6C4-B803-4297-A7C3-5C055824162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F87A97A-61C4-4D63-B853-C5A1978007B4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112CC94-89E0-4A26-992A-E5D0C025BE0A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103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C795A3FF-C9A8-4399-9132-726DA695275A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D9C0400A-140E-4ACC-9058-143A076961D8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70434ED-863E-477F-B3C9-98BFAEE65E07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Možné příčiny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D9CB2D7-DF48-4CAA-A903-58232E63386D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odlišné okamžiky odečtu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společná spotřeba nebo únik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neúplné či chybné odečty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metrologické a zaokrouhlovací rozdíly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DC7003C-5F11-4C8A-98F7-1F7118AC1C62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Správný postup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5CD67D0-4753-456C-B1E4-B8FDCA3A3E3D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nejprve sjednotit období a seznam měřidel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doložit vznik rozdílu v přiměřeném rozsahu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použít předem platné pravidlo rozdělení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výpočet a vysvětlení uchovat k vyúčtování</a:t>
            </a:r>
          </a:p>
        </p:txBody>
      </p:sp>
    </p:spTree>
    <p:extLst>
      <p:ext uri="{BB962C8B-B14F-4D97-AF65-F5344CB8AC3E}">
        <p14:creationId xmlns:p14="http://schemas.microsoft.com/office/powerpoint/2010/main" val="47915508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A51E1A75-8704-4CAA-87C6-5F9254394E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EDEBDBF-BAEA-44B1-94D4-96A6B096BC8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NÁHRADNÍ VÝPOČET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888C5C9-F4E8-4CF0-BFE5-30E3C367A160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Kdy se použijí směrná čísla vody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B8A50D4-0EFF-40CC-AB22-BB00B082C0B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7A00F15-64DB-446B-B111-FAF294082782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EA68269-234B-4F8C-9407-F7F670D66C79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104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3BDB4ED-E3D8-43FD-9852-572A123B4DA4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Směrná čísla nahrazují měření tam, kde není úplný a použitelný soubor náměrů.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CFD5C99D-84F2-4830-97E6-B1A7CDAC357A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2FB2E48-8527-4E7E-8686-776BB29EBB9E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při dodávce vody do objektu, není-li množství zjištěno hlavním vodoměrem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při odvádění odpadních vod, pokud množství není měřeno ani odvozeno z vodoměru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uvnitř domu, nejsou-li podružné vodoměry instalovány ve všech bytech a nebytových prostorech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pokud náměr nelze právně použít, správce doloží náhradní postup podle pravidel platných pro dané období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C403C1BD-42C7-49D5-8D15-B6B272970E14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2DF2C86-9B9B-490D-856C-5A603BAEC878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Směrná čísla nejsou volný odhad správce; vycházejí z přílohy č. 12 vyhlášky č. 428/2001 Sb.</a:t>
            </a:r>
          </a:p>
        </p:txBody>
      </p:sp>
    </p:spTree>
    <p:extLst>
      <p:ext uri="{BB962C8B-B14F-4D97-AF65-F5344CB8AC3E}">
        <p14:creationId xmlns:p14="http://schemas.microsoft.com/office/powerpoint/2010/main" val="149388611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321030BD-FFFB-48D7-960C-002070A6091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9BFBB9A-B9CB-4F35-B655-ACAD3AB8170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PŘÍLOHA Č. 12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17B1578-4699-4E0B-B132-B6C1F180362A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Směrná čísla: typické bytové situace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3368C3A-B2DC-4B6A-BBEC-6D9DBF6371E1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B2DEF34-6114-4EDF-9D8F-8AC366211969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D95FE93-3AD5-425B-B871-85E8BAF61D7D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105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D878D49-2853-4256-A12A-6EFEC65A0E40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4898517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5387BFF-6F36-4C3E-B1F4-6133A7C881A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4669917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Vybavení bytu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1015357-E7BF-4CD9-B4F1-AC628A9C019D}"/>
              </a:ext>
            </a:extLst>
          </p:cNvPr>
          <p:cNvSpPr>
            <a:spLocks noGrp="1"/>
          </p:cNvSpPr>
          <p:nvPr/>
        </p:nvSpPr>
        <p:spPr>
          <a:xfrm>
            <a:off x="5298567" y="1638300"/>
            <a:ext cx="3303651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116D332-708B-46B2-ADF0-660BCAC51E7A}"/>
              </a:ext>
            </a:extLst>
          </p:cNvPr>
          <p:cNvSpPr>
            <a:spLocks noGrp="1"/>
          </p:cNvSpPr>
          <p:nvPr/>
        </p:nvSpPr>
        <p:spPr>
          <a:xfrm>
            <a:off x="5412867" y="1752600"/>
            <a:ext cx="3075051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Roční potřeba na 1 osobu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2AC302C-6F17-4810-AB57-CA6CCF3843FB}"/>
              </a:ext>
            </a:extLst>
          </p:cNvPr>
          <p:cNvSpPr>
            <a:spLocks noGrp="1"/>
          </p:cNvSpPr>
          <p:nvPr/>
        </p:nvSpPr>
        <p:spPr>
          <a:xfrm>
            <a:off x="8602218" y="1638300"/>
            <a:ext cx="3189732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CB67E70-095D-41A5-86FF-90B5CB87BDD4}"/>
              </a:ext>
            </a:extLst>
          </p:cNvPr>
          <p:cNvSpPr>
            <a:spLocks noGrp="1"/>
          </p:cNvSpPr>
          <p:nvPr/>
        </p:nvSpPr>
        <p:spPr>
          <a:xfrm>
            <a:off x="8716518" y="1752600"/>
            <a:ext cx="2961132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Příklad pro 3 osoby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E229366-12E5-4FA5-8628-FD2257FC2419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4898517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E0445CC2-E3D8-43F8-9652-752BFA6ADD23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466991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Výtok vody mimo byt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B766CF7C-399F-4A48-9FE9-B63F7AE21902}"/>
              </a:ext>
            </a:extLst>
          </p:cNvPr>
          <p:cNvSpPr>
            <a:spLocks noGrp="1"/>
          </p:cNvSpPr>
          <p:nvPr/>
        </p:nvSpPr>
        <p:spPr>
          <a:xfrm>
            <a:off x="5298567" y="2324100"/>
            <a:ext cx="330365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FD9C64C1-5227-41C3-94F8-CCD1F393C7AD}"/>
              </a:ext>
            </a:extLst>
          </p:cNvPr>
          <p:cNvSpPr>
            <a:spLocks noGrp="1"/>
          </p:cNvSpPr>
          <p:nvPr/>
        </p:nvSpPr>
        <p:spPr>
          <a:xfrm>
            <a:off x="5412867" y="2419350"/>
            <a:ext cx="307505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15 m³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56EFD00-D1E7-4089-BB2F-1C38E45523D6}"/>
              </a:ext>
            </a:extLst>
          </p:cNvPr>
          <p:cNvSpPr>
            <a:spLocks noGrp="1"/>
          </p:cNvSpPr>
          <p:nvPr/>
        </p:nvSpPr>
        <p:spPr>
          <a:xfrm>
            <a:off x="8602218" y="2324100"/>
            <a:ext cx="318973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0AD87C1B-2E9A-42A0-804F-0175B431048D}"/>
              </a:ext>
            </a:extLst>
          </p:cNvPr>
          <p:cNvSpPr>
            <a:spLocks noGrp="1"/>
          </p:cNvSpPr>
          <p:nvPr/>
        </p:nvSpPr>
        <p:spPr>
          <a:xfrm>
            <a:off x="8716518" y="2419350"/>
            <a:ext cx="296113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45 m³ za rok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C013AA99-D1FE-4CEF-809F-93ED33DC5D6E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4898517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C596F262-D224-45B6-8D77-90EC3EFC94CE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466991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 bytě bez tekoucí teplé vody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220B36DC-7077-4B2D-86E8-DEDEFEE2F083}"/>
              </a:ext>
            </a:extLst>
          </p:cNvPr>
          <p:cNvSpPr>
            <a:spLocks noGrp="1"/>
          </p:cNvSpPr>
          <p:nvPr/>
        </p:nvSpPr>
        <p:spPr>
          <a:xfrm>
            <a:off x="5298567" y="3009900"/>
            <a:ext cx="330365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C82EA1E4-A0FE-48A3-93AC-D10A04D48CFE}"/>
              </a:ext>
            </a:extLst>
          </p:cNvPr>
          <p:cNvSpPr>
            <a:spLocks noGrp="1"/>
          </p:cNvSpPr>
          <p:nvPr/>
        </p:nvSpPr>
        <p:spPr>
          <a:xfrm>
            <a:off x="5412867" y="3105150"/>
            <a:ext cx="307505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25 m³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21662FB2-A3F0-472B-B13C-F7190C5FF8AA}"/>
              </a:ext>
            </a:extLst>
          </p:cNvPr>
          <p:cNvSpPr>
            <a:spLocks noGrp="1"/>
          </p:cNvSpPr>
          <p:nvPr/>
        </p:nvSpPr>
        <p:spPr>
          <a:xfrm>
            <a:off x="8602218" y="3009900"/>
            <a:ext cx="318973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32B9B6D1-D531-4385-B1ED-7B9497BC4B61}"/>
              </a:ext>
            </a:extLst>
          </p:cNvPr>
          <p:cNvSpPr>
            <a:spLocks noGrp="1"/>
          </p:cNvSpPr>
          <p:nvPr/>
        </p:nvSpPr>
        <p:spPr>
          <a:xfrm>
            <a:off x="8716518" y="3105150"/>
            <a:ext cx="296113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75 m³ za rok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5CB8AAB6-DB0B-409A-A235-D8B0338EADEB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4898517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3C1BD3B1-3F9E-4FED-BF91-5B431C9AEE37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466991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 bytě s tekoucí teplou vodou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794034ED-8185-4F49-B2B0-E9E790960574}"/>
              </a:ext>
            </a:extLst>
          </p:cNvPr>
          <p:cNvSpPr>
            <a:spLocks noGrp="1"/>
          </p:cNvSpPr>
          <p:nvPr/>
        </p:nvSpPr>
        <p:spPr>
          <a:xfrm>
            <a:off x="5298567" y="3695700"/>
            <a:ext cx="330365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FA347BE1-E181-4F8F-99A7-A5AA42FA0793}"/>
              </a:ext>
            </a:extLst>
          </p:cNvPr>
          <p:cNvSpPr>
            <a:spLocks noGrp="1"/>
          </p:cNvSpPr>
          <p:nvPr/>
        </p:nvSpPr>
        <p:spPr>
          <a:xfrm>
            <a:off x="5412867" y="3790950"/>
            <a:ext cx="307505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35 m³ celkem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3BF99BDD-6356-4828-902C-83AA7DB455E5}"/>
              </a:ext>
            </a:extLst>
          </p:cNvPr>
          <p:cNvSpPr>
            <a:spLocks noGrp="1"/>
          </p:cNvSpPr>
          <p:nvPr/>
        </p:nvSpPr>
        <p:spPr>
          <a:xfrm>
            <a:off x="8602218" y="3695700"/>
            <a:ext cx="3189732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27B3D98C-FD45-4DFB-877B-7C3A3C86D39F}"/>
              </a:ext>
            </a:extLst>
          </p:cNvPr>
          <p:cNvSpPr>
            <a:spLocks noGrp="1"/>
          </p:cNvSpPr>
          <p:nvPr/>
        </p:nvSpPr>
        <p:spPr>
          <a:xfrm>
            <a:off x="8716518" y="3790950"/>
            <a:ext cx="2961132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105 m³ za rok</a:t>
            </a:r>
          </a:p>
        </p:txBody>
      </p:sp>
    </p:spTree>
    <p:extLst>
      <p:ext uri="{BB962C8B-B14F-4D97-AF65-F5344CB8AC3E}">
        <p14:creationId xmlns:p14="http://schemas.microsoft.com/office/powerpoint/2010/main" val="144649194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70769E0C-8FBA-4821-9DDF-FE9C0F8621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81326D8-B127-4E2E-99BD-1638C67FAB0B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VÝPOČET PODLE OSOB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FFD4B8D-4F69-4A39-BBAF-E10CC50315B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výpočet podle směrného čísla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10750AA-DC50-4ED1-A84A-3FFCD8D4F4C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F66D8B5-DB71-41F3-93C8-5A1709923D1E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F9E6266-4469-4A59-92D8-F75B50120E66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F52790A2-1018-40D4-80CE-B06513890059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4C774758-5943-46EC-B98E-F67C65E8A862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F96261C-A9A5-4F50-A0C3-039327C2BD60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8B33706-3D40-4281-AF1D-348F0CF883C4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Dům nemá podružné vodoměry ve všech jednotkách. Tříčlenná domácnost má v bytě tekoucí teplou vodu. Cena vodného a stočného je v modelu 125 Kč za m³.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75F9D4A-B981-485C-A758-B584762F321F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BB27257-C30E-45F8-B351-58655C61F845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Jaká modelová spotřeba a náklad připadnou na domácnost za celý rok?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BAEEC6B0-90FD-4F29-805E-9FBB9E03BC49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1F7D186-BBFD-4E8C-959F-97611EE7BDF4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Směrná spotřeba: 3 × 35 = 105 m³. Modelový náklad: 105 × 125 = 13 125 Kč. Z něj se následně odečtou zaplacené zálohy. U změny počtu osob se výpočet časově rozliší.</a:t>
            </a:r>
          </a:p>
        </p:txBody>
      </p:sp>
    </p:spTree>
    <p:extLst>
      <p:ext uri="{BB962C8B-B14F-4D97-AF65-F5344CB8AC3E}">
        <p14:creationId xmlns:p14="http://schemas.microsoft.com/office/powerpoint/2010/main" val="163817391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A8BBE93D-BA14-40B7-BF92-F4A2E7C9BE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B872EF8-16BF-4496-9F2A-35A7EE07D6A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MĚŘIDLA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CB27DAC-92E6-4E92-AC63-6C953B097DCE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Podružné vodoměry musí být platně ověřené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0290AAD-07E7-4279-B59C-4E156D118D2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4FF5449-7E7B-4535-805F-3B50CA9868E0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C5F422F-28F6-4617-9B89-CBFA037BDD3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68222845-3493-4941-AF1A-861B360F87A0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CD0FAF6-6FB1-4256-B3E4-AAF04FC47E5E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72D2D10-4FDE-44AD-8A50-AF9FD61D2EAF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Správná terminologie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0DDF0F0-1E40-4078-B2ED-62BD4A8FAB3F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běžně se říká „kalibrovaný vodoměr“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pro rozúčtování je rozhodující platné metrologické ověření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evidujte typ, výrobní číslo a datum ověření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hlídejte konec platnosti před zúčtovacím obdobím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BD0BB5F-09E0-4831-85A2-86B0DE81E973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Kontrola správce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988A57D8-BCAB-4C0F-AC33-32EE4F1123BE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ověřovací značka nebo doklad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návaznost stavů při výměně měřidla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shodné období odečtů v celém domě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neplatné či vadné měřidlo řešit doloženým náhradním postupem</a:t>
            </a:r>
          </a:p>
        </p:txBody>
      </p:sp>
    </p:spTree>
    <p:extLst>
      <p:ext uri="{BB962C8B-B14F-4D97-AF65-F5344CB8AC3E}">
        <p14:creationId xmlns:p14="http://schemas.microsoft.com/office/powerpoint/2010/main" val="3036859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5BD640A9-08FF-404C-89F1-25F45E6B58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6BF8D87-A521-4200-92FD-C2CF4776A56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ROZÚČTOVÁNÍ ROZDÍLU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BFDE833-48FC-458B-B3CA-DBF311C612F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Rozdíl hlavního a podružných vodoměrů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5AA1DC3-AB78-4C58-A355-F4766158DAAC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A37F919-550C-4BEA-8759-78A1940EF489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45D80C9-5C33-47B5-9FE8-95A47D748DD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108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EA11CFC-6103-4621-A1B5-7311C4F34416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833" lnSpcReduction="10000"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Faktura dodavatele se rozdělí mezi jednotky v poměru jejich platných náměrů; rozdíl se tak promítne do jednotkové ceny nebo přepočtového koeficientu.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2791D7BB-8C0B-4A28-B7C6-DDB1FB60F86A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0789756-517A-4AC1-8F09-1B9676597054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sečtěte náměry všech podružných vodoměrů za stejné období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ověřte fakturované množství a náklad podle hlavního vodoměru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koeficient množství = fakturované m³ ÷ součet podružných m³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podíl jednotky = celkový náklad × náměr jednotky ÷ součet náměrů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22B5A335-675D-4D76-8338-12BB62FE9348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5B1745A4-4D55-4907-8F17-A26C815E2A8F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Rozdíl neúčtujte jako neurčitou samostatnou službu; ukažte jej ve výpočtu a vysvětlete jeho příčiny.</a:t>
            </a:r>
          </a:p>
        </p:txBody>
      </p:sp>
    </p:spTree>
    <p:extLst>
      <p:ext uri="{BB962C8B-B14F-4D97-AF65-F5344CB8AC3E}">
        <p14:creationId xmlns:p14="http://schemas.microsoft.com/office/powerpoint/2010/main" val="41983253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DA0483B-A86B-4771-8AF5-4C6B6A11F09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55D5069-DA2E-4128-A68D-EC189483772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POMĚROVÝ VÝPOČET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072F32A-1EE8-473D-BB02-ECA4A04D2198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rozdíl 70 m³ se rozdělí poměrem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F2DCEC0-A180-4337-A75C-1FDC9C6F946D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B85B28C-157E-4A7B-AC7E-08DA76E5B0F0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A5F3F51-6630-4B3F-B48C-C0BEDD948EB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109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599CB35-0252-4DA3-8B1B-7F701AC9887E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810B52AD-B0E3-4B86-ABD5-392EAFE8740E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AA3E17F-B843-4949-A016-04D59FE5886F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693BCEC-1389-42F9-9BC4-020ABC94F012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Hlavní vodoměr a faktura: 1 000 m³ a 120 000 Kč. Součet podružných vodoměrů: 930 m³. Byt A má náměr 46,5 m³.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B238912-C175-4605-B97E-79A6DAF5FEC9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9BCFF58-C8B5-4E81-9990-824A1716A423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 se rozdíl promítne do podílu bytu A?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11149C0-579D-4BFD-BCC5-F018D793B3F9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D1FF4C4-1424-4480-8833-DA8D9EF013E0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Koeficient: 1 000 ÷ 930 = 1,0753. Upravené množství bytu: 46,5 × 1,0753 = 50 m³. Podíl nákladu: 120 000 × 46,5 ÷ 930 = 6 000 Kč. Oba postupy vedou ke stejnému výsledku.</a:t>
            </a:r>
          </a:p>
        </p:txBody>
      </p:sp>
    </p:spTree>
    <p:extLst>
      <p:ext uri="{BB962C8B-B14F-4D97-AF65-F5344CB8AC3E}">
        <p14:creationId xmlns:p14="http://schemas.microsoft.com/office/powerpoint/2010/main" val="69561146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5818D3BC-A5EA-4748-A704-2EC2BD96F0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3537FCB-79A0-4A16-88D0-E36CF20A9E81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KONTROLNÍ ANALÝZA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E5B6DFF-5D27-4CA2-AAD1-5C7096383A5E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Když je rozdíl na vodě neobvykle vysoký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A03A013-66FE-42D2-B83E-8C16AC701B1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2615CA2-CB79-44D6-936B-5596A0B5A02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8AF720E-3E67-4A5B-B677-0EB6351C91F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71CAC62-C7AF-4A1F-BECA-ABC984436635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3D606DCC-9CFF-43C9-AE38-EE5DF93506A0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7017661-DE23-4A04-9758-75E5AAAAE9C8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Nejprve prověřte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C91EDD9E-2DE6-455A-82D8-C3462D0B4B62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stejná data odečtů hlavního a podružných měřidel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chybějící jednotku, výměnu měřidla nebo opisovou chybu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únik vody a spotřebu ve společných prostorách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platnost ověření a správnou montáž měřidel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1CC4598-1DED-485C-9CCD-EB7C1912E852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Potom zdokumentujte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AB081CA-1033-4E00-8018-9FB7C5C46B22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velikost rozdílu v m³ i procentech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zjištěnou nebo pravděpodobnou příčinu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použitý koeficient a dopad na každou jednotku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nápravné opatření pro další období</a:t>
            </a:r>
          </a:p>
        </p:txBody>
      </p:sp>
    </p:spTree>
    <p:extLst>
      <p:ext uri="{BB962C8B-B14F-4D97-AF65-F5344CB8AC3E}">
        <p14:creationId xmlns:p14="http://schemas.microsoft.com/office/powerpoint/2010/main" val="213588495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A73CF797-5FEB-4E19-BCE4-859515B58F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3AEC551-4C77-4863-9934-96CE57D9D89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SRÁŽKOVÉ VODY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E7EBB78-41AF-45F6-9453-EA4959974C85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Srážková voda u smíšeného domu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D0C0A65-E874-4108-AFD2-37234E7016A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ED5E29C-05D5-49DF-97BE-F3E238F0462D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44B7ADF-99F9-43A4-8881-9DFEE6652193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111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F5494DC-88DD-42A3-8FE3-2E6F94CC6054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833" lnSpcReduction="10000"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Plochy nemovitostí určených k trvalému bydlení a domácnosti jsou od platby za odvádění srážkových vod osvobozeny.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B4E25455-AC20-474E-88AE-4BE37494E610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7F5B8A-7942-4DB0-ACF5-B1820B8EEE34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pokud faktura zahrnuje dům s byty i nebytovými prostory, náklad se nepřenáší na byty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část připadající na nebytové prostory se určí podle podkladů provozovatele a pravidla pro daný objekt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za nebytový prostor se pro tento účel nepovažují běžné společné části a příslušenství bytu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ve vyúčtování ukažte výpočet zpoplatněné plochy a vazbu na fakturu za stočné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153190D5-FDCE-4D60-8558-DE180DCD27BB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DEDABC8-0F24-4DEE-8205-45C09E28EDC2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Prakticky: srážkovou vodu rozúčtujte pouze na nebytové prostory, nikoli na bytové jednotky.</a:t>
            </a:r>
          </a:p>
        </p:txBody>
      </p:sp>
    </p:spTree>
    <p:extLst>
      <p:ext uri="{BB962C8B-B14F-4D97-AF65-F5344CB8AC3E}">
        <p14:creationId xmlns:p14="http://schemas.microsoft.com/office/powerpoint/2010/main" val="20524117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843BEAF6-E596-4357-847A-536F81155C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607F5EA-8CC5-4950-AEE5-B93C5B787B0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VYTÁPĚNÍ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B0FE5BE-A4E0-4E03-9A2B-140AE19CD9A5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Teplo: základní a spotřební logika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06245C6-927B-4563-B3FD-BA216FA3C59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82D23A4-8738-445F-AB81-B8E7BF56A7A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B964BDB-7F05-443E-A5E1-318B46658D68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112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F32FE84E-739F-467E-A369-AC69E6CF9ABB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833" lnSpcReduction="10000"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Náklad se neposuzuje jen podle náměru; výpočet pracuje s parametry domu, plochou, měřením a platnými korekcemi.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54B4A539-71D3-40CB-A992-482A1B3B0C6D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72AB4F9-51F2-4035-A97B-EABC14604CEF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ověřte zúčtovací jednotku, období a celkový náklad dodavatele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oddělte základní a spotřební část podle aktuálních pravidel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zkontrolujte úplnost náměrů a zdůvodnění náhradních hodnot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před zveřejněním proveďte kontrolu hranic, součtů a jednotkových nákladů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D842143E-D54E-4351-845D-AF1CA747D311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3F88002-5B2D-4837-B14E-ADCFECBDA6BF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Konkrétní poměry a limity vždy ověřte podle pravidel platných pro dané období.</a:t>
            </a:r>
          </a:p>
        </p:txBody>
      </p:sp>
    </p:spTree>
    <p:extLst>
      <p:ext uri="{BB962C8B-B14F-4D97-AF65-F5344CB8AC3E}">
        <p14:creationId xmlns:p14="http://schemas.microsoft.com/office/powerpoint/2010/main" val="119546074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A121154D-9390-4E3C-841F-0CE76BA9E9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4430279-E400-4731-BAD3-EF75AFF525C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NÁHRADNÍ 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F40B082-1254-49E9-B5C8-6DB13073B2C6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Chybějící nebo nevěrohodný odečet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2E27BCB-7A5E-431F-B76C-B64079F8820A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0D40439-39F8-4D6A-8EA2-0A908694533E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30B1795-C972-4D16-B405-C6CC6E609C6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113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4684AFA-7268-46F0-9245-47475AC10503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38EA1B01-188D-49EB-8AB1-CB648268F0C9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C7A7FA3-0B87-4505-80BB-BC82E3177E5A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Dokumentujte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8F71037-ECC3-4A87-A999-E5DFB44B46A6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proč odečet chybí nebo je nepoužitelný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pokusy o získání řádného odečtu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datum výměny a návazné stavy měřidla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zvolený náhradní postup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E8A4E5B-6B7F-437D-83C0-06E02E4C398E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Zkontrolujte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7541214-AF28-4A3F-91A6-EC490D0C0601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oporu v pravidlech platných pro období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stejné zacházení se srovnatelnými případy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dopad na ostatní příjemce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čitelný popis ve výpočetním listu</a:t>
            </a:r>
          </a:p>
        </p:txBody>
      </p:sp>
    </p:spTree>
    <p:extLst>
      <p:ext uri="{BB962C8B-B14F-4D97-AF65-F5344CB8AC3E}">
        <p14:creationId xmlns:p14="http://schemas.microsoft.com/office/powerpoint/2010/main" val="12315645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F0B7AAA7-2731-4850-848C-402B02D987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5BC1A58-3B5E-4613-ADEA-1944091CADEC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6AE509D-F0B4-46E1-891A-FDE1291993A6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Správně dopočítaný výsledek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2F51B57-60AE-4B02-B124-3A689EE0C8E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4609692-57E6-454D-A2B5-21DD1816F11E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5E78ADA-C1E6-4788-9F79-38CBF40ADC78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C350B3DD-25CC-4373-935C-39FC9C8FFEAD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C53284ED-12A6-4EDA-B500-93B72EB7C28A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A68F903-DF52-4968-9532-E44F5FECB9EC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8A19742-E286-4771-B2BD-C0F889A956F7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Podíl jednotky na službách je 24 860 Kč. Nájemce během roku zaplatil zálohy 2 000 Kč měsíčně.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952670F-5778-475D-BB25-EF5C55F29D8E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81CA9F9-3612-495C-8705-0586A2317CD4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Určete výsledek vyúčtování.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BE6546C-D439-4FDF-9C58-20364894FFA7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45F47D2-1E0E-42B1-98AC-DE6D723A3DA5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Zálohy: 12 × 2 000 = 24 000 Kč. Skutečný náklad: 24 860 Kč. Výsledek: nedoplatek 860 Kč.</a:t>
            </a:r>
          </a:p>
        </p:txBody>
      </p:sp>
    </p:spTree>
    <p:extLst>
      <p:ext uri="{BB962C8B-B14F-4D97-AF65-F5344CB8AC3E}">
        <p14:creationId xmlns:p14="http://schemas.microsoft.com/office/powerpoint/2010/main" val="104198358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C0164CC5-EEF0-4834-AD6E-4D912C1885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65792BC-618E-489A-927B-FE45B1C29ABF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VÝPOČET VYÚČTOVÁNÍ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7D666CB-27EC-4E79-9133-C240538FBFC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Kompletní vyúčtování tří služeb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2D2E6A4-B4AA-498A-B173-6F2938F2120C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43FFD31-7870-4A9E-A539-522460032AF0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625B474-A271-43A2-93E8-0E7E9B166A8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115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406F8170-0442-4032-8F59-6207FE49AC67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42418DDD-EE60-4300-A5F9-8E5728BEEB25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5CDC7DF-1AAF-43DB-916C-B1E806187C22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6044CD4-6D58-4AAD-BCD7-7D5C4CB00943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Byt má náklad na vodu 9 600 Kč, teplo 17 400 Kč a úklid 2 400 Kč. Nájemce zaplatil 12 záloh po 2 300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F3F1F37-6A3F-44E6-A2BE-1DADEB1CF334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287A8D6-8B4F-4C59-A820-8CD4B3910AA6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Určete celkový náklad, zaplacené zálohy a výsledek.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34A08DC-C760-4ACD-82E9-F1B90EF9E2DF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A49B4466-D243-464A-89F6-3F0C5A968C0A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Náklady: 9 600 + 17 400 + 2 400 = 29 400 Kč. Zálohy: 12 × 2 300 = 27 600 Kč. Výsledkem je nedoplatek 1 800 Kč. Výstup musí současně ukázat každou službu samostatně.</a:t>
            </a:r>
          </a:p>
        </p:txBody>
      </p:sp>
    </p:spTree>
    <p:extLst>
      <p:ext uri="{BB962C8B-B14F-4D97-AF65-F5344CB8AC3E}">
        <p14:creationId xmlns:p14="http://schemas.microsoft.com/office/powerpoint/2010/main" val="175147398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F38CADF6-37F6-47BE-B0A7-FD1E01A807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5F6B2F2-8C54-46C2-A3D1-AF439FBF216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8E69F56-7E2D-440F-A863-CA35308E09A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Modelový dům: podklady pro výpočet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C0D0D51-CED8-41A1-BDDD-58DFD9DAF11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40A8B1B-783A-4984-A81B-4AE9917AF37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484B6B0-BC7A-4BF1-9267-93CC7FFBEA6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71CDC6C-8388-496E-AD92-13805CCEC834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9CA2917-2780-4246-A24E-73538C6A74CF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AE8E051-0953-4285-9A9B-A0F6A74B7742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Byty a zálohy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45D83B5-5AF3-4228-8880-1F90B5C53E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A: 2 osoby, voda 80 m³, zálohy 48 000 Kč.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B: 3 osoby, voda 120 m³, zálohy 65 000 Kč.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C: 1 osoba, voda 40 m³, zálohy 33 000 Kč.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Celkem: 6 osob, 240 m³, 146 000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C9CA83A-6246-4A44-B25F-016E8E20A333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Náklady domu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A6F252A-ED23-48D0-8297-8F31EEE4397E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Voda a stočné 28 800 Kč.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Úklid 18 000 Kč, elektřina 9 000 Kč.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Teplo 90 000 Kč podle rozúčtovatele.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Celkem 145 800 Kč.</a:t>
            </a:r>
          </a:p>
        </p:txBody>
      </p:sp>
    </p:spTree>
    <p:extLst>
      <p:ext uri="{BB962C8B-B14F-4D97-AF65-F5344CB8AC3E}">
        <p14:creationId xmlns:p14="http://schemas.microsoft.com/office/powerpoint/2010/main" val="152629500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9B7BA076-4A32-4334-AE9A-07431841A2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863D9B6-23D7-42EC-B6DA-D6098CBBCCE1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441FF46-1E84-44D3-A380-3D35F3062A9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Modelové vyúčtování bytu 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15FDC43-2EFB-4E4A-8CC3-1210C036EA7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2005A90-9636-4B34-903F-CF47BD6AEDB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08C62FF-504E-4655-8D61-07B3629FB72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F63FB751-F137-4E8A-AFC9-3BD024C52623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CDBD9D6A-F716-43C9-9CCF-B204378F94D6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D5DA0E7-CB2D-4B2D-A516-94EE5CF02911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2F702D5-CCC4-4FA1-BDFA-F07E89AC58CE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Voda 80/240 × 28 800 = 9 600 Kč. Úklid 2/6 × 18 000 = 6 000 Kč. Elektřina 2/6 × 9 000 = 3 000 Kč. Teplo podle rozúčtovatele 28 000 Kč.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5E15225-7217-4E66-8650-9D54C849FA1E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D927606-F8D1-45FA-88EF-ED2F0A8BC17E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Kolik byt A zaplatil na zálohách a jaký je výsledek?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9A0E9C8-3371-41B2-93EA-BD8EF5D14751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0E2D0B2-BAEE-43D9-B969-3BCF40BF6FFC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Náklady bytu A jsou 46 600 Kč. Zálohy činí 48 000 Kč, proto vzniká přeplatek 1 400 Kč. Součet nákladů domu 145 800 Kč se musí rovnat součtu rozúčtovaných částek.</a:t>
            </a:r>
          </a:p>
        </p:txBody>
      </p:sp>
    </p:spTree>
    <p:extLst>
      <p:ext uri="{BB962C8B-B14F-4D97-AF65-F5344CB8AC3E}">
        <p14:creationId xmlns:p14="http://schemas.microsoft.com/office/powerpoint/2010/main" val="206291812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AC8E6F5C-684A-40E2-9D45-05133AD215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CE5142E-035F-4A54-B4D5-AAB0F6B15D1B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NASTAVENÍ ZÁLOH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2F0E832-94F4-4632-AE0F-1C18F0C7ADEA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Nová výše zálohy po vyúčtování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5033F50-1F60-46B0-975F-BF35FF65F5E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484A5A3-6240-4EA9-92FE-0E71D3DC795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1C05578-BF03-4673-82AC-2BACD07C6498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118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F3B5CF9-A25B-4714-8942-74F2766553D9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5A685364-05E4-4606-A3D0-C9862778F315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B27BD5D-AC42-4BEA-A841-85FA3EF5EF3E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C93A8C5-35AB-40CD-9D09-416542669F81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Skutečné roční náklady bytu byly 29 400 Kč. Pro další období se očekává růst cen o 6 %.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9DC4281-BD46-4F22-888D-10E790014962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9E8963D-26E0-4CE1-8701-DCA2FB384FDD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Jaká je orientační měsíční záloha pro další rok?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1698FE7-6606-48E9-B959-65AE8559E727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6F452CE6-89F7-4C31-AA47-D6DA3683A567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Odhad: 29 400 × 1,06 = 31 164 Kč ročně. Měsíčně 31 164 ÷ 12 = 2 597 Kč. Prakticky lze částku zaokrouhlit například na 2 600 Kč a důvod změny sdělit.</a:t>
            </a:r>
          </a:p>
        </p:txBody>
      </p:sp>
    </p:spTree>
    <p:extLst>
      <p:ext uri="{BB962C8B-B14F-4D97-AF65-F5344CB8AC3E}">
        <p14:creationId xmlns:p14="http://schemas.microsoft.com/office/powerpoint/2010/main" val="199547347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61EF686F-40A2-44FB-AEC1-C36057EAD9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716CD06-C55B-4E34-BE11-3B11F95A24D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CHYBA VE VYÚČTOVÁNÍ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3FD6767-4913-4543-8FF4-4B4CFF711BCE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Chyba 1: nesprávný počet osob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A8965C1-8D4E-447F-B3BB-DEA271EE1B8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2ED2CFB-C788-414F-BB90-F0AE992E59CE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82415B7-C52B-4F95-A963-5394A55E758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119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ECFF31E6-6E56-4457-AC2E-B7CE4CED924B}"/>
              </a:ext>
            </a:extLst>
          </p:cNvPr>
          <p:cNvSpPr>
            <a:spLocks noGrp="1"/>
          </p:cNvSpPr>
          <p:nvPr/>
        </p:nvSpPr>
        <p:spPr>
          <a:xfrm>
            <a:off x="4000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BECEB"/>
          </a:solidFill>
          <a:ln w="0">
            <a:noFill/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1F2984E-4CDD-407C-BE60-FC24DAF8DD4D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C94B4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C94B44"/>
                </a:solidFill>
                <a:latin typeface="Arial"/>
                <a:ea typeface="Arial"/>
                <a:cs typeface="Arial"/>
              </a:rPr>
              <a:t>CO JE ŠPATNĚ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7B6352F-7557-4B6C-8154-790B645AE0DD}"/>
              </a:ext>
            </a:extLst>
          </p:cNvPr>
          <p:cNvSpPr>
            <a:spLocks noGrp="1"/>
          </p:cNvSpPr>
          <p:nvPr/>
        </p:nvSpPr>
        <p:spPr>
          <a:xfrm>
            <a:off x="6286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Úklid a osvětlení jsou rozúčtovány podle 3 osob po celý rok, přestože třetí osoba bydlela v bytě až od října.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138B9434-3B6B-4450-A551-8A62DC8A6A6C}"/>
              </a:ext>
            </a:extLst>
          </p:cNvPr>
          <p:cNvSpPr>
            <a:spLocks noGrp="1"/>
          </p:cNvSpPr>
          <p:nvPr/>
        </p:nvSpPr>
        <p:spPr>
          <a:xfrm>
            <a:off x="42481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FF4DD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82C7C6E-171C-4627-9405-27CE82ECA380}"/>
              </a:ext>
            </a:extLst>
          </p:cNvPr>
          <p:cNvSpPr>
            <a:spLocks noGrp="1"/>
          </p:cNvSpPr>
          <p:nvPr/>
        </p:nvSpPr>
        <p:spPr>
          <a:xfrm>
            <a:off x="44767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A9671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6712"/>
                </a:solidFill>
                <a:latin typeface="Arial"/>
                <a:ea typeface="Arial"/>
                <a:cs typeface="Arial"/>
              </a:rPr>
              <a:t>DŮSLEDEK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980C7BF-F642-4218-8392-88A54489AB71}"/>
              </a:ext>
            </a:extLst>
          </p:cNvPr>
          <p:cNvSpPr>
            <a:spLocks noGrp="1"/>
          </p:cNvSpPr>
          <p:nvPr/>
        </p:nvSpPr>
        <p:spPr>
          <a:xfrm>
            <a:off x="44767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Jednotka nese vyšší podíl, než odpovídá evidovanému období. Součet může sedět, ale rozdělení mezi příjemce je chybné.</a:t>
            </a:r>
          </a:p>
        </p:txBody>
      </p:sp>
      <p:sp>
        <p:nvSpPr>
          <p:cNvPr id="13" name="Zaoblený obdélník 12">
            <a:extLst>
              <a:ext uri="{FF2B5EF4-FFF2-40B4-BE49-F238E27FC236}">
                <a16:creationId xmlns:a16="http://schemas.microsoft.com/office/drawing/2014/main" id="{2DDA3E07-51F3-47EE-BE75-F6496EFEEDA0}"/>
              </a:ext>
            </a:extLst>
          </p:cNvPr>
          <p:cNvSpPr>
            <a:spLocks noGrp="1"/>
          </p:cNvSpPr>
          <p:nvPr/>
        </p:nvSpPr>
        <p:spPr>
          <a:xfrm>
            <a:off x="80962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EAF6F0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E4A0302-5835-460C-AFC4-088F44DA3224}"/>
              </a:ext>
            </a:extLst>
          </p:cNvPr>
          <p:cNvSpPr>
            <a:spLocks noGrp="1"/>
          </p:cNvSpPr>
          <p:nvPr/>
        </p:nvSpPr>
        <p:spPr>
          <a:xfrm>
            <a:off x="83248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SPRÁVNÝ POSTUP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B94751CA-E5A0-4983-89A0-B6BCC18028A5}"/>
              </a:ext>
            </a:extLst>
          </p:cNvPr>
          <p:cNvSpPr>
            <a:spLocks noGrp="1"/>
          </p:cNvSpPr>
          <p:nvPr/>
        </p:nvSpPr>
        <p:spPr>
          <a:xfrm>
            <a:off x="83248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Použijte časově rozlišený počet osob, doložte datum změny a znovu přepočítejte všechny dotčené jednotky.</a:t>
            </a:r>
          </a:p>
        </p:txBody>
      </p:sp>
    </p:spTree>
    <p:extLst>
      <p:ext uri="{BB962C8B-B14F-4D97-AF65-F5344CB8AC3E}">
        <p14:creationId xmlns:p14="http://schemas.microsoft.com/office/powerpoint/2010/main" val="106290080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4E575FF3-3F5B-4871-A769-2B1B3C8535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F3600B0-F64C-4111-AA9D-6413B174DC13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CHYBA VE VYÚČTOVÁNÍ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D9BC8A2-9E78-47A8-BE67-FC8813609B06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Chyba 2: nesprávné období odečtu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16FB659-DE5C-4545-B510-D77286F9C07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D9A2021-4C60-41AD-B7A1-64DDF8455B2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8D600F2-E852-4C05-A65F-4FB50103293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7D697EFB-3A68-498B-88D0-89924ECC3FB0}"/>
              </a:ext>
            </a:extLst>
          </p:cNvPr>
          <p:cNvSpPr>
            <a:spLocks noGrp="1"/>
          </p:cNvSpPr>
          <p:nvPr/>
        </p:nvSpPr>
        <p:spPr>
          <a:xfrm>
            <a:off x="4000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BECEB"/>
          </a:solidFill>
          <a:ln w="0">
            <a:noFill/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A92C8C6-BE8F-495F-AD31-4D4C4A709850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C94B4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C94B44"/>
                </a:solidFill>
                <a:latin typeface="Arial"/>
                <a:ea typeface="Arial"/>
                <a:cs typeface="Arial"/>
              </a:rPr>
              <a:t>CO JE ŠPATNĚ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0BBA884-BCE6-41E3-B456-CEC30AE0A9EF}"/>
              </a:ext>
            </a:extLst>
          </p:cNvPr>
          <p:cNvSpPr>
            <a:spLocks noGrp="1"/>
          </p:cNvSpPr>
          <p:nvPr/>
        </p:nvSpPr>
        <p:spPr>
          <a:xfrm>
            <a:off x="6286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Konečný stav vodoměru byl převzat k 15. lednu, ale vyúčtování končí 31. prosince. Posun nebyl nijak vysvětlen.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09B7C543-0A43-4459-B996-E8065EED1FD4}"/>
              </a:ext>
            </a:extLst>
          </p:cNvPr>
          <p:cNvSpPr>
            <a:spLocks noGrp="1"/>
          </p:cNvSpPr>
          <p:nvPr/>
        </p:nvSpPr>
        <p:spPr>
          <a:xfrm>
            <a:off x="42481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FF4DD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74EF1EA-1969-4971-966A-81A2C7F9E79E}"/>
              </a:ext>
            </a:extLst>
          </p:cNvPr>
          <p:cNvSpPr>
            <a:spLocks noGrp="1"/>
          </p:cNvSpPr>
          <p:nvPr/>
        </p:nvSpPr>
        <p:spPr>
          <a:xfrm>
            <a:off x="44767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A9671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6712"/>
                </a:solidFill>
                <a:latin typeface="Arial"/>
                <a:ea typeface="Arial"/>
                <a:cs typeface="Arial"/>
              </a:rPr>
              <a:t>DŮSLEDEK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DA831F8-9556-4480-B7B0-CBF551250F4E}"/>
              </a:ext>
            </a:extLst>
          </p:cNvPr>
          <p:cNvSpPr>
            <a:spLocks noGrp="1"/>
          </p:cNvSpPr>
          <p:nvPr/>
        </p:nvSpPr>
        <p:spPr>
          <a:xfrm>
            <a:off x="44767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Spotřeba neodpovídá zúčtovacímu období a zkreslí podíl jednotky i rozdíl proti hlavnímu měřidlu.</a:t>
            </a:r>
          </a:p>
        </p:txBody>
      </p:sp>
      <p:sp>
        <p:nvSpPr>
          <p:cNvPr id="13" name="Zaoblený obdélník 12">
            <a:extLst>
              <a:ext uri="{FF2B5EF4-FFF2-40B4-BE49-F238E27FC236}">
                <a16:creationId xmlns:a16="http://schemas.microsoft.com/office/drawing/2014/main" id="{561760A7-A231-4401-8D59-A359A321C5F9}"/>
              </a:ext>
            </a:extLst>
          </p:cNvPr>
          <p:cNvSpPr>
            <a:spLocks noGrp="1"/>
          </p:cNvSpPr>
          <p:nvPr/>
        </p:nvSpPr>
        <p:spPr>
          <a:xfrm>
            <a:off x="80962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EAF6F0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EE41FA2-7C74-4E62-8CA8-0EF877C1C255}"/>
              </a:ext>
            </a:extLst>
          </p:cNvPr>
          <p:cNvSpPr>
            <a:spLocks noGrp="1"/>
          </p:cNvSpPr>
          <p:nvPr/>
        </p:nvSpPr>
        <p:spPr>
          <a:xfrm>
            <a:off x="83248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SPRÁVNÝ POSTUP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089AF00-87B1-401F-9840-2D0334BA2FC6}"/>
              </a:ext>
            </a:extLst>
          </p:cNvPr>
          <p:cNvSpPr>
            <a:spLocks noGrp="1"/>
          </p:cNvSpPr>
          <p:nvPr/>
        </p:nvSpPr>
        <p:spPr>
          <a:xfrm>
            <a:off x="83248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Sjednoťte období; není-li to možné, použijte transparentní náhradní postup a popište jej ve vyúčtování.</a:t>
            </a:r>
          </a:p>
        </p:txBody>
      </p:sp>
    </p:spTree>
    <p:extLst>
      <p:ext uri="{BB962C8B-B14F-4D97-AF65-F5344CB8AC3E}">
        <p14:creationId xmlns:p14="http://schemas.microsoft.com/office/powerpoint/2010/main" val="10888596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38631F83-6B77-4AC0-AF5A-99F4B838F2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4B04168-0D9C-4B9A-9476-E0944886A2FF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CHYBA VE VYÚČTOVÁNÍ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FE7DD15-F780-4351-83C2-EA1D0DD7DF92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Chyba 3: investice mezi službami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E43B297-5ACE-4882-A5CB-6EFCB4B7942E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0580824-4B72-4CE1-9A9E-F4D607534BA4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1B1FC8B-419D-49DE-BAE0-11FDCEAA7746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121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15BFC8B-A125-4E02-91FD-81FFAA82657B}"/>
              </a:ext>
            </a:extLst>
          </p:cNvPr>
          <p:cNvSpPr>
            <a:spLocks noGrp="1"/>
          </p:cNvSpPr>
          <p:nvPr/>
        </p:nvSpPr>
        <p:spPr>
          <a:xfrm>
            <a:off x="4000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BECEB"/>
          </a:solidFill>
          <a:ln w="0">
            <a:noFill/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BBE7958-D8D7-470B-ABBC-A30E6282F192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C94B4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C94B44"/>
                </a:solidFill>
                <a:latin typeface="Arial"/>
                <a:ea typeface="Arial"/>
                <a:cs typeface="Arial"/>
              </a:rPr>
              <a:t>CO JE ŠPATNĚ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CA07A3A-000F-4E33-A85E-72F6AFC4E0EF}"/>
              </a:ext>
            </a:extLst>
          </p:cNvPr>
          <p:cNvSpPr>
            <a:spLocks noGrp="1"/>
          </p:cNvSpPr>
          <p:nvPr/>
        </p:nvSpPr>
        <p:spPr>
          <a:xfrm>
            <a:off x="6286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 nákladu na provoz výtahu byla zahrnuta částka za kompletní modernizaci řídicí jednotky.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CD103FF7-B339-4028-931A-F29091E843CF}"/>
              </a:ext>
            </a:extLst>
          </p:cNvPr>
          <p:cNvSpPr>
            <a:spLocks noGrp="1"/>
          </p:cNvSpPr>
          <p:nvPr/>
        </p:nvSpPr>
        <p:spPr>
          <a:xfrm>
            <a:off x="42481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FF4DD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C6FCFE7-617B-4923-8A12-9E7B29A0C752}"/>
              </a:ext>
            </a:extLst>
          </p:cNvPr>
          <p:cNvSpPr>
            <a:spLocks noGrp="1"/>
          </p:cNvSpPr>
          <p:nvPr/>
        </p:nvSpPr>
        <p:spPr>
          <a:xfrm>
            <a:off x="44767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A9671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6712"/>
                </a:solidFill>
                <a:latin typeface="Arial"/>
                <a:ea typeface="Arial"/>
                <a:cs typeface="Arial"/>
              </a:rPr>
              <a:t>DŮSLEDEK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5D4D7E1-DF04-49D8-B66D-229141B08A96}"/>
              </a:ext>
            </a:extLst>
          </p:cNvPr>
          <p:cNvSpPr>
            <a:spLocks noGrp="1"/>
          </p:cNvSpPr>
          <p:nvPr/>
        </p:nvSpPr>
        <p:spPr>
          <a:xfrm>
            <a:off x="44767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Příjemci služeb hradí náklad, který souvisí s majetkem vlastníka, nikoli s běžně poskytovanou službou.</a:t>
            </a:r>
          </a:p>
        </p:txBody>
      </p:sp>
      <p:sp>
        <p:nvSpPr>
          <p:cNvPr id="13" name="Zaoblený obdélník 12">
            <a:extLst>
              <a:ext uri="{FF2B5EF4-FFF2-40B4-BE49-F238E27FC236}">
                <a16:creationId xmlns:a16="http://schemas.microsoft.com/office/drawing/2014/main" id="{2B4CE9B2-E438-445A-801B-99119A41A7E5}"/>
              </a:ext>
            </a:extLst>
          </p:cNvPr>
          <p:cNvSpPr>
            <a:spLocks noGrp="1"/>
          </p:cNvSpPr>
          <p:nvPr/>
        </p:nvSpPr>
        <p:spPr>
          <a:xfrm>
            <a:off x="80962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EAF6F0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A9395534-E3D9-424B-9B50-76F07C3A69F4}"/>
              </a:ext>
            </a:extLst>
          </p:cNvPr>
          <p:cNvSpPr>
            <a:spLocks noGrp="1"/>
          </p:cNvSpPr>
          <p:nvPr/>
        </p:nvSpPr>
        <p:spPr>
          <a:xfrm>
            <a:off x="83248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SPRÁVNÝ POSTUP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387CD91-2DF2-49C5-B5C4-9773AC1E9E6E}"/>
              </a:ext>
            </a:extLst>
          </p:cNvPr>
          <p:cNvSpPr>
            <a:spLocks noGrp="1"/>
          </p:cNvSpPr>
          <p:nvPr/>
        </p:nvSpPr>
        <p:spPr>
          <a:xfrm>
            <a:off x="83248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Oddělte provozní náklady od investice. Modernizaci zaúčtujte a financujte v režimu odpovídajícím vlastnickému nákladu.</a:t>
            </a:r>
          </a:p>
        </p:txBody>
      </p:sp>
    </p:spTree>
    <p:extLst>
      <p:ext uri="{BB962C8B-B14F-4D97-AF65-F5344CB8AC3E}">
        <p14:creationId xmlns:p14="http://schemas.microsoft.com/office/powerpoint/2010/main" val="17116726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43137B59-6F55-4B31-BE93-37AC18BF11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171B27A-9064-4CF2-9C19-F377DD1B19D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CHYBA VE VYÚČTOVÁNÍ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13CFEB3-6329-4FD3-9903-55C8F12BF015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Chyba 4: chybí jedna záloha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9F78D9E-BBC8-45DE-B4D9-C94E98831154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7A9639E-3770-459A-94F3-28CF1F986AB3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93D257F-AB16-4210-9A56-79BB4D9A8B3D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85E91BF0-A233-4409-A113-8CA44871F69D}"/>
              </a:ext>
            </a:extLst>
          </p:cNvPr>
          <p:cNvSpPr>
            <a:spLocks noGrp="1"/>
          </p:cNvSpPr>
          <p:nvPr/>
        </p:nvSpPr>
        <p:spPr>
          <a:xfrm>
            <a:off x="4000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BECEB"/>
          </a:solidFill>
          <a:ln w="0">
            <a:noFill/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BE1D61E-D82F-4611-A0FC-C37EAF1E1205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C94B4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C94B44"/>
                </a:solidFill>
                <a:latin typeface="Arial"/>
                <a:ea typeface="Arial"/>
                <a:cs typeface="Arial"/>
              </a:rPr>
              <a:t>CO JE ŠPATNĚ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9A8A6EB-1D7E-4114-ADA8-4366A8526C1B}"/>
              </a:ext>
            </a:extLst>
          </p:cNvPr>
          <p:cNvSpPr>
            <a:spLocks noGrp="1"/>
          </p:cNvSpPr>
          <p:nvPr/>
        </p:nvSpPr>
        <p:spPr>
          <a:xfrm>
            <a:off x="6286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Nájemce zaplatil dvanáct záloh, ale prosincová platba byla zaúčtována pod chybným variabilním symbolem a ve vyúčtování chybí.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2D153212-039F-4D6D-9594-28B94CD51C1B}"/>
              </a:ext>
            </a:extLst>
          </p:cNvPr>
          <p:cNvSpPr>
            <a:spLocks noGrp="1"/>
          </p:cNvSpPr>
          <p:nvPr/>
        </p:nvSpPr>
        <p:spPr>
          <a:xfrm>
            <a:off x="42481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FF4DD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5AE9A5C-547E-47E0-A68B-C789D27C1EDC}"/>
              </a:ext>
            </a:extLst>
          </p:cNvPr>
          <p:cNvSpPr>
            <a:spLocks noGrp="1"/>
          </p:cNvSpPr>
          <p:nvPr/>
        </p:nvSpPr>
        <p:spPr>
          <a:xfrm>
            <a:off x="44767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A9671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6712"/>
                </a:solidFill>
                <a:latin typeface="Arial"/>
                <a:ea typeface="Arial"/>
                <a:cs typeface="Arial"/>
              </a:rPr>
              <a:t>DŮSLEDEK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3E9478E-3F25-482A-82FC-434F29FFF2F1}"/>
              </a:ext>
            </a:extLst>
          </p:cNvPr>
          <p:cNvSpPr>
            <a:spLocks noGrp="1"/>
          </p:cNvSpPr>
          <p:nvPr/>
        </p:nvSpPr>
        <p:spPr>
          <a:xfrm>
            <a:off x="44767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Vznikne falešný nedoplatek. Formálně správný výpočet nákladů vede k chybnému výsledku kvůli neúplné evidenci plateb.</a:t>
            </a:r>
          </a:p>
        </p:txBody>
      </p:sp>
      <p:sp>
        <p:nvSpPr>
          <p:cNvPr id="13" name="Zaoblený obdélník 12">
            <a:extLst>
              <a:ext uri="{FF2B5EF4-FFF2-40B4-BE49-F238E27FC236}">
                <a16:creationId xmlns:a16="http://schemas.microsoft.com/office/drawing/2014/main" id="{B8FAF34A-D0A8-41BC-B34D-19EDF4C8D297}"/>
              </a:ext>
            </a:extLst>
          </p:cNvPr>
          <p:cNvSpPr>
            <a:spLocks noGrp="1"/>
          </p:cNvSpPr>
          <p:nvPr/>
        </p:nvSpPr>
        <p:spPr>
          <a:xfrm>
            <a:off x="80962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EAF6F0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0B49858-A025-408F-A401-690E14689D5F}"/>
              </a:ext>
            </a:extLst>
          </p:cNvPr>
          <p:cNvSpPr>
            <a:spLocks noGrp="1"/>
          </p:cNvSpPr>
          <p:nvPr/>
        </p:nvSpPr>
        <p:spPr>
          <a:xfrm>
            <a:off x="83248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SPRÁVNÝ POSTUP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1880ACB-F69A-41C5-A96F-BDF3948733F4}"/>
              </a:ext>
            </a:extLst>
          </p:cNvPr>
          <p:cNvSpPr>
            <a:spLocks noGrp="1"/>
          </p:cNvSpPr>
          <p:nvPr/>
        </p:nvSpPr>
        <p:spPr>
          <a:xfrm>
            <a:off x="83248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 uzavřením vyúčtování prověřte nespárované platby podle částky, data a plátce; opravu zdokumentujte.</a:t>
            </a:r>
          </a:p>
        </p:txBody>
      </p:sp>
    </p:spTree>
    <p:extLst>
      <p:ext uri="{BB962C8B-B14F-4D97-AF65-F5344CB8AC3E}">
        <p14:creationId xmlns:p14="http://schemas.microsoft.com/office/powerpoint/2010/main" val="167894003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8B9FF61A-106F-45CE-8B4E-8A43ACD62D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CA4E27E-36B4-46EF-9715-D2D2B72728FE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CHYBA VE VYÚČTOVÁNÍ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7697479-D312-4922-B768-97EC86ECF9B2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Chyba 5: nečitelný rozúčtovací klíč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DBECD81-73D6-4D20-81D0-77DF6E3C7231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4256461-80AB-4334-A662-15A02B661740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A5B23E7-FDEB-4876-99B9-D21C0944600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123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CD03649-DF04-4DD2-9179-CD8BE845AC4A}"/>
              </a:ext>
            </a:extLst>
          </p:cNvPr>
          <p:cNvSpPr>
            <a:spLocks noGrp="1"/>
          </p:cNvSpPr>
          <p:nvPr/>
        </p:nvSpPr>
        <p:spPr>
          <a:xfrm>
            <a:off x="4000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BECEB"/>
          </a:solidFill>
          <a:ln w="0">
            <a:noFill/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47473925-87C5-44E0-8796-2DFC0EDF32EE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C94B4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C94B44"/>
                </a:solidFill>
                <a:latin typeface="Arial"/>
                <a:ea typeface="Arial"/>
                <a:cs typeface="Arial"/>
              </a:rPr>
              <a:t>CO JE ŠPATNĚ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1EE324F-4488-425C-A32E-832720E0E3DA}"/>
              </a:ext>
            </a:extLst>
          </p:cNvPr>
          <p:cNvSpPr>
            <a:spLocks noGrp="1"/>
          </p:cNvSpPr>
          <p:nvPr/>
        </p:nvSpPr>
        <p:spPr>
          <a:xfrm>
            <a:off x="6286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Vyúčtování uvádí pouze výslednou částku. Chybí celkový náklad domu, jednotky podílu i vysvětlení použitého klíče.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25B1AE86-BFA1-413F-B0A5-269DE22F5759}"/>
              </a:ext>
            </a:extLst>
          </p:cNvPr>
          <p:cNvSpPr>
            <a:spLocks noGrp="1"/>
          </p:cNvSpPr>
          <p:nvPr/>
        </p:nvSpPr>
        <p:spPr>
          <a:xfrm>
            <a:off x="42481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FFF4DD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53C767AC-6E81-4089-B2ED-42E33352B5E9}"/>
              </a:ext>
            </a:extLst>
          </p:cNvPr>
          <p:cNvSpPr>
            <a:spLocks noGrp="1"/>
          </p:cNvSpPr>
          <p:nvPr/>
        </p:nvSpPr>
        <p:spPr>
          <a:xfrm>
            <a:off x="44767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A9671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6712"/>
                </a:solidFill>
                <a:latin typeface="Arial"/>
                <a:ea typeface="Arial"/>
                <a:cs typeface="Arial"/>
              </a:rPr>
              <a:t>DŮSLEDEK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1F3202D-A296-4F11-8538-DCE0B66F3C06}"/>
              </a:ext>
            </a:extLst>
          </p:cNvPr>
          <p:cNvSpPr>
            <a:spLocks noGrp="1"/>
          </p:cNvSpPr>
          <p:nvPr/>
        </p:nvSpPr>
        <p:spPr>
          <a:xfrm>
            <a:off x="44767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Příjemce nemůže výsledek věcně ověřit. Narůstá riziko námitek a sporu, i když může být částka správná.</a:t>
            </a:r>
          </a:p>
        </p:txBody>
      </p:sp>
      <p:sp>
        <p:nvSpPr>
          <p:cNvPr id="13" name="Zaoblený obdélník 12">
            <a:extLst>
              <a:ext uri="{FF2B5EF4-FFF2-40B4-BE49-F238E27FC236}">
                <a16:creationId xmlns:a16="http://schemas.microsoft.com/office/drawing/2014/main" id="{AF60BCCB-759D-4A2B-9050-57A59B7FABBA}"/>
              </a:ext>
            </a:extLst>
          </p:cNvPr>
          <p:cNvSpPr>
            <a:spLocks noGrp="1"/>
          </p:cNvSpPr>
          <p:nvPr/>
        </p:nvSpPr>
        <p:spPr>
          <a:xfrm>
            <a:off x="8096250" y="1762125"/>
            <a:ext cx="3676650" cy="3905250"/>
          </a:xfrm>
          <a:prstGeom prst="roundRect">
            <a:avLst>
              <a:gd name="adj" fmla="val 2073"/>
            </a:avLst>
          </a:prstGeom>
          <a:solidFill>
            <a:srgbClr val="EAF6F0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B0D9416-CEE8-4003-8EB9-19430C8AE1D7}"/>
              </a:ext>
            </a:extLst>
          </p:cNvPr>
          <p:cNvSpPr>
            <a:spLocks noGrp="1"/>
          </p:cNvSpPr>
          <p:nvPr/>
        </p:nvSpPr>
        <p:spPr>
          <a:xfrm>
            <a:off x="8324850" y="20002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SPRÁVNÝ POSTUP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DB4F959-333A-4408-8DDC-1ECAC0E31422}"/>
              </a:ext>
            </a:extLst>
          </p:cNvPr>
          <p:cNvSpPr>
            <a:spLocks noGrp="1"/>
          </p:cNvSpPr>
          <p:nvPr/>
        </p:nvSpPr>
        <p:spPr>
          <a:xfrm>
            <a:off x="8324850" y="2571750"/>
            <a:ext cx="32194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Doplňte vstupní údaje, klíč, výpočet podílu, zálohy a kontrolní součty v logickém pořadí.</a:t>
            </a:r>
          </a:p>
        </p:txBody>
      </p:sp>
    </p:spTree>
    <p:extLst>
      <p:ext uri="{BB962C8B-B14F-4D97-AF65-F5344CB8AC3E}">
        <p14:creationId xmlns:p14="http://schemas.microsoft.com/office/powerpoint/2010/main" val="59240838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D6E3A5F9-56A7-4C22-9DED-0216C1E3E3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EFF061C-9BFC-4B4A-A509-D421346E4F0F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SKUPINOVÉ CVIČENÍ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2CA5CD7-669E-41D4-8555-87A6C3155D2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Najděte chyby ve vyúčtování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16ECC7B-99A2-434C-A0EF-144EF4699E29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A369CFD-AC92-4AF1-9F4F-F799CF98D7AC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6DBE042-6387-43F9-8BA8-5D7740F5DFEA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124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01209EBD-D764-4070-A034-1E8EAD995518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09891A35-9B45-4A17-87F2-634594A4FA28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DD68104-FD2E-42C7-A446-0D5BFFEB8A71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B53143B-827F-4547-A26C-65D1A93BEE2C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Vyúčtování vody pracuje s odečtem k 10. lednu, zahrnuje opravu čerpadla, eviduje pouze 11 záloh a neuvádí spotřebu domu.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B31EA28-C45F-476D-8F8C-6228A00B8FA5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4C7232C-EDC7-4CE8-B29C-F0EF7DD8CD3A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Najděte alespoň čtyři kontrolní otázky, které musí správce vyřešit.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EFC3F95-93F2-4E04-A4F4-08D21720F896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FB37E37-917A-43EF-AFAA-9243C7BA7CC4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1. Je období odečtu srovnatelné?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2. Patří oprava do služby?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3. Nechybí spárovaná záloha?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4. Lze ověřit celkový náklad a rozúčtovací klíč?</a:t>
            </a:r>
          </a:p>
        </p:txBody>
      </p:sp>
    </p:spTree>
    <p:extLst>
      <p:ext uri="{BB962C8B-B14F-4D97-AF65-F5344CB8AC3E}">
        <p14:creationId xmlns:p14="http://schemas.microsoft.com/office/powerpoint/2010/main" val="99241112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8F04B595-6C12-4BBC-B0A5-E018AD1706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C2330A1-840F-4DD2-9DB0-5BADC326082B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PŘED ODESLÁNÍM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F2E673C-4458-4D41-88A4-A3642CFCE78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Kontrolní list před odesláním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049F505-E1C4-462C-B1CE-BECDA72D837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6203296-3409-47E1-A0EE-F2F19B90E06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E09E632-5ACC-4BF4-8F08-0E85499C8CF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125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2C3CD25-41A2-45B7-89D5-5DE94BF0AB01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050542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71F36BE-3B99-4D2B-A958-8AC56E872C1F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182194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Oblast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1570C93-FD7C-4CD6-931C-C563042D9A98}"/>
              </a:ext>
            </a:extLst>
          </p:cNvPr>
          <p:cNvSpPr>
            <a:spLocks noGrp="1"/>
          </p:cNvSpPr>
          <p:nvPr/>
        </p:nvSpPr>
        <p:spPr>
          <a:xfrm>
            <a:off x="2450592" y="1638300"/>
            <a:ext cx="5923788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7C2E02C-CB19-4A3A-AD9D-92D53421BD63}"/>
              </a:ext>
            </a:extLst>
          </p:cNvPr>
          <p:cNvSpPr>
            <a:spLocks noGrp="1"/>
          </p:cNvSpPr>
          <p:nvPr/>
        </p:nvSpPr>
        <p:spPr>
          <a:xfrm>
            <a:off x="2564892" y="1752600"/>
            <a:ext cx="5695188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Kontrolní otázka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A4D59A5-9599-4F4D-9648-CE609B5CB78B}"/>
              </a:ext>
            </a:extLst>
          </p:cNvPr>
          <p:cNvSpPr>
            <a:spLocks noGrp="1"/>
          </p:cNvSpPr>
          <p:nvPr/>
        </p:nvSpPr>
        <p:spPr>
          <a:xfrm>
            <a:off x="8374380" y="1638300"/>
            <a:ext cx="3417570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6498380-AD14-49BC-B84A-85CD607485BE}"/>
              </a:ext>
            </a:extLst>
          </p:cNvPr>
          <p:cNvSpPr>
            <a:spLocks noGrp="1"/>
          </p:cNvSpPr>
          <p:nvPr/>
        </p:nvSpPr>
        <p:spPr>
          <a:xfrm>
            <a:off x="8488680" y="1752600"/>
            <a:ext cx="318897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Důkaz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B848AA0-6AA7-4673-A81C-1478E2EAF257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14DEF04-A05F-4E63-9965-23B40BBD0A0A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Náklady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B4D2176F-248B-491D-AF78-AEB9FBA5C86D}"/>
              </a:ext>
            </a:extLst>
          </p:cNvPr>
          <p:cNvSpPr>
            <a:spLocks noGrp="1"/>
          </p:cNvSpPr>
          <p:nvPr/>
        </p:nvSpPr>
        <p:spPr>
          <a:xfrm>
            <a:off x="2450592" y="2305050"/>
            <a:ext cx="5923788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F153CDC7-6CE3-409A-A185-824A17DA8B80}"/>
              </a:ext>
            </a:extLst>
          </p:cNvPr>
          <p:cNvSpPr>
            <a:spLocks noGrp="1"/>
          </p:cNvSpPr>
          <p:nvPr/>
        </p:nvSpPr>
        <p:spPr>
          <a:xfrm>
            <a:off x="2564892" y="2400300"/>
            <a:ext cx="569518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Patří všechny položky do služby a období?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EED683CF-2DAF-4A61-9BEA-C65B4008FE74}"/>
              </a:ext>
            </a:extLst>
          </p:cNvPr>
          <p:cNvSpPr>
            <a:spLocks noGrp="1"/>
          </p:cNvSpPr>
          <p:nvPr/>
        </p:nvSpPr>
        <p:spPr>
          <a:xfrm>
            <a:off x="8374380" y="2305050"/>
            <a:ext cx="341757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3171E54-162C-4CE7-AB57-09D6BFCE501B}"/>
              </a:ext>
            </a:extLst>
          </p:cNvPr>
          <p:cNvSpPr>
            <a:spLocks noGrp="1"/>
          </p:cNvSpPr>
          <p:nvPr/>
        </p:nvSpPr>
        <p:spPr>
          <a:xfrm>
            <a:off x="8488680" y="2400300"/>
            <a:ext cx="318897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Faktury a účtový rozpis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D4C64B77-A343-4A90-B256-22A16331448A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8C89FC5E-C7DA-4154-AE81-683D62C0619E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D21979B4-975C-4D27-96F7-344C9B813EF8}"/>
              </a:ext>
            </a:extLst>
          </p:cNvPr>
          <p:cNvSpPr>
            <a:spLocks noGrp="1"/>
          </p:cNvSpPr>
          <p:nvPr/>
        </p:nvSpPr>
        <p:spPr>
          <a:xfrm>
            <a:off x="2450592" y="2971800"/>
            <a:ext cx="5923788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0E65FC03-237B-43CA-9BDE-8F644CFFE830}"/>
              </a:ext>
            </a:extLst>
          </p:cNvPr>
          <p:cNvSpPr>
            <a:spLocks noGrp="1"/>
          </p:cNvSpPr>
          <p:nvPr/>
        </p:nvSpPr>
        <p:spPr>
          <a:xfrm>
            <a:off x="2564892" y="3067050"/>
            <a:ext cx="569518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Jsou úplné osoby, plochy a odečty?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65FDEE99-C500-4D63-91AB-0F0B504B0E67}"/>
              </a:ext>
            </a:extLst>
          </p:cNvPr>
          <p:cNvSpPr>
            <a:spLocks noGrp="1"/>
          </p:cNvSpPr>
          <p:nvPr/>
        </p:nvSpPr>
        <p:spPr>
          <a:xfrm>
            <a:off x="8374380" y="2971800"/>
            <a:ext cx="341757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CF70E40C-8087-4603-8B75-AB24D64ACD29}"/>
              </a:ext>
            </a:extLst>
          </p:cNvPr>
          <p:cNvSpPr>
            <a:spLocks noGrp="1"/>
          </p:cNvSpPr>
          <p:nvPr/>
        </p:nvSpPr>
        <p:spPr>
          <a:xfrm>
            <a:off x="8488680" y="3067050"/>
            <a:ext cx="318897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Evidence změn a odečtové protokoly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69EB9D20-B984-409C-8915-44B428D8698B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823630C7-775B-4ABC-A8DB-5E210A2E95B5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Výpočet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10AC2A87-A7B0-45DA-A4E7-4052A4D849B0}"/>
              </a:ext>
            </a:extLst>
          </p:cNvPr>
          <p:cNvSpPr>
            <a:spLocks noGrp="1"/>
          </p:cNvSpPr>
          <p:nvPr/>
        </p:nvSpPr>
        <p:spPr>
          <a:xfrm>
            <a:off x="2450592" y="3638550"/>
            <a:ext cx="5923788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1D167A66-F130-4CC1-BC43-9A98619AAB6C}"/>
              </a:ext>
            </a:extLst>
          </p:cNvPr>
          <p:cNvSpPr>
            <a:spLocks noGrp="1"/>
          </p:cNvSpPr>
          <p:nvPr/>
        </p:nvSpPr>
        <p:spPr>
          <a:xfrm>
            <a:off x="2564892" y="3733800"/>
            <a:ext cx="569518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Odpovídá klíč pravidlům a součet nákladu?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81C43FD8-8EBD-4569-9DF9-38FAB498BCCE}"/>
              </a:ext>
            </a:extLst>
          </p:cNvPr>
          <p:cNvSpPr>
            <a:spLocks noGrp="1"/>
          </p:cNvSpPr>
          <p:nvPr/>
        </p:nvSpPr>
        <p:spPr>
          <a:xfrm>
            <a:off x="8374380" y="3638550"/>
            <a:ext cx="341757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987DBF98-273B-48F3-8784-2140D14B2318}"/>
              </a:ext>
            </a:extLst>
          </p:cNvPr>
          <p:cNvSpPr>
            <a:spLocks noGrp="1"/>
          </p:cNvSpPr>
          <p:nvPr/>
        </p:nvSpPr>
        <p:spPr>
          <a:xfrm>
            <a:off x="8488680" y="3733800"/>
            <a:ext cx="318897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Výpočetní list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F6CEFC87-B779-48BD-836F-C3BE76265F3B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E3F4EECE-2800-4815-8E49-F0DB8EF36318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Zálohy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F984E19E-928F-45EB-9C8A-C241DBD8D31F}"/>
              </a:ext>
            </a:extLst>
          </p:cNvPr>
          <p:cNvSpPr>
            <a:spLocks noGrp="1"/>
          </p:cNvSpPr>
          <p:nvPr/>
        </p:nvSpPr>
        <p:spPr>
          <a:xfrm>
            <a:off x="2450592" y="4305300"/>
            <a:ext cx="5923788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A5D1E97F-2889-4366-B840-D9911B0A58B6}"/>
              </a:ext>
            </a:extLst>
          </p:cNvPr>
          <p:cNvSpPr>
            <a:spLocks noGrp="1"/>
          </p:cNvSpPr>
          <p:nvPr/>
        </p:nvSpPr>
        <p:spPr>
          <a:xfrm>
            <a:off x="2564892" y="4400550"/>
            <a:ext cx="569518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Jsou spárovány všechny platby?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14E87093-BFFA-49BF-936E-A50711A144B8}"/>
              </a:ext>
            </a:extLst>
          </p:cNvPr>
          <p:cNvSpPr>
            <a:spLocks noGrp="1"/>
          </p:cNvSpPr>
          <p:nvPr/>
        </p:nvSpPr>
        <p:spPr>
          <a:xfrm>
            <a:off x="8374380" y="4305300"/>
            <a:ext cx="341757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095E03C4-8CA4-446F-B9A0-6F5BC4265801}"/>
              </a:ext>
            </a:extLst>
          </p:cNvPr>
          <p:cNvSpPr>
            <a:spLocks noGrp="1"/>
          </p:cNvSpPr>
          <p:nvPr/>
        </p:nvSpPr>
        <p:spPr>
          <a:xfrm>
            <a:off x="8488680" y="4400550"/>
            <a:ext cx="318897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Předpis a bankovní výpis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0114E583-DC72-41E1-A9F5-EE7CAF08EA71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46BEEFC9-C3CB-460A-9ABA-B419202AFC1E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Výstup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56DA1A17-283E-44AA-A68E-AFBB82C43773}"/>
              </a:ext>
            </a:extLst>
          </p:cNvPr>
          <p:cNvSpPr>
            <a:spLocks noGrp="1"/>
          </p:cNvSpPr>
          <p:nvPr/>
        </p:nvSpPr>
        <p:spPr>
          <a:xfrm>
            <a:off x="2450592" y="4972050"/>
            <a:ext cx="5923788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A9F20131-3014-467E-89CF-B41EA9E1EDE7}"/>
              </a:ext>
            </a:extLst>
          </p:cNvPr>
          <p:cNvSpPr>
            <a:spLocks noGrp="1"/>
          </p:cNvSpPr>
          <p:nvPr/>
        </p:nvSpPr>
        <p:spPr>
          <a:xfrm>
            <a:off x="2564892" y="5067300"/>
            <a:ext cx="569518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 výsledek srozumitelný a dohledatelný?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76226455-7AA0-4FF6-8C14-A4B9E4EE5D2B}"/>
              </a:ext>
            </a:extLst>
          </p:cNvPr>
          <p:cNvSpPr>
            <a:spLocks noGrp="1"/>
          </p:cNvSpPr>
          <p:nvPr/>
        </p:nvSpPr>
        <p:spPr>
          <a:xfrm>
            <a:off x="8374380" y="4972050"/>
            <a:ext cx="3417570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C9C9FFFB-9D60-4623-A31A-59B1993A0D55}"/>
              </a:ext>
            </a:extLst>
          </p:cNvPr>
          <p:cNvSpPr>
            <a:spLocks noGrp="1"/>
          </p:cNvSpPr>
          <p:nvPr/>
        </p:nvSpPr>
        <p:spPr>
          <a:xfrm>
            <a:off x="8488680" y="5067300"/>
            <a:ext cx="318897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Finální vyúčtování</a:t>
            </a:r>
          </a:p>
        </p:txBody>
      </p:sp>
    </p:spTree>
    <p:extLst>
      <p:ext uri="{BB962C8B-B14F-4D97-AF65-F5344CB8AC3E}">
        <p14:creationId xmlns:p14="http://schemas.microsoft.com/office/powerpoint/2010/main" val="81084910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F38CADF6-37F6-47BE-B0A7-FD1E01A807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5F6B2F2-8C54-46C2-A3D1-AF439FBF216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KONTROLNÍ LIST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8E69F56-7E2D-440F-A863-CA35308E09A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 vyúčtováním: jednotky a odečty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C0D0D51-CED8-41A1-BDDD-58DFD9DAF11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40A8B1B-783A-4984-A81B-4AE9917AF37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484B6B0-BC7A-4BF1-9267-93CC7FFBEA6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71CDC6C-8388-496E-AD92-13805CCEC834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9CA2917-2780-4246-A24E-73538C6A74CF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AE8E051-0953-4285-9A9B-A0F6A74B7742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Dům a osoby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45D83B5-5AF3-4228-8880-1F90B5C53E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Všechny jednotky mají přiřazené služby a klíče.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Plochy a podíly mají správné součty.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Počty osob zachycují změny v průběhu roku.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C9CA83A-6246-4A44-B25F-016E8E20A333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Měřidla a odečty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A6F252A-ED23-48D0-8297-8F31EEE4397E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Počáteční, koncové a meziodečty navazují.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Výměny měřidel mají protokol a koeficient.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Chybějící odečty mají doložený náhradní postup.</a:t>
            </a:r>
          </a:p>
        </p:txBody>
      </p:sp>
    </p:spTree>
    <p:extLst>
      <p:ext uri="{BB962C8B-B14F-4D97-AF65-F5344CB8AC3E}">
        <p14:creationId xmlns:p14="http://schemas.microsoft.com/office/powerpoint/2010/main" val="152629500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F38CADF6-37F6-47BE-B0A7-FD1E01A807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5F6B2F2-8C54-46C2-A3D1-AF439FBF216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KONTROLNÍ LIST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8E69F56-7E2D-440F-A863-CA35308E09A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 vyúčtováním: náklady a výsledek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C0D0D51-CED8-41A1-BDDD-58DFD9DAF11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40A8B1B-783A-4984-A81B-4AE9917AF37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484B6B0-BC7A-4BF1-9267-93CC7FFBEA6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371CDC6C-8388-496E-AD92-13805CCEC834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9CA2917-2780-4246-A24E-73538C6A74CF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AE8E051-0953-4285-9A9B-A0F6A74B7742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Vstupní údaje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45D83B5-5AF3-4228-8880-1F90B5C53E9A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Dodavatelské doklady patří do správného období.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Náklady patří do správné služby.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Zálohy jsou úplné a rozdělené po službách.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C9CA83A-6246-4A44-B25F-016E8E20A333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Kontrolní součty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A6F252A-ED23-48D0-8297-8F31EEE4397E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Podíly rozúčtování odpovídají schváleným klíčům.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Součet rozúčtovaných částek se rovná nákladům domu.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Zálohy souhlasí s evidencí plateb.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Výstup je srozumitelný a doložitelný.</a:t>
            </a:r>
          </a:p>
        </p:txBody>
      </p:sp>
    </p:spTree>
    <p:extLst>
      <p:ext uri="{BB962C8B-B14F-4D97-AF65-F5344CB8AC3E}">
        <p14:creationId xmlns:p14="http://schemas.microsoft.com/office/powerpoint/2010/main" val="152629500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AA5A7A5C-A49E-43EC-8B58-4EE3F51398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915E467-6B33-4435-9933-2FACDC490020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6A2630F-AD38-4317-B2EF-360520A1319B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Jak vyřídit námitku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B8F157F-2331-4906-BF86-39BBDA6B3BF3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5F034D0-14A1-4DCC-9123-7F9DFBD21F1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5842814-2DC4-45BB-AC6B-733E3DBEBF8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128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F9C64DAD-9455-4F56-9E1E-CC693A5BBF76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6F2EAD6F-7286-43AE-92B9-E9376A717DCA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BE4CED7-31F5-4A31-A117-3478B7D1601E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5DF11FE-1E64-4713-BC99-55A44EB1DD1E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Přijmout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9501B63-91AF-4397-8BB6-D992EA422846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Evidujte datum, službu a požadavek.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08C9EEF3-FA3D-4D90-A8EB-BBFCEA8B30EC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41B8F6BE-AE28-4E63-8F0D-2AF79D13FE79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76DD069-D79A-4264-B9C2-6CC010307412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1383BF7-3ECC-4787-BC7B-102B2D71EA2E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Doložit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9C48EC2D-4705-4C31-BC1C-510EF6E74D2C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Dohledat faktury, odečty, klíč a zálohy.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F845FB2B-84BB-45F4-9CE7-DDF0E0C7A2CA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35AD3A7A-6F82-43B6-8555-07A8343C820D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91BC8660-2C0C-4A28-91EB-F32872BDE872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6A4B8EF9-2A08-4AB3-B2BC-1E7420022AA0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Přepočítat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3D27B15A-4F70-4C04-976C-28D9B6F09F4C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Ověřit nejen namítanou položku, ale i součty.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F0B7F2D1-AA26-4833-A682-10B438675DBD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2FF40A00-4E5D-47DB-912A-90E7CF7F9CEA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11D2BE07-D339-43DA-A9B7-89C8473C1029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515A1B60-DF69-4377-A65B-FD08B0E9F4B9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Odpovědět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5D5DB4CB-66D0-4331-9FA2-8749032442E2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Srozumitelně vysvětlit nebo opravit výsledek.</a:t>
            </a:r>
          </a:p>
        </p:txBody>
      </p:sp>
    </p:spTree>
    <p:extLst>
      <p:ext uri="{BB962C8B-B14F-4D97-AF65-F5344CB8AC3E}">
        <p14:creationId xmlns:p14="http://schemas.microsoft.com/office/powerpoint/2010/main" val="56933307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8CB0F6B-63BE-4281-BBD9-623438C472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E726D5C-71DA-4968-861A-35AA5033D1B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KONTROLA A REKLAMACE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D66C0C7-91B2-4FD2-AF36-3C8804E90CE2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Nahlížení do podkladů a námitky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A69E593-A44F-4631-A504-7DEF0F51D73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D565CCE-9917-4610-BC30-568F18FAF2E1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6894DB9-7F2D-420D-B875-2068A24EE3A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129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E48C5F8F-41F3-497C-BC45-7BC993200C66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C35D04CB-C022-45AA-B0DE-13D6E81A8D97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9145882-7FFF-4D75-9B37-FF317060241B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Připravené podklady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5428636-5ABE-4499-AA39-10526A1C4882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faktury a souhrn nákladů domu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odečty, osoby, plochy a rozúčtovací klíče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výpočet podílu konkrétního příjemce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evidence předepsaných a zaplacených záloh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B81E311-3BB8-4B2A-BB13-2801F8C54CD2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Procesní evidence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0CD19186-F5A5-4D23-B661-CD9B6BF36C23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datum doručení vyúčtování a žádosti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co bylo zpřístupněno nebo vysvětleno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obsah námitky a provedená kontrola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odpověď, oprava a finanční dopad</a:t>
            </a:r>
          </a:p>
        </p:txBody>
      </p:sp>
    </p:spTree>
    <p:extLst>
      <p:ext uri="{BB962C8B-B14F-4D97-AF65-F5344CB8AC3E}">
        <p14:creationId xmlns:p14="http://schemas.microsoft.com/office/powerpoint/2010/main" val="206835810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82E9CA3D-EA79-49AF-AEF7-A406F63E59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97CB87A-4B8C-42AB-BB97-E7DFE83B999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SOUHRNNÝ PŘÍPAD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EC34ADD-E269-432F-B0E7-6D2D1FAD72A9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Celoroční případ: byt A12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DAC083C-E260-4182-9856-58A796A2812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D64B8C8-2058-4BC8-B195-977CD62CA456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7744F10-7518-4836-ACE5-FAE184D909D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034A0C3-4D42-4DC3-8727-CEB69CF00FBA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845543EB-CB8C-40BE-AA75-EB4350672E1A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14AE236-3461-4345-95AF-3473D7B6999E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834D9A0-B296-4BF5-8765-246DDB9C44AB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Během roku se změnil počet osob, proběhla výměna vodoměru a jedna záloha přišla bez variabilního symbolu.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A0576EA-3B3E-4188-B289-608938A63E53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025A2832-9604-4B8B-941E-D2867773A5EC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 jakém pořadí připravíte podklady pro vyúčtování?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4301429-270D-4E47-8148-D70382B310E8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770B86F-BD6A-47AF-A5AE-B0045F116459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1. Časová osa osob a měřidla.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2. Odečty před a po výměně.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3. Spárování všech 12 záloh.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4. Kontrola nákladů a klíčů.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5. Výpočet a kontrolní součty.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6. Srozumitelné vysvětlení zvláštností.</a:t>
            </a:r>
          </a:p>
        </p:txBody>
      </p:sp>
    </p:spTree>
    <p:extLst>
      <p:ext uri="{BB962C8B-B14F-4D97-AF65-F5344CB8AC3E}">
        <p14:creationId xmlns:p14="http://schemas.microsoft.com/office/powerpoint/2010/main" val="46473612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F1ADDA60-BE76-491A-938F-4E6360D787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456802D-AEAB-453A-91CF-C34BDA36C415}"/>
              </a:ext>
            </a:extLst>
          </p:cNvPr>
          <p:cNvSpPr>
            <a:spLocks noGrp="1"/>
          </p:cNvSpPr>
          <p:nvPr/>
        </p:nvSpPr>
        <p:spPr>
          <a:xfrm>
            <a:off x="476250" y="590550"/>
            <a:ext cx="142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4200" b="1">
                <a:solidFill>
                  <a:srgbClr val="6DCBF4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6DCBF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92C8F67-EAED-4071-949C-D19832280A3A}"/>
              </a:ext>
            </a:extLst>
          </p:cNvPr>
          <p:cNvSpPr>
            <a:spLocks noGrp="1"/>
          </p:cNvSpPr>
          <p:nvPr/>
        </p:nvSpPr>
        <p:spPr>
          <a:xfrm>
            <a:off x="476250" y="2000250"/>
            <a:ext cx="9906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buNone/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SVJ, daně a účetní souvislosti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B7F7290-E3DB-48FF-B345-BC5A4E29E507}"/>
              </a:ext>
            </a:extLst>
          </p:cNvPr>
          <p:cNvSpPr>
            <a:spLocks noGrp="1"/>
          </p:cNvSpPr>
          <p:nvPr/>
        </p:nvSpPr>
        <p:spPr>
          <a:xfrm>
            <a:off x="476250" y="3857625"/>
            <a:ext cx="895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0">
                <a:solidFill>
                  <a:srgbClr val="D6E6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6E6F2"/>
                </a:solidFill>
                <a:latin typeface="Arial"/>
                <a:ea typeface="Arial"/>
                <a:cs typeface="Arial"/>
              </a:rPr>
              <a:t>Praktická orientace v evidenci, výdajích a daňových režimech.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67F1488-04BE-4E94-BD58-403D6ADCE639}"/>
              </a:ext>
            </a:extLst>
          </p:cNvPr>
          <p:cNvSpPr>
            <a:spLocks noGrp="1"/>
          </p:cNvSpPr>
          <p:nvPr/>
        </p:nvSpPr>
        <p:spPr>
          <a:xfrm>
            <a:off x="476250" y="5619750"/>
            <a:ext cx="11239500" cy="19050"/>
          </a:xfrm>
          <a:prstGeom prst="rect">
            <a:avLst/>
          </a:prstGeom>
          <a:solidFill>
            <a:srgbClr val="31516A"/>
          </a:solidFill>
          <a:ln w="0">
            <a:noFill/>
            <a:prstDash val="solid"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D0145A7-0E6B-4F07-A19E-58C478A20ABF}"/>
              </a:ext>
            </a:extLst>
          </p:cNvPr>
          <p:cNvSpPr>
            <a:spLocks noGrp="1"/>
          </p:cNvSpPr>
          <p:nvPr/>
        </p:nvSpPr>
        <p:spPr>
          <a:xfrm>
            <a:off x="476250" y="59055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9EC1D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C1D8"/>
                </a:solidFill>
                <a:latin typeface="Arial"/>
                <a:ea typeface="Arial"/>
                <a:cs typeface="Arial"/>
              </a:rPr>
              <a:t>TEMATICKÝ BLOK</a:t>
            </a:r>
          </a:p>
        </p:txBody>
      </p:sp>
    </p:spTree>
    <p:extLst>
      <p:ext uri="{BB962C8B-B14F-4D97-AF65-F5344CB8AC3E}">
        <p14:creationId xmlns:p14="http://schemas.microsoft.com/office/powerpoint/2010/main" val="84521974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9B41528F-BBEE-4020-B20F-5ABDF5DB46A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EA99580-A757-4AE8-94D2-D1372A7E04ED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PROHLÁŠENÍ VLASTNÍKA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EF8936-88CF-402D-97A8-C84A8F38E749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Prohlášení vlastníka rozděluje dům na jednotky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EDF59B7-8E0B-49AF-A9BC-295118C92D01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BC9B0A1-42D3-4E94-86C4-41DD8AD1D3AF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1946391-2DD4-4A85-BA56-8D593A6BA2C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132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A18E8563-5EAA-424C-AE08-2290A76ED522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D3F6412-A2F6-4C0D-A7A7-4DB76F86D787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EC17ABF-43CF-441F-8F5F-75EF155962BB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Co je jeho účelem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F3099CC-EF07-4B59-ABC2-D0C90222FAF4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právní jednání vlastníka nemovité věci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vymezuje jednotlivé byty nebo nebytové prostory jako jednotky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určuje společné části domu a podíly jednotek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je podkladem pro zápis jednotek do katastru nemovitostí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74148C49-A5FA-4B7F-B081-91CFCE6D2DA6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Co nastane zápisem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1FCE3AE-29B3-4D17-9855-E0B1DB34E849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vzniknou samostatné jednotky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každá jednotka zahrnuje prostor i podíl na společných částech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jednotky lze samostatně převádět a zatěžovat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samotným zápisem jednotek ještě nevzniká SVJ</a:t>
            </a:r>
          </a:p>
        </p:txBody>
      </p:sp>
    </p:spTree>
    <p:extLst>
      <p:ext uri="{BB962C8B-B14F-4D97-AF65-F5344CB8AC3E}">
        <p14:creationId xmlns:p14="http://schemas.microsoft.com/office/powerpoint/2010/main" val="7725141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B5121C82-98A3-472E-9354-9B6CFBFDFF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BAD9432-3801-4319-B158-1C2279D67090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POVINNÉ NÁLEŽITOSTI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023FAC5-D1B3-48DE-A906-48E1AB3B1C2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Obsah prohlášení vlastníka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CD19CC3-33A9-407B-B972-BB46AD83D98B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2C12F77-AB0A-4E9A-B715-4E3FF04E62EF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E1EBF40-1D47-4D5A-82A7-BEB76D6D5D9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133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DE50A82-55C0-401D-B1F3-B9F0AF1CEE0C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050542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9B5CA9A-2629-4EC7-8C44-3F433B8C7E64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182194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Oblast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607039B-3000-4304-9169-4EA79F00E9A3}"/>
              </a:ext>
            </a:extLst>
          </p:cNvPr>
          <p:cNvSpPr>
            <a:spLocks noGrp="1"/>
          </p:cNvSpPr>
          <p:nvPr/>
        </p:nvSpPr>
        <p:spPr>
          <a:xfrm>
            <a:off x="2450592" y="1638300"/>
            <a:ext cx="5012436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7FD987C-CE77-4CEB-AD17-43A6E9448B83}"/>
              </a:ext>
            </a:extLst>
          </p:cNvPr>
          <p:cNvSpPr>
            <a:spLocks noGrp="1"/>
          </p:cNvSpPr>
          <p:nvPr/>
        </p:nvSpPr>
        <p:spPr>
          <a:xfrm>
            <a:off x="2564892" y="1752600"/>
            <a:ext cx="4783836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Povinný obsah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E14BC41-9730-4B7D-8EDC-F6965012A117}"/>
              </a:ext>
            </a:extLst>
          </p:cNvPr>
          <p:cNvSpPr>
            <a:spLocks noGrp="1"/>
          </p:cNvSpPr>
          <p:nvPr/>
        </p:nvSpPr>
        <p:spPr>
          <a:xfrm>
            <a:off x="7463028" y="1638300"/>
            <a:ext cx="4328922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934E4C3D-7923-45E5-8585-5B0A878C1AFC}"/>
              </a:ext>
            </a:extLst>
          </p:cNvPr>
          <p:cNvSpPr>
            <a:spLocks noGrp="1"/>
          </p:cNvSpPr>
          <p:nvPr/>
        </p:nvSpPr>
        <p:spPr>
          <a:xfrm>
            <a:off x="7577328" y="1752600"/>
            <a:ext cx="410032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Praktická kontrola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71D90E5-1BDD-4682-8FE7-CFD3255FC716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11BC8AC3-9F39-495A-BA6E-8B7309098E18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Nemovitost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35EA8E3-81F5-410C-85BB-87F64E76C611}"/>
              </a:ext>
            </a:extLst>
          </p:cNvPr>
          <p:cNvSpPr>
            <a:spLocks noGrp="1"/>
          </p:cNvSpPr>
          <p:nvPr/>
        </p:nvSpPr>
        <p:spPr>
          <a:xfrm>
            <a:off x="2450592" y="2305050"/>
            <a:ext cx="501243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CDCE338F-A841-4A12-BA1C-21BDC8D2804E}"/>
              </a:ext>
            </a:extLst>
          </p:cNvPr>
          <p:cNvSpPr>
            <a:spLocks noGrp="1"/>
          </p:cNvSpPr>
          <p:nvPr/>
        </p:nvSpPr>
        <p:spPr>
          <a:xfrm>
            <a:off x="2564892" y="240030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pozemek, dům, obec a katastrální území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ACBAC9A8-0E34-4638-B1A1-69FA69388577}"/>
              </a:ext>
            </a:extLst>
          </p:cNvPr>
          <p:cNvSpPr>
            <a:spLocks noGrp="1"/>
          </p:cNvSpPr>
          <p:nvPr/>
        </p:nvSpPr>
        <p:spPr>
          <a:xfrm>
            <a:off x="7463028" y="2305050"/>
            <a:ext cx="432892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414291A-50E5-450F-8E9D-8CBAC8CA3279}"/>
              </a:ext>
            </a:extLst>
          </p:cNvPr>
          <p:cNvSpPr>
            <a:spLocks noGrp="1"/>
          </p:cNvSpPr>
          <p:nvPr/>
        </p:nvSpPr>
        <p:spPr>
          <a:xfrm>
            <a:off x="7577328" y="240030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shoda s katastrem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DB6B667D-135C-47FD-AE91-DF83D2507B37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C350202-B0CB-4B7D-9C1C-AA383022E409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Jednotky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D1292790-5D5D-40DB-9E7F-8B78C83D3C81}"/>
              </a:ext>
            </a:extLst>
          </p:cNvPr>
          <p:cNvSpPr>
            <a:spLocks noGrp="1"/>
          </p:cNvSpPr>
          <p:nvPr/>
        </p:nvSpPr>
        <p:spPr>
          <a:xfrm>
            <a:off x="2450592" y="2971800"/>
            <a:ext cx="501243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5DB5B8ED-9251-47F0-8005-BF6EF813B8BE}"/>
              </a:ext>
            </a:extLst>
          </p:cNvPr>
          <p:cNvSpPr>
            <a:spLocks noGrp="1"/>
          </p:cNvSpPr>
          <p:nvPr/>
        </p:nvSpPr>
        <p:spPr>
          <a:xfrm>
            <a:off x="2564892" y="306705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číslo, umístění a účel užívání každého prostoru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B5A0670C-0220-46BC-8FB4-32E064266726}"/>
              </a:ext>
            </a:extLst>
          </p:cNvPr>
          <p:cNvSpPr>
            <a:spLocks noGrp="1"/>
          </p:cNvSpPr>
          <p:nvPr/>
        </p:nvSpPr>
        <p:spPr>
          <a:xfrm>
            <a:off x="7463028" y="2971800"/>
            <a:ext cx="432892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DF032AE6-3E64-4071-9C13-708AEB54E813}"/>
              </a:ext>
            </a:extLst>
          </p:cNvPr>
          <p:cNvSpPr>
            <a:spLocks noGrp="1"/>
          </p:cNvSpPr>
          <p:nvPr/>
        </p:nvSpPr>
        <p:spPr>
          <a:xfrm>
            <a:off x="7577328" y="306705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jednoznačné označení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ED22D232-4700-4209-8AC9-569F09A5DA9C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FFDBB6CF-30F0-4881-9FCC-C291300E7424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Společné části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BA248635-4059-4D4E-B4DA-97F83C3D26F0}"/>
              </a:ext>
            </a:extLst>
          </p:cNvPr>
          <p:cNvSpPr>
            <a:spLocks noGrp="1"/>
          </p:cNvSpPr>
          <p:nvPr/>
        </p:nvSpPr>
        <p:spPr>
          <a:xfrm>
            <a:off x="2450592" y="3638550"/>
            <a:ext cx="501243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D44DC446-8672-44D5-89B0-31E57BA44D68}"/>
              </a:ext>
            </a:extLst>
          </p:cNvPr>
          <p:cNvSpPr>
            <a:spLocks noGrp="1"/>
          </p:cNvSpPr>
          <p:nvPr/>
        </p:nvSpPr>
        <p:spPr>
          <a:xfrm>
            <a:off x="2564892" y="373380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určení, popis a případné výlučné užívání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DE0F994C-9799-4DA0-9A6C-C3974380FFA1}"/>
              </a:ext>
            </a:extLst>
          </p:cNvPr>
          <p:cNvSpPr>
            <a:spLocks noGrp="1"/>
          </p:cNvSpPr>
          <p:nvPr/>
        </p:nvSpPr>
        <p:spPr>
          <a:xfrm>
            <a:off x="7463028" y="3638550"/>
            <a:ext cx="432892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B6BE3698-1D1E-4E7A-ADC0-566024F7F934}"/>
              </a:ext>
            </a:extLst>
          </p:cNvPr>
          <p:cNvSpPr>
            <a:spLocks noGrp="1"/>
          </p:cNvSpPr>
          <p:nvPr/>
        </p:nvSpPr>
        <p:spPr>
          <a:xfrm>
            <a:off x="7577328" y="373380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balkony, sklepy, rozvody, konstrukce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17969D93-5B58-4B4B-99EE-E3C7B7A53292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C7F1A06A-0337-4736-B8B8-D54EEBED94B0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Podíly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4E71C324-3FCF-41FC-B8DB-121997F53BD0}"/>
              </a:ext>
            </a:extLst>
          </p:cNvPr>
          <p:cNvSpPr>
            <a:spLocks noGrp="1"/>
          </p:cNvSpPr>
          <p:nvPr/>
        </p:nvSpPr>
        <p:spPr>
          <a:xfrm>
            <a:off x="2450592" y="4305300"/>
            <a:ext cx="501243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8B71852A-2A98-4D32-80DC-EC9A82ABEA9A}"/>
              </a:ext>
            </a:extLst>
          </p:cNvPr>
          <p:cNvSpPr>
            <a:spLocks noGrp="1"/>
          </p:cNvSpPr>
          <p:nvPr/>
        </p:nvSpPr>
        <p:spPr>
          <a:xfrm>
            <a:off x="2564892" y="440055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velikost podílu každé jednotky na společných částech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D1FB9F4-98EC-4101-A068-8C5F17A15435}"/>
              </a:ext>
            </a:extLst>
          </p:cNvPr>
          <p:cNvSpPr>
            <a:spLocks noGrp="1"/>
          </p:cNvSpPr>
          <p:nvPr/>
        </p:nvSpPr>
        <p:spPr>
          <a:xfrm>
            <a:off x="7463028" y="4305300"/>
            <a:ext cx="432892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6663D245-96F3-40F4-B74A-F810D0CC51C1}"/>
              </a:ext>
            </a:extLst>
          </p:cNvPr>
          <p:cNvSpPr>
            <a:spLocks noGrp="1"/>
          </p:cNvSpPr>
          <p:nvPr/>
        </p:nvSpPr>
        <p:spPr>
          <a:xfrm>
            <a:off x="7577328" y="440055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součty a vazba na plochy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B420CDB0-C10C-4512-ADDF-F1700846EC77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7ABE059F-E0D7-44EA-B08E-9E33C9746D5D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Práva a závady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C46CDADC-2DD8-449B-A818-9C66C6916404}"/>
              </a:ext>
            </a:extLst>
          </p:cNvPr>
          <p:cNvSpPr>
            <a:spLocks noGrp="1"/>
          </p:cNvSpPr>
          <p:nvPr/>
        </p:nvSpPr>
        <p:spPr>
          <a:xfrm>
            <a:off x="2450592" y="4972050"/>
            <a:ext cx="501243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1990C67F-5F62-4BA2-9204-CB353A645D67}"/>
              </a:ext>
            </a:extLst>
          </p:cNvPr>
          <p:cNvSpPr>
            <a:spLocks noGrp="1"/>
          </p:cNvSpPr>
          <p:nvPr/>
        </p:nvSpPr>
        <p:spPr>
          <a:xfrm>
            <a:off x="2564892" y="5067300"/>
            <a:ext cx="478383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práva a závady přecházející na vlastníky jednotek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4713DE55-5882-47CA-9923-31DCE79C0192}"/>
              </a:ext>
            </a:extLst>
          </p:cNvPr>
          <p:cNvSpPr>
            <a:spLocks noGrp="1"/>
          </p:cNvSpPr>
          <p:nvPr/>
        </p:nvSpPr>
        <p:spPr>
          <a:xfrm>
            <a:off x="7463028" y="4972050"/>
            <a:ext cx="432892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EE93D735-1709-4F2A-9C54-2654D34E2CE6}"/>
              </a:ext>
            </a:extLst>
          </p:cNvPr>
          <p:cNvSpPr>
            <a:spLocks noGrp="1"/>
          </p:cNvSpPr>
          <p:nvPr/>
        </p:nvSpPr>
        <p:spPr>
          <a:xfrm>
            <a:off x="7577328" y="506730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věcná břemena a jiné zápisy</a:t>
            </a:r>
          </a:p>
        </p:txBody>
      </p:sp>
    </p:spTree>
    <p:extLst>
      <p:ext uri="{BB962C8B-B14F-4D97-AF65-F5344CB8AC3E}">
        <p14:creationId xmlns:p14="http://schemas.microsoft.com/office/powerpoint/2010/main" val="66653469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7D44E0CE-FEFE-4E70-9998-728B96F54E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35D9904-DCB6-4802-A6AC-6E059B08737F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PŘÍLOHY PROHLÁŠENÍ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1F08603-90EC-43CA-8363-659B35172A9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Přílohou jsou půdorysy všech podlaží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A5A8C03-14EC-4F1F-A760-4E2239703EB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16F3D03-011F-4B87-8F93-3256166C85C1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C0B970C-0FFF-4681-8DB6-4968FA2CBFF4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134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450DB1D-AB39-45F6-901D-9A9830DC7BAC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562"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Výkresová část musí jednoznačně propojit text prohlášení se skutečným uspořádáním domu.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318404B-4A8C-4423-89BF-3D50BF9644A7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C2DA16E-A01E-41A6-B648-C4F8248A7AAE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vyznačte polohu každého bytu a nebytového prostoru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označte společné části a prostory vyhrazené k výlučnému užívání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uveďte údaje o podlahových plochách bytů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zkontrolujte shodu čísel jednotek v textu, výkresech a návrhu na vklad</a:t>
            </a:r>
          </a:p>
        </p:txBody>
      </p:sp>
      <p:sp>
        <p:nvSpPr>
          <p:cNvPr id="10" name="Zaoblený obdélník 9">
            <a:extLst>
              <a:ext uri="{FF2B5EF4-FFF2-40B4-BE49-F238E27FC236}">
                <a16:creationId xmlns:a16="http://schemas.microsoft.com/office/drawing/2014/main" id="{EEEE0DD9-10E0-4860-8517-3AC93FDFBFF1}"/>
              </a:ext>
            </a:extLst>
          </p:cNvPr>
          <p:cNvSpPr>
            <a:spLocks noGrp="1"/>
          </p:cNvSpPr>
          <p:nvPr/>
        </p:nvSpPr>
        <p:spPr>
          <a:xfrm>
            <a:off x="666750" y="5486400"/>
            <a:ext cx="1085850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D135C9C-F381-421B-83AF-B0B67C568FE5}"/>
              </a:ext>
            </a:extLst>
          </p:cNvPr>
          <p:cNvSpPr>
            <a:spLocks noGrp="1"/>
          </p:cNvSpPr>
          <p:nvPr/>
        </p:nvSpPr>
        <p:spPr>
          <a:xfrm>
            <a:off x="876300" y="5610225"/>
            <a:ext cx="10439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696" lnSpcReduction="10000"/>
          </a:bodyPr>
          <a:lstStyle/>
          <a:p>
            <a:pPr algn="ctr">
              <a:buNone/>
              <a:defRPr sz="12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Nejasné vymezení jednotky nebo podílu komplikuje převody, financování i správu domu.</a:t>
            </a:r>
          </a:p>
        </p:txBody>
      </p:sp>
    </p:spTree>
    <p:extLst>
      <p:ext uri="{BB962C8B-B14F-4D97-AF65-F5344CB8AC3E}">
        <p14:creationId xmlns:p14="http://schemas.microsoft.com/office/powerpoint/2010/main" val="120286279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58A02457-F9DF-4310-A9B7-C9E1A62A30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85CF74A-76EF-4067-AEF0-A85514F4A618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DVA ODLIŠNÉ DOKUMENTY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2D0AE69-776F-49CD-91AA-2DA7DDB33C59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Prohlášení vlastníka × stanovy SVJ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2CD1600-5EBD-4DE2-94AB-A5C18513CE5D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8158C3D-3F2E-4C9A-99AE-F9E29C3FC231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26A1D50-D755-4C57-AA43-055386F3CC2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135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C48FBF92-68A9-44A6-BBC6-4ACCCBD4AB97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61A4E4C4-D55E-42DB-8791-3F01B15702D8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C2C34C6-D252-4DAC-B033-CA3D9EB3DAED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Prohlášení vlastníka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4F686A2-35F3-43D2-B88A-2E432B346669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vymezuje jednotky, společné části a podíly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účinkuje vůči vlastníkům a navazuje na katastr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mění se podle pravidel § 1169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může obsahovat i další pravidla domu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A121FD3-861D-4A40-B6D0-B745DF42CACB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Stanovy SVJ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36BA388-6E8A-4ED3-A45B-3E2F99424676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zakládají společenství vlastníků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určují název, sídlo, orgány a jejich působnost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upravují členská práva, povinnosti a správu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SVJ vznikne až zápisem do veřejného rejstříku</a:t>
            </a:r>
          </a:p>
        </p:txBody>
      </p:sp>
    </p:spTree>
    <p:extLst>
      <p:ext uri="{BB962C8B-B14F-4D97-AF65-F5344CB8AC3E}">
        <p14:creationId xmlns:p14="http://schemas.microsoft.com/office/powerpoint/2010/main" val="91967658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5ED3291B-E91B-4AB9-85C5-C7930911C4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845DBFF-2127-4DC9-B2EF-02A88CD38B7A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VZTAH KE SVJ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0B082D7-629B-4D7E-ACC1-CD9ABB482163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Příklad: rozdělený dům ještě nemusí mít SVJ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6D2D2FC-E9DD-47DF-93C0-6EF71C3F08F2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BD62D9C-8453-451E-9416-F87E200E039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F1C3117-1ED4-4B79-AF0A-6C023847C3C8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136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46A01F5F-66BC-4D34-A19B-FE7DC3C3D9D8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B8E3B20F-F0EC-44F9-8BAB-127E44109A83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82066AC-8EED-42FD-BEF6-818378EDBC71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880CA4F-F1B9-4E87-A326-B1663852EBEC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Jediný vlastník rozdělí dům s osmi byty prohlášením vlastníka. Katastr zapíše osm jednotek, ale všechny stále vlastní jedna osoba.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BE9FCEF-7663-4D33-809D-88FAB2539B8B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3194BFB-FDAE-44B4-9044-78E208CB3C14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Vzniklo zápisem jednotek automaticky SVJ?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C12D374-47EA-4DC4-86C4-CCCBF6A70C57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988BC23-BF2E-4D91-918D-189FA946EF84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Ne. Vznikly jednotky, nikoli SVJ. Jediný vlastník může SVJ založit schválením stanov, avšak SVJ jako právnická osoba vznikne teprve zápisem do veřejného rejstříku.</a:t>
            </a:r>
          </a:p>
        </p:txBody>
      </p:sp>
    </p:spTree>
    <p:extLst>
      <p:ext uri="{BB962C8B-B14F-4D97-AF65-F5344CB8AC3E}">
        <p14:creationId xmlns:p14="http://schemas.microsoft.com/office/powerpoint/2010/main" val="155106159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F169EC0F-E9BF-446C-9B00-587A725AC1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878E66B-3461-44E6-929A-1F4EAAF8FAF2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ROZHODOVACÍ TABULKA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F875F09-C88C-451B-86A7-4DD86B3E1A08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Kdy musí být SVJ založeno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FF40E80-B9A9-49C6-8ED4-65ED4C7163CB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D838797-FB5B-4929-A04E-B510D1E40FDF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F11FC81-FB36-4EDE-8F53-EA2CDD277F31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137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E9DBC44-E49A-4F4C-92E3-4563631092E0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506218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03B7ABA-4A6E-407A-B058-A40CEC28F38A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277618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Počet jednotek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7F8F323-E806-4CAA-BF77-036C94AF7EC8}"/>
              </a:ext>
            </a:extLst>
          </p:cNvPr>
          <p:cNvSpPr>
            <a:spLocks noGrp="1"/>
          </p:cNvSpPr>
          <p:nvPr/>
        </p:nvSpPr>
        <p:spPr>
          <a:xfrm>
            <a:off x="2906268" y="1638300"/>
            <a:ext cx="4442841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74E23E2-6DF4-4802-B2B7-483667790D4B}"/>
              </a:ext>
            </a:extLst>
          </p:cNvPr>
          <p:cNvSpPr>
            <a:spLocks noGrp="1"/>
          </p:cNvSpPr>
          <p:nvPr/>
        </p:nvSpPr>
        <p:spPr>
          <a:xfrm>
            <a:off x="3020568" y="1752600"/>
            <a:ext cx="4214241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Rozložení vlastnictví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B92BFAE-F9C4-4847-8940-2787B17D9A78}"/>
              </a:ext>
            </a:extLst>
          </p:cNvPr>
          <p:cNvSpPr>
            <a:spLocks noGrp="1"/>
          </p:cNvSpPr>
          <p:nvPr/>
        </p:nvSpPr>
        <p:spPr>
          <a:xfrm>
            <a:off x="7349109" y="1638300"/>
            <a:ext cx="4442841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99F8938-621E-455A-9256-7B8EEA927E3D}"/>
              </a:ext>
            </a:extLst>
          </p:cNvPr>
          <p:cNvSpPr>
            <a:spLocks noGrp="1"/>
          </p:cNvSpPr>
          <p:nvPr/>
        </p:nvSpPr>
        <p:spPr>
          <a:xfrm>
            <a:off x="7463409" y="1752600"/>
            <a:ext cx="4214241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Výsledek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D860FA2-13E2-4288-8272-DC1D30CCDACB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68F9EBB8-CE1F-4DCF-9F85-EDD48DBC46B0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Méně než 5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1DD2E97-C04E-48D6-83F3-45DF158EC56F}"/>
              </a:ext>
            </a:extLst>
          </p:cNvPr>
          <p:cNvSpPr>
            <a:spLocks noGrp="1"/>
          </p:cNvSpPr>
          <p:nvPr/>
        </p:nvSpPr>
        <p:spPr>
          <a:xfrm>
            <a:off x="2906268" y="2324100"/>
            <a:ext cx="444284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1CF45C64-1164-47F0-9415-0A46AFCCF930}"/>
              </a:ext>
            </a:extLst>
          </p:cNvPr>
          <p:cNvSpPr>
            <a:spLocks noGrp="1"/>
          </p:cNvSpPr>
          <p:nvPr/>
        </p:nvSpPr>
        <p:spPr>
          <a:xfrm>
            <a:off x="3020568" y="24193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libovolný počet vlastníků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33533D9-25B8-4A1A-8FC3-A7BF68B4293F}"/>
              </a:ext>
            </a:extLst>
          </p:cNvPr>
          <p:cNvSpPr>
            <a:spLocks noGrp="1"/>
          </p:cNvSpPr>
          <p:nvPr/>
        </p:nvSpPr>
        <p:spPr>
          <a:xfrm>
            <a:off x="7349109" y="2324100"/>
            <a:ext cx="444284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C251485A-D73B-402F-A8FF-9F167AF6F10C}"/>
              </a:ext>
            </a:extLst>
          </p:cNvPr>
          <p:cNvSpPr>
            <a:spLocks noGrp="1"/>
          </p:cNvSpPr>
          <p:nvPr/>
        </p:nvSpPr>
        <p:spPr>
          <a:xfrm>
            <a:off x="7463409" y="24193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SVJ není povinné; lze je založit se souhlasem všech vlastníků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BAF0FB5E-4736-40B1-89E1-C2590D3CAC4F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50621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79237C81-9061-4074-9BBC-84CD8C056BE8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Alespoň 5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7FC509A5-81A3-4401-8E3B-5AB0BA3031BE}"/>
              </a:ext>
            </a:extLst>
          </p:cNvPr>
          <p:cNvSpPr>
            <a:spLocks noGrp="1"/>
          </p:cNvSpPr>
          <p:nvPr/>
        </p:nvSpPr>
        <p:spPr>
          <a:xfrm>
            <a:off x="2906268" y="3009900"/>
            <a:ext cx="444284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8AEB008F-A1D7-46C6-9075-319BD0E83535}"/>
              </a:ext>
            </a:extLst>
          </p:cNvPr>
          <p:cNvSpPr>
            <a:spLocks noGrp="1"/>
          </p:cNvSpPr>
          <p:nvPr/>
        </p:nvSpPr>
        <p:spPr>
          <a:xfrm>
            <a:off x="3020568" y="31051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nejvýše 3 různí vlastníci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8D383F2F-2A1C-4671-A3DF-5280093DEF3D}"/>
              </a:ext>
            </a:extLst>
          </p:cNvPr>
          <p:cNvSpPr>
            <a:spLocks noGrp="1"/>
          </p:cNvSpPr>
          <p:nvPr/>
        </p:nvSpPr>
        <p:spPr>
          <a:xfrm>
            <a:off x="7349109" y="3009900"/>
            <a:ext cx="444284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2336167-5DE3-4FBA-AAE0-BF7609148467}"/>
              </a:ext>
            </a:extLst>
          </p:cNvPr>
          <p:cNvSpPr>
            <a:spLocks noGrp="1"/>
          </p:cNvSpPr>
          <p:nvPr/>
        </p:nvSpPr>
        <p:spPr>
          <a:xfrm>
            <a:off x="7463409" y="31051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zákonná povinnost podle § 1198 zatím nevzniká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C50925B0-5B3C-42AC-9E31-7690F494A6FB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506218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5FDDC4FC-A364-4055-AEBB-A8A4392D650C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Alespoň 5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671A2E39-2B31-472A-A90E-3F5F3278F763}"/>
              </a:ext>
            </a:extLst>
          </p:cNvPr>
          <p:cNvSpPr>
            <a:spLocks noGrp="1"/>
          </p:cNvSpPr>
          <p:nvPr/>
        </p:nvSpPr>
        <p:spPr>
          <a:xfrm>
            <a:off x="2906268" y="3695700"/>
            <a:ext cx="444284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D1F04709-0D0E-4BC6-81BC-34A1675D7C2A}"/>
              </a:ext>
            </a:extLst>
          </p:cNvPr>
          <p:cNvSpPr>
            <a:spLocks noGrp="1"/>
          </p:cNvSpPr>
          <p:nvPr/>
        </p:nvSpPr>
        <p:spPr>
          <a:xfrm>
            <a:off x="3020568" y="37909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alespoň 4 jednotky mají 4 různí vlastníci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0599C2E9-C2A7-43F0-8B89-DC2DEEF39BD2}"/>
              </a:ext>
            </a:extLst>
          </p:cNvPr>
          <p:cNvSpPr>
            <a:spLocks noGrp="1"/>
          </p:cNvSpPr>
          <p:nvPr/>
        </p:nvSpPr>
        <p:spPr>
          <a:xfrm>
            <a:off x="7349109" y="3695700"/>
            <a:ext cx="4442841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FEADDAE3-C0C7-432D-A400-850AA07BDA49}"/>
              </a:ext>
            </a:extLst>
          </p:cNvPr>
          <p:cNvSpPr>
            <a:spLocks noGrp="1"/>
          </p:cNvSpPr>
          <p:nvPr/>
        </p:nvSpPr>
        <p:spPr>
          <a:xfrm>
            <a:off x="7463409" y="37909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vlastníci musí SVJ založit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9742F4BF-24F7-47B3-8215-551908EA09E4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2506218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F283B658-8146-4DCF-98BD-0E26F619B5EB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27761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Jednotky vlastní jediná osoba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B51F8199-3845-4912-8765-88489A6182B3}"/>
              </a:ext>
            </a:extLst>
          </p:cNvPr>
          <p:cNvSpPr>
            <a:spLocks noGrp="1"/>
          </p:cNvSpPr>
          <p:nvPr/>
        </p:nvSpPr>
        <p:spPr>
          <a:xfrm>
            <a:off x="2906268" y="4381500"/>
            <a:ext cx="444284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D1E72EC6-00B8-44A3-83B5-BE990E47694E}"/>
              </a:ext>
            </a:extLst>
          </p:cNvPr>
          <p:cNvSpPr>
            <a:spLocks noGrp="1"/>
          </p:cNvSpPr>
          <p:nvPr/>
        </p:nvSpPr>
        <p:spPr>
          <a:xfrm>
            <a:off x="3020568" y="44767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například developer před prodejem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C673ED18-EEC2-4981-B0E1-E725AAA4D2A8}"/>
              </a:ext>
            </a:extLst>
          </p:cNvPr>
          <p:cNvSpPr>
            <a:spLocks noGrp="1"/>
          </p:cNvSpPr>
          <p:nvPr/>
        </p:nvSpPr>
        <p:spPr>
          <a:xfrm>
            <a:off x="7349109" y="4381500"/>
            <a:ext cx="4442841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8782A90B-97D0-4596-87E3-A80709F4FA64}"/>
              </a:ext>
            </a:extLst>
          </p:cNvPr>
          <p:cNvSpPr>
            <a:spLocks noGrp="1"/>
          </p:cNvSpPr>
          <p:nvPr/>
        </p:nvSpPr>
        <p:spPr>
          <a:xfrm>
            <a:off x="7463409" y="4476750"/>
            <a:ext cx="4214241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může SVJ založit sám ještě před převody</a:t>
            </a:r>
          </a:p>
        </p:txBody>
      </p:sp>
    </p:spTree>
    <p:extLst>
      <p:ext uri="{BB962C8B-B14F-4D97-AF65-F5344CB8AC3E}">
        <p14:creationId xmlns:p14="http://schemas.microsoft.com/office/powerpoint/2010/main" val="125347385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C6870A16-8C6C-4564-9022-977FBA58F3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0562DCC-45E4-40BE-B1C8-2DFE0275EEA7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PRÁVNÍ POSLOUPNOST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82A6289-1A8C-4B44-860D-6E078C3E83C3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Založení a vznik SVJ nejsou stejný okamžik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D5BCA57-A5EE-4E29-9EAB-6672BFD1BA68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D99ED7D-94E1-41B2-A4A3-559388174B01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0604ED9-96F8-4743-BBF3-E31D04661CA4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138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0DD36E89-883B-40A1-953C-994E11DB0422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8E0205A9-EAF9-48BD-91D1-3887253D974F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944F9BF-A26B-4228-B913-383271E931E4}"/>
              </a:ext>
            </a:extLst>
          </p:cNvPr>
          <p:cNvSpPr>
            <a:spLocks noGrp="1"/>
          </p:cNvSpPr>
          <p:nvPr/>
        </p:nvSpPr>
        <p:spPr>
          <a:xfrm>
            <a:off x="590550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680EA0E-AA95-4281-8AAD-387476A70585}"/>
              </a:ext>
            </a:extLst>
          </p:cNvPr>
          <p:cNvSpPr>
            <a:spLocks noGrp="1"/>
          </p:cNvSpPr>
          <p:nvPr/>
        </p:nvSpPr>
        <p:spPr>
          <a:xfrm>
            <a:off x="590550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Jednotky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ECBEA8A-3D74-4886-B5E6-EE665EFCBA94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Vzniknou zápisem vymezení jednotek do katastru.</a:t>
            </a:r>
          </a:p>
        </p:txBody>
      </p:sp>
      <p:sp>
        <p:nvSpPr>
          <p:cNvPr id="12" name="Zaoblený obdélník 11">
            <a:extLst>
              <a:ext uri="{FF2B5EF4-FFF2-40B4-BE49-F238E27FC236}">
                <a16:creationId xmlns:a16="http://schemas.microsoft.com/office/drawing/2014/main" id="{4B6F94E4-9126-4CE3-8EDB-DBA38388DFD3}"/>
              </a:ext>
            </a:extLst>
          </p:cNvPr>
          <p:cNvSpPr>
            <a:spLocks noGrp="1"/>
          </p:cNvSpPr>
          <p:nvPr/>
        </p:nvSpPr>
        <p:spPr>
          <a:xfrm>
            <a:off x="3290888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D1889577-6515-4800-9263-417954E2B61C}"/>
              </a:ext>
            </a:extLst>
          </p:cNvPr>
          <p:cNvSpPr>
            <a:spLocks noGrp="1"/>
          </p:cNvSpPr>
          <p:nvPr/>
        </p:nvSpPr>
        <p:spPr>
          <a:xfrm>
            <a:off x="3481388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7DD5B20-FD6E-4702-8B73-2430B80AC9E7}"/>
              </a:ext>
            </a:extLst>
          </p:cNvPr>
          <p:cNvSpPr>
            <a:spLocks noGrp="1"/>
          </p:cNvSpPr>
          <p:nvPr/>
        </p:nvSpPr>
        <p:spPr>
          <a:xfrm>
            <a:off x="3481388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7CE47E52-1EE2-4CE4-A84F-880ADE174333}"/>
              </a:ext>
            </a:extLst>
          </p:cNvPr>
          <p:cNvSpPr>
            <a:spLocks noGrp="1"/>
          </p:cNvSpPr>
          <p:nvPr/>
        </p:nvSpPr>
        <p:spPr>
          <a:xfrm>
            <a:off x="3481388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Založení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29D2C12-44A7-456C-B71F-3F1031330921}"/>
              </a:ext>
            </a:extLst>
          </p:cNvPr>
          <p:cNvSpPr>
            <a:spLocks noGrp="1"/>
          </p:cNvSpPr>
          <p:nvPr/>
        </p:nvSpPr>
        <p:spPr>
          <a:xfrm>
            <a:off x="3481388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SVJ se založí schválením stanov a určením prvních orgánů.</a:t>
            </a:r>
          </a:p>
        </p:txBody>
      </p:sp>
      <p:sp>
        <p:nvSpPr>
          <p:cNvPr id="17" name="Zaoblený obdélník 16">
            <a:extLst>
              <a:ext uri="{FF2B5EF4-FFF2-40B4-BE49-F238E27FC236}">
                <a16:creationId xmlns:a16="http://schemas.microsoft.com/office/drawing/2014/main" id="{7CB2C9DC-E6A8-47ED-B0AE-C79FDFEF9950}"/>
              </a:ext>
            </a:extLst>
          </p:cNvPr>
          <p:cNvSpPr>
            <a:spLocks noGrp="1"/>
          </p:cNvSpPr>
          <p:nvPr/>
        </p:nvSpPr>
        <p:spPr>
          <a:xfrm>
            <a:off x="6181725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E047DF0D-53AD-4032-A2C6-18F197956163}"/>
              </a:ext>
            </a:extLst>
          </p:cNvPr>
          <p:cNvSpPr>
            <a:spLocks noGrp="1"/>
          </p:cNvSpPr>
          <p:nvPr/>
        </p:nvSpPr>
        <p:spPr>
          <a:xfrm>
            <a:off x="6372225" y="2190750"/>
            <a:ext cx="495300" cy="495300"/>
          </a:xfrm>
          <a:prstGeom prst="ellipse">
            <a:avLst/>
          </a:prstGeom>
          <a:solidFill>
            <a:srgbClr val="12304A"/>
          </a:solidFill>
          <a:ln w="0">
            <a:noFill/>
            <a:prstDash val="solid"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BAE414BD-B437-4AAD-8BDD-AB0B457FA2A5}"/>
              </a:ext>
            </a:extLst>
          </p:cNvPr>
          <p:cNvSpPr>
            <a:spLocks noGrp="1"/>
          </p:cNvSpPr>
          <p:nvPr/>
        </p:nvSpPr>
        <p:spPr>
          <a:xfrm>
            <a:off x="6372225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D4325F46-E43E-4325-8CEB-F8250695FE09}"/>
              </a:ext>
            </a:extLst>
          </p:cNvPr>
          <p:cNvSpPr>
            <a:spLocks noGrp="1"/>
          </p:cNvSpPr>
          <p:nvPr/>
        </p:nvSpPr>
        <p:spPr>
          <a:xfrm>
            <a:off x="6372225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Návrh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77BB616-5490-4F5D-A993-485C4C1CB9B6}"/>
              </a:ext>
            </a:extLst>
          </p:cNvPr>
          <p:cNvSpPr>
            <a:spLocks noGrp="1"/>
          </p:cNvSpPr>
          <p:nvPr/>
        </p:nvSpPr>
        <p:spPr>
          <a:xfrm>
            <a:off x="6372225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Podá se návrh na zápis do rejstříku společenství vlastníků.</a:t>
            </a:r>
          </a:p>
        </p:txBody>
      </p:sp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77ABE720-DB9E-4583-88B5-82B1190FB959}"/>
              </a:ext>
            </a:extLst>
          </p:cNvPr>
          <p:cNvSpPr>
            <a:spLocks noGrp="1"/>
          </p:cNvSpPr>
          <p:nvPr/>
        </p:nvSpPr>
        <p:spPr>
          <a:xfrm>
            <a:off x="9072563" y="2000250"/>
            <a:ext cx="2719388" cy="3143250"/>
          </a:xfrm>
          <a:prstGeom prst="roundRect">
            <a:avLst>
              <a:gd name="adj" fmla="val 2802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88B508D1-7DD4-4BA8-8A2E-A67BE4103BB1}"/>
              </a:ext>
            </a:extLst>
          </p:cNvPr>
          <p:cNvSpPr>
            <a:spLocks noGrp="1"/>
          </p:cNvSpPr>
          <p:nvPr/>
        </p:nvSpPr>
        <p:spPr>
          <a:xfrm>
            <a:off x="9263063" y="2190750"/>
            <a:ext cx="495300" cy="4953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BFA79408-709C-4DAB-988B-32361A22C4C9}"/>
              </a:ext>
            </a:extLst>
          </p:cNvPr>
          <p:cNvSpPr>
            <a:spLocks noGrp="1"/>
          </p:cNvSpPr>
          <p:nvPr/>
        </p:nvSpPr>
        <p:spPr>
          <a:xfrm>
            <a:off x="9263063" y="2247900"/>
            <a:ext cx="495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FD99A90E-E4CA-46F5-8B23-D23051501A59}"/>
              </a:ext>
            </a:extLst>
          </p:cNvPr>
          <p:cNvSpPr>
            <a:spLocks noGrp="1"/>
          </p:cNvSpPr>
          <p:nvPr/>
        </p:nvSpPr>
        <p:spPr>
          <a:xfrm>
            <a:off x="9263063" y="2905125"/>
            <a:ext cx="233838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Vznik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1CCE3099-87F4-4982-870C-9F9834402464}"/>
              </a:ext>
            </a:extLst>
          </p:cNvPr>
          <p:cNvSpPr>
            <a:spLocks noGrp="1"/>
          </p:cNvSpPr>
          <p:nvPr/>
        </p:nvSpPr>
        <p:spPr>
          <a:xfrm>
            <a:off x="9263063" y="3600450"/>
            <a:ext cx="2338388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SVJ vznikne až dnem zápisu do veřejného rejstříku.</a:t>
            </a:r>
          </a:p>
        </p:txBody>
      </p:sp>
    </p:spTree>
    <p:extLst>
      <p:ext uri="{BB962C8B-B14F-4D97-AF65-F5344CB8AC3E}">
        <p14:creationId xmlns:p14="http://schemas.microsoft.com/office/powerpoint/2010/main" val="94796066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CF37A071-A3FA-4846-89AF-AB31A8B6BB7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0727C2F-C746-4D0A-8187-4CC8A582AB2B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MODELOVÉ SITUACE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ED58A05-970D-4E88-BD5F-FEFB8E82E0C3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Kdy vzniká povinnost založit SVJ?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497ED7B-B7B7-4D44-B1E5-B34083067B76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D26DE1C-0674-431D-B80D-4122942C723B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37DF5AB-1B4A-402C-8B43-DA450D1EBAD8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139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B8310C9-7ABE-4384-9A5E-8119B154EA05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3189732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E3049E1-FC19-4C26-B15D-2EB39927129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96113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5690C3D-5D1F-4DE4-A739-9A910351901E}"/>
              </a:ext>
            </a:extLst>
          </p:cNvPr>
          <p:cNvSpPr>
            <a:spLocks noGrp="1"/>
          </p:cNvSpPr>
          <p:nvPr/>
        </p:nvSpPr>
        <p:spPr>
          <a:xfrm>
            <a:off x="3589782" y="1638300"/>
            <a:ext cx="2050542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2851D77-AD43-45FD-994D-0CC5EB103210}"/>
              </a:ext>
            </a:extLst>
          </p:cNvPr>
          <p:cNvSpPr>
            <a:spLocks noGrp="1"/>
          </p:cNvSpPr>
          <p:nvPr/>
        </p:nvSpPr>
        <p:spPr>
          <a:xfrm>
            <a:off x="3704082" y="1752600"/>
            <a:ext cx="182194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Povinnost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5D03F44-1132-4DA7-9606-20A67219199E}"/>
              </a:ext>
            </a:extLst>
          </p:cNvPr>
          <p:cNvSpPr>
            <a:spLocks noGrp="1"/>
          </p:cNvSpPr>
          <p:nvPr/>
        </p:nvSpPr>
        <p:spPr>
          <a:xfrm>
            <a:off x="5640324" y="1638300"/>
            <a:ext cx="6151626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99517D9-C50A-4648-857E-9AC9AA503BD2}"/>
              </a:ext>
            </a:extLst>
          </p:cNvPr>
          <p:cNvSpPr>
            <a:spLocks noGrp="1"/>
          </p:cNvSpPr>
          <p:nvPr/>
        </p:nvSpPr>
        <p:spPr>
          <a:xfrm>
            <a:off x="5754624" y="1752600"/>
            <a:ext cx="5923026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Vysvětlení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1AB3F7D-ADE1-4D1F-BE65-EACE5F650705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318973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2EAE2F45-6161-4005-BFBD-B46DD09745BC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 jednotky, 4 vlastníci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B2FBACB-B0C0-40E4-8E38-5542ACD017FE}"/>
              </a:ext>
            </a:extLst>
          </p:cNvPr>
          <p:cNvSpPr>
            <a:spLocks noGrp="1"/>
          </p:cNvSpPr>
          <p:nvPr/>
        </p:nvSpPr>
        <p:spPr>
          <a:xfrm>
            <a:off x="3589782" y="2305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8F4840C6-7E80-43F6-8DF8-4890594377FF}"/>
              </a:ext>
            </a:extLst>
          </p:cNvPr>
          <p:cNvSpPr>
            <a:spLocks noGrp="1"/>
          </p:cNvSpPr>
          <p:nvPr/>
        </p:nvSpPr>
        <p:spPr>
          <a:xfrm>
            <a:off x="3704082" y="2400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5E4BF678-7CDB-449C-8B06-514BDFCA8B6A}"/>
              </a:ext>
            </a:extLst>
          </p:cNvPr>
          <p:cNvSpPr>
            <a:spLocks noGrp="1"/>
          </p:cNvSpPr>
          <p:nvPr/>
        </p:nvSpPr>
        <p:spPr>
          <a:xfrm>
            <a:off x="5640324" y="2305050"/>
            <a:ext cx="615162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25CE0B6D-10AD-414C-9006-4E9968763B7B}"/>
              </a:ext>
            </a:extLst>
          </p:cNvPr>
          <p:cNvSpPr>
            <a:spLocks noGrp="1"/>
          </p:cNvSpPr>
          <p:nvPr/>
        </p:nvSpPr>
        <p:spPr>
          <a:xfrm>
            <a:off x="5754624" y="2400300"/>
            <a:ext cx="592302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chybí alespoň pět jednotek; možné je dobrovolné založení jednomyslně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BD0DFB83-50E7-4A80-8203-BA6109CBB98C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318973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1F858EE-DBB6-47C0-A32B-D901F871E075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 jednotek, 3 vlastníci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BEE40E3E-DDAB-4C39-876A-14CD1ECB61BD}"/>
              </a:ext>
            </a:extLst>
          </p:cNvPr>
          <p:cNvSpPr>
            <a:spLocks noGrp="1"/>
          </p:cNvSpPr>
          <p:nvPr/>
        </p:nvSpPr>
        <p:spPr>
          <a:xfrm>
            <a:off x="3589782" y="29718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EE748894-4855-4BC0-81DF-BD418358DDB6}"/>
              </a:ext>
            </a:extLst>
          </p:cNvPr>
          <p:cNvSpPr>
            <a:spLocks noGrp="1"/>
          </p:cNvSpPr>
          <p:nvPr/>
        </p:nvSpPr>
        <p:spPr>
          <a:xfrm>
            <a:off x="3704082" y="30670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3FD3A269-8F8E-4531-81F7-B7657624EC8B}"/>
              </a:ext>
            </a:extLst>
          </p:cNvPr>
          <p:cNvSpPr>
            <a:spLocks noGrp="1"/>
          </p:cNvSpPr>
          <p:nvPr/>
        </p:nvSpPr>
        <p:spPr>
          <a:xfrm>
            <a:off x="5640324" y="2971800"/>
            <a:ext cx="615162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D95AB2C3-56F9-4AE8-BEC5-363BBF353E59}"/>
              </a:ext>
            </a:extLst>
          </p:cNvPr>
          <p:cNvSpPr>
            <a:spLocks noGrp="1"/>
          </p:cNvSpPr>
          <p:nvPr/>
        </p:nvSpPr>
        <p:spPr>
          <a:xfrm>
            <a:off x="5754624" y="3067050"/>
            <a:ext cx="592302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nejsou splněni čtyři různí vlastníci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6501111D-5D34-4167-A28B-B0C155846633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318973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6CDDE5DE-90A3-4660-9371-887E73442264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 jednotek, 4 vlastníci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973FF246-0502-4FAD-9EF5-129550B656A3}"/>
              </a:ext>
            </a:extLst>
          </p:cNvPr>
          <p:cNvSpPr>
            <a:spLocks noGrp="1"/>
          </p:cNvSpPr>
          <p:nvPr/>
        </p:nvSpPr>
        <p:spPr>
          <a:xfrm>
            <a:off x="3589782" y="36385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99C6C29C-1436-48A3-B260-B46FC8EFEEEB}"/>
              </a:ext>
            </a:extLst>
          </p:cNvPr>
          <p:cNvSpPr>
            <a:spLocks noGrp="1"/>
          </p:cNvSpPr>
          <p:nvPr/>
        </p:nvSpPr>
        <p:spPr>
          <a:xfrm>
            <a:off x="3704082" y="37338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Ano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F6EC4754-19B0-47A7-BB84-06396C464B0B}"/>
              </a:ext>
            </a:extLst>
          </p:cNvPr>
          <p:cNvSpPr>
            <a:spLocks noGrp="1"/>
          </p:cNvSpPr>
          <p:nvPr/>
        </p:nvSpPr>
        <p:spPr>
          <a:xfrm>
            <a:off x="5640324" y="3638550"/>
            <a:ext cx="615162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83D9531D-1E6E-4D0B-9A2A-A67F1E751880}"/>
              </a:ext>
            </a:extLst>
          </p:cNvPr>
          <p:cNvSpPr>
            <a:spLocks noGrp="1"/>
          </p:cNvSpPr>
          <p:nvPr/>
        </p:nvSpPr>
        <p:spPr>
          <a:xfrm>
            <a:off x="5754624" y="3733800"/>
            <a:ext cx="592302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alespoň pět jednotek a čtyři různí vlastníci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B473445-1BB3-443B-B49D-229338354A83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318973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8A458DBE-8FA3-4781-9124-1F19A96271F8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12 jednotek, 1 vlastník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AD72B81F-6867-496E-9790-94F74C82537D}"/>
              </a:ext>
            </a:extLst>
          </p:cNvPr>
          <p:cNvSpPr>
            <a:spLocks noGrp="1"/>
          </p:cNvSpPr>
          <p:nvPr/>
        </p:nvSpPr>
        <p:spPr>
          <a:xfrm>
            <a:off x="3589782" y="4305300"/>
            <a:ext cx="205054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BCEA7CE7-9A62-455E-95BC-5633BE56E020}"/>
              </a:ext>
            </a:extLst>
          </p:cNvPr>
          <p:cNvSpPr>
            <a:spLocks noGrp="1"/>
          </p:cNvSpPr>
          <p:nvPr/>
        </p:nvSpPr>
        <p:spPr>
          <a:xfrm>
            <a:off x="3704082" y="440055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Ne, zatím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ACFE20D0-56A3-4403-8D86-5F424E218AC1}"/>
              </a:ext>
            </a:extLst>
          </p:cNvPr>
          <p:cNvSpPr>
            <a:spLocks noGrp="1"/>
          </p:cNvSpPr>
          <p:nvPr/>
        </p:nvSpPr>
        <p:spPr>
          <a:xfrm>
            <a:off x="5640324" y="4305300"/>
            <a:ext cx="615162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7139C44C-75F8-45BF-A065-F60F71AE3E7C}"/>
              </a:ext>
            </a:extLst>
          </p:cNvPr>
          <p:cNvSpPr>
            <a:spLocks noGrp="1"/>
          </p:cNvSpPr>
          <p:nvPr/>
        </p:nvSpPr>
        <p:spPr>
          <a:xfrm>
            <a:off x="5754624" y="4400550"/>
            <a:ext cx="592302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vlastník však může SVJ založit sám před prodejem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349FB862-B747-4CD0-AED8-750F644AA8CF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318973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28281148-9FAD-4759-BA1D-D618E9DEED5D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12 jednotek, 4 vlastníci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793C62ED-CD92-4144-826F-C81AB560E1A0}"/>
              </a:ext>
            </a:extLst>
          </p:cNvPr>
          <p:cNvSpPr>
            <a:spLocks noGrp="1"/>
          </p:cNvSpPr>
          <p:nvPr/>
        </p:nvSpPr>
        <p:spPr>
          <a:xfrm>
            <a:off x="3589782" y="4972050"/>
            <a:ext cx="205054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07D75AC4-03DE-432F-9CF7-D632200B5F95}"/>
              </a:ext>
            </a:extLst>
          </p:cNvPr>
          <p:cNvSpPr>
            <a:spLocks noGrp="1"/>
          </p:cNvSpPr>
          <p:nvPr/>
        </p:nvSpPr>
        <p:spPr>
          <a:xfrm>
            <a:off x="3704082" y="5067300"/>
            <a:ext cx="182194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Ano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102110D3-BD4B-440F-8968-8D2652FE4BEA}"/>
              </a:ext>
            </a:extLst>
          </p:cNvPr>
          <p:cNvSpPr>
            <a:spLocks noGrp="1"/>
          </p:cNvSpPr>
          <p:nvPr/>
        </p:nvSpPr>
        <p:spPr>
          <a:xfrm>
            <a:off x="5640324" y="4972050"/>
            <a:ext cx="615162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08821946-A927-409F-AC26-21E010683B1A}"/>
              </a:ext>
            </a:extLst>
          </p:cNvPr>
          <p:cNvSpPr>
            <a:spLocks noGrp="1"/>
          </p:cNvSpPr>
          <p:nvPr/>
        </p:nvSpPr>
        <p:spPr>
          <a:xfrm>
            <a:off x="5754624" y="5067300"/>
            <a:ext cx="592302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obě zákonné podmínky jsou splněny</a:t>
            </a:r>
          </a:p>
        </p:txBody>
      </p:sp>
    </p:spTree>
    <p:extLst>
      <p:ext uri="{BB962C8B-B14F-4D97-AF65-F5344CB8AC3E}">
        <p14:creationId xmlns:p14="http://schemas.microsoft.com/office/powerpoint/2010/main" val="52326677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5C45465-286A-42D5-8279-BB8DD22860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D5CB40C-0993-4BB2-93D0-CD08690D460C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CHECKLIST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DEA2DA0-1757-4B9F-B72A-924A9F6AB151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 připravit pro vznik a rozběh SVJ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78DB340-C57F-40FF-AD66-F615160CCEDF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9645D6E-CC56-485E-85A5-5409025756B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B34FC8E-A9F0-4E8D-9930-918D1159710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140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DF2B8B6C-C30A-4ECB-A528-B8DB0AC84678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CC4A6482-66B7-46BE-86F7-B76C80AD51C7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66B57AA-DE60-4A46-A624-81F8AF870C69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Pro založení a zápis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68CB42A-0F6B-420B-B5D7-4331FE02E1D6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schválené stanovy v požadované formě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název, sídlo a určení prvního statutárního orgánu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souhlasy a zápis z ustavující schůze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návrh na zápis a předepsané přílohy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1DC0B0C-7D53-4E80-B2B9-21967641ABC5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 zápisu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AF4F60E-9863-463F-B520-257773A31C6E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bankovní účet a podpisová oprávnění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převzetí smluv, dokumentace a účetních zůstatků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předpis příspěvků a záloh na služby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rozpočet, účetnictví, kontakty a pravidelný reporting</a:t>
            </a:r>
          </a:p>
        </p:txBody>
      </p:sp>
    </p:spTree>
    <p:extLst>
      <p:ext uri="{BB962C8B-B14F-4D97-AF65-F5344CB8AC3E}">
        <p14:creationId xmlns:p14="http://schemas.microsoft.com/office/powerpoint/2010/main" val="190048350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293765C-C239-40FF-81CE-0324F2AB05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62C1A71-D628-4592-A944-042887B98FD6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97F2FB7-FED4-49E0-8673-18DC2150AE12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 × ubytovací služba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A1B1F63-77AE-46D1-A7D9-62CE622ADBE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94ABA37-5484-413A-9F84-693FD0CB9984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BCBE763-237B-4961-8817-B681377D7AC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141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E0293492-4BEF-4A23-9AE8-E0578DD737BF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5538BAB-D047-401A-93B1-5E0F47B71EAD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0B90E0A-A136-43A1-B232-50217D22380E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Nájem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D63D238-3F4B-4822-9F6D-2BFEBB3E3512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přenechání prostoru k užívání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delší a stabilnější vztah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služby mají podpůrný charakter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jiné smluvní a daňové posouzení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DFC4462-1C56-40F5-89FA-5899B31F86AB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Ubytování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A17C484-398E-4F09-92CF-A4901756C3A3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krátkodobé užívání s obslužnými službami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častější střídání hostů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aktivní provozní činnost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odlišné povinnosti a daňové dopady</a:t>
            </a:r>
          </a:p>
        </p:txBody>
      </p:sp>
    </p:spTree>
    <p:extLst>
      <p:ext uri="{BB962C8B-B14F-4D97-AF65-F5344CB8AC3E}">
        <p14:creationId xmlns:p14="http://schemas.microsoft.com/office/powerpoint/2010/main" val="184062746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B402B2B6-856C-4BC9-906E-DAA38ECB40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25B2BCE-EA98-4588-BC04-D102FDD60810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3AC537D-ED22-4DF0-BF9B-62EF0C747C1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Evidence příjmů a výdajů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3B16595-D65B-4974-AEB7-5A2198D9A175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FE1657C-BA18-432B-A099-89E57F099607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2AF2A1F-FA89-4160-AAE3-E843F9C0EE1B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142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F6366B69-BB14-4EE9-802D-33672C6F96CA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2847975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69211DA-A91F-447A-B188-3EC6B683A796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619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Doklad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008946F-ABB4-413C-8AFF-93947B40D3D3}"/>
              </a:ext>
            </a:extLst>
          </p:cNvPr>
          <p:cNvSpPr>
            <a:spLocks noGrp="1"/>
          </p:cNvSpPr>
          <p:nvPr/>
        </p:nvSpPr>
        <p:spPr>
          <a:xfrm>
            <a:off x="3248025" y="1638300"/>
            <a:ext cx="4556760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DA221B5-7065-4A83-932B-081E4C3B4AC3}"/>
              </a:ext>
            </a:extLst>
          </p:cNvPr>
          <p:cNvSpPr>
            <a:spLocks noGrp="1"/>
          </p:cNvSpPr>
          <p:nvPr/>
        </p:nvSpPr>
        <p:spPr>
          <a:xfrm>
            <a:off x="3362325" y="1752600"/>
            <a:ext cx="432816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 z něj evidovat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AEB5C99-FAF4-43F0-9F9C-AD5BF45B7E05}"/>
              </a:ext>
            </a:extLst>
          </p:cNvPr>
          <p:cNvSpPr>
            <a:spLocks noGrp="1"/>
          </p:cNvSpPr>
          <p:nvPr/>
        </p:nvSpPr>
        <p:spPr>
          <a:xfrm>
            <a:off x="7804785" y="1638300"/>
            <a:ext cx="3987165" cy="68580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ECEEF3D-0301-408C-9281-593041A18DBA}"/>
              </a:ext>
            </a:extLst>
          </p:cNvPr>
          <p:cNvSpPr>
            <a:spLocks noGrp="1"/>
          </p:cNvSpPr>
          <p:nvPr/>
        </p:nvSpPr>
        <p:spPr>
          <a:xfrm>
            <a:off x="7919085" y="1752600"/>
            <a:ext cx="375856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Kontrolní vazba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95D9964A-3B8A-47DE-8F34-64496BE4C4E0}"/>
              </a:ext>
            </a:extLst>
          </p:cNvPr>
          <p:cNvSpPr>
            <a:spLocks noGrp="1"/>
          </p:cNvSpPr>
          <p:nvPr/>
        </p:nvSpPr>
        <p:spPr>
          <a:xfrm>
            <a:off x="400050" y="23241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ECA9B21-165B-48F2-8CF9-F83EAEF87AE0}"/>
              </a:ext>
            </a:extLst>
          </p:cNvPr>
          <p:cNvSpPr>
            <a:spLocks noGrp="1"/>
          </p:cNvSpPr>
          <p:nvPr/>
        </p:nvSpPr>
        <p:spPr>
          <a:xfrm>
            <a:off x="514350" y="24193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Nájemní smlouva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B8001304-9F69-4ED1-A467-25306C4888BA}"/>
              </a:ext>
            </a:extLst>
          </p:cNvPr>
          <p:cNvSpPr>
            <a:spLocks noGrp="1"/>
          </p:cNvSpPr>
          <p:nvPr/>
        </p:nvSpPr>
        <p:spPr>
          <a:xfrm>
            <a:off x="3248025" y="2324100"/>
            <a:ext cx="4556760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0006BAEE-878D-4090-8A57-756CBFC844FC}"/>
              </a:ext>
            </a:extLst>
          </p:cNvPr>
          <p:cNvSpPr>
            <a:spLocks noGrp="1"/>
          </p:cNvSpPr>
          <p:nvPr/>
        </p:nvSpPr>
        <p:spPr>
          <a:xfrm>
            <a:off x="3362325" y="2419350"/>
            <a:ext cx="432816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předpis, splatnost, zálohy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D7C795FC-1FB1-4518-B11F-25A2BF02C6AF}"/>
              </a:ext>
            </a:extLst>
          </p:cNvPr>
          <p:cNvSpPr>
            <a:spLocks noGrp="1"/>
          </p:cNvSpPr>
          <p:nvPr/>
        </p:nvSpPr>
        <p:spPr>
          <a:xfrm>
            <a:off x="7804785" y="2324100"/>
            <a:ext cx="398716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603CE940-06CF-4EF2-8DDD-18928E0C10AC}"/>
              </a:ext>
            </a:extLst>
          </p:cNvPr>
          <p:cNvSpPr>
            <a:spLocks noGrp="1"/>
          </p:cNvSpPr>
          <p:nvPr/>
        </p:nvSpPr>
        <p:spPr>
          <a:xfrm>
            <a:off x="7919085" y="2419350"/>
            <a:ext cx="375856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přijaté platby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9E9940CB-39FD-48E4-B8B5-F6418EBEF3EB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1193FEEB-A0EF-4251-9805-88AA87F0CA26}"/>
              </a:ext>
            </a:extLst>
          </p:cNvPr>
          <p:cNvSpPr>
            <a:spLocks noGrp="1"/>
          </p:cNvSpPr>
          <p:nvPr/>
        </p:nvSpPr>
        <p:spPr>
          <a:xfrm>
            <a:off x="514350" y="31051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Dodavatelská faktura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A7BFBB91-FD3B-4B47-A9F6-27F844952C07}"/>
              </a:ext>
            </a:extLst>
          </p:cNvPr>
          <p:cNvSpPr>
            <a:spLocks noGrp="1"/>
          </p:cNvSpPr>
          <p:nvPr/>
        </p:nvSpPr>
        <p:spPr>
          <a:xfrm>
            <a:off x="3248025" y="3009900"/>
            <a:ext cx="455676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1B9B0FD-AFB3-480D-831A-D98E89E94E6E}"/>
              </a:ext>
            </a:extLst>
          </p:cNvPr>
          <p:cNvSpPr>
            <a:spLocks noGrp="1"/>
          </p:cNvSpPr>
          <p:nvPr/>
        </p:nvSpPr>
        <p:spPr>
          <a:xfrm>
            <a:off x="3362325" y="3105150"/>
            <a:ext cx="432816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dodavatel, období, služba, částka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EDAEBB58-8411-4881-A7E3-1D0580401E2C}"/>
              </a:ext>
            </a:extLst>
          </p:cNvPr>
          <p:cNvSpPr>
            <a:spLocks noGrp="1"/>
          </p:cNvSpPr>
          <p:nvPr/>
        </p:nvSpPr>
        <p:spPr>
          <a:xfrm>
            <a:off x="7804785" y="3009900"/>
            <a:ext cx="398716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64F1EF19-D758-4733-B0FE-BCA7F07ACC92}"/>
              </a:ext>
            </a:extLst>
          </p:cNvPr>
          <p:cNvSpPr>
            <a:spLocks noGrp="1"/>
          </p:cNvSpPr>
          <p:nvPr/>
        </p:nvSpPr>
        <p:spPr>
          <a:xfrm>
            <a:off x="7919085" y="3105150"/>
            <a:ext cx="375856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objednávka a předání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0E54247D-A56E-43DC-8A1F-11479053AADF}"/>
              </a:ext>
            </a:extLst>
          </p:cNvPr>
          <p:cNvSpPr>
            <a:spLocks noGrp="1"/>
          </p:cNvSpPr>
          <p:nvPr/>
        </p:nvSpPr>
        <p:spPr>
          <a:xfrm>
            <a:off x="400050" y="3695700"/>
            <a:ext cx="284797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9E5A274C-18BE-41F1-8815-B53667E08A95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Bankovní výpis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B7BA574C-85D9-4309-96EC-76BCAE3190D7}"/>
              </a:ext>
            </a:extLst>
          </p:cNvPr>
          <p:cNvSpPr>
            <a:spLocks noGrp="1"/>
          </p:cNvSpPr>
          <p:nvPr/>
        </p:nvSpPr>
        <p:spPr>
          <a:xfrm>
            <a:off x="3248025" y="3695700"/>
            <a:ext cx="4556760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D293266E-C26B-4FBD-BDB8-C9834B3F17D4}"/>
              </a:ext>
            </a:extLst>
          </p:cNvPr>
          <p:cNvSpPr>
            <a:spLocks noGrp="1"/>
          </p:cNvSpPr>
          <p:nvPr/>
        </p:nvSpPr>
        <p:spPr>
          <a:xfrm>
            <a:off x="3362325" y="3790950"/>
            <a:ext cx="432816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datum, částka, protistrana, symbol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7E42EEFC-6A7F-4189-8BAC-4387FCEF9FF1}"/>
              </a:ext>
            </a:extLst>
          </p:cNvPr>
          <p:cNvSpPr>
            <a:spLocks noGrp="1"/>
          </p:cNvSpPr>
          <p:nvPr/>
        </p:nvSpPr>
        <p:spPr>
          <a:xfrm>
            <a:off x="7804785" y="3695700"/>
            <a:ext cx="3987165" cy="68580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12D1C3E8-B177-495E-A7C6-95FC8475AB40}"/>
              </a:ext>
            </a:extLst>
          </p:cNvPr>
          <p:cNvSpPr>
            <a:spLocks noGrp="1"/>
          </p:cNvSpPr>
          <p:nvPr/>
        </p:nvSpPr>
        <p:spPr>
          <a:xfrm>
            <a:off x="7919085" y="3790950"/>
            <a:ext cx="375856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předpis nebo faktura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98CD681-676D-4CDF-A966-7A5C8DC8EC26}"/>
              </a:ext>
            </a:extLst>
          </p:cNvPr>
          <p:cNvSpPr>
            <a:spLocks noGrp="1"/>
          </p:cNvSpPr>
          <p:nvPr/>
        </p:nvSpPr>
        <p:spPr>
          <a:xfrm>
            <a:off x="400050" y="4381500"/>
            <a:ext cx="28479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7D7C265D-73B2-4CAA-BE89-348F78BAD261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61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Vyúčtování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63D9AAB7-017C-4257-A311-9D1D132091C0}"/>
              </a:ext>
            </a:extLst>
          </p:cNvPr>
          <p:cNvSpPr>
            <a:spLocks noGrp="1"/>
          </p:cNvSpPr>
          <p:nvPr/>
        </p:nvSpPr>
        <p:spPr>
          <a:xfrm>
            <a:off x="3248025" y="4381500"/>
            <a:ext cx="455676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3F0D6B47-13E7-4161-ABA8-311097516337}"/>
              </a:ext>
            </a:extLst>
          </p:cNvPr>
          <p:cNvSpPr>
            <a:spLocks noGrp="1"/>
          </p:cNvSpPr>
          <p:nvPr/>
        </p:nvSpPr>
        <p:spPr>
          <a:xfrm>
            <a:off x="3362325" y="4476750"/>
            <a:ext cx="432816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náklad, klíč, zálohy, výsledek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89AF960D-A38E-432E-BB9E-49B042A3E930}"/>
              </a:ext>
            </a:extLst>
          </p:cNvPr>
          <p:cNvSpPr>
            <a:spLocks noGrp="1"/>
          </p:cNvSpPr>
          <p:nvPr/>
        </p:nvSpPr>
        <p:spPr>
          <a:xfrm>
            <a:off x="7804785" y="4381500"/>
            <a:ext cx="398716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B77E8CE9-23AD-4756-9E92-93B3B976CB02}"/>
              </a:ext>
            </a:extLst>
          </p:cNvPr>
          <p:cNvSpPr>
            <a:spLocks noGrp="1"/>
          </p:cNvSpPr>
          <p:nvPr/>
        </p:nvSpPr>
        <p:spPr>
          <a:xfrm>
            <a:off x="7919085" y="4476750"/>
            <a:ext cx="375856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výpočetní list</a:t>
            </a:r>
          </a:p>
        </p:txBody>
      </p:sp>
    </p:spTree>
    <p:extLst>
      <p:ext uri="{BB962C8B-B14F-4D97-AF65-F5344CB8AC3E}">
        <p14:creationId xmlns:p14="http://schemas.microsoft.com/office/powerpoint/2010/main" val="140522486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9DA96EF3-C508-449F-9037-FC29B69D86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91CBA11-6E3C-4CA0-8759-7E857932218C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PRAKTICKÝ PŘEHLED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7A02D1C-7ED2-4A9C-A093-EC745340A79C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Skutečné × paušální výdaje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DEC6DC3-43E6-4D1B-A302-577BE773A589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E8B8BF8-3BB0-4722-8A80-9E514A09013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90137EF-AEC5-4287-9690-D1FDBE7A22A2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143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8D0A274B-C522-4FF8-A072-DAC847BCACD7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5429250" cy="4333875"/>
          </a:xfrm>
          <a:prstGeom prst="roundRect">
            <a:avLst>
              <a:gd name="adj" fmla="val 1758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7D53DBE3-0AAF-4AC0-B78E-7F60757B123A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791200" cy="4333875"/>
          </a:xfrm>
          <a:prstGeom prst="roundRect">
            <a:avLst>
              <a:gd name="adj" fmla="val 1758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C4062FE-2CEA-4521-847A-8A0C92CB2C8A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857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Skutečné výdaje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BA1369A-69E9-4A8F-BCA2-15B4532B1F94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485775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nutná průkazná evidence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vazba na dosažení příjmů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odpisy a časové souvislosti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výhodnost závisí na struktuře nákladů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6548CAF-5DE8-4536-9995-BF29288E9871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Paušální výdaje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8B6749D-77C8-4F7A-BB1F-E771B3536D24}"/>
              </a:ext>
            </a:extLst>
          </p:cNvPr>
          <p:cNvSpPr>
            <a:spLocks noGrp="1"/>
          </p:cNvSpPr>
          <p:nvPr/>
        </p:nvSpPr>
        <p:spPr>
          <a:xfrm>
            <a:off x="6229350" y="2381250"/>
            <a:ext cx="5143500" cy="3162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jednodušší administrativa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výdaj se stanoví procentem příjmů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nelze současně uplatnit stejné skutečné náklady</a:t>
            </a:r>
          </a:p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před volbou propočítejte dopad</a:t>
            </a:r>
          </a:p>
        </p:txBody>
      </p:sp>
    </p:spTree>
    <p:extLst>
      <p:ext uri="{BB962C8B-B14F-4D97-AF65-F5344CB8AC3E}">
        <p14:creationId xmlns:p14="http://schemas.microsoft.com/office/powerpoint/2010/main" val="115548952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910A2E25-1FCC-441D-868C-6B196F9C84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A7257C4-9B3E-42D6-97CB-D6BBBAE40ED7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DAŇOVÉ POSOUZENÍ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678CA4A-1363-48CA-B731-C03F1C54AF7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Technické zhodnocení není běžná oprava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C0833DA-E38F-439C-AC4C-D87A7BB65B8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0999E77-97DE-470B-B4A6-DC4398B6255A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0397D97-2FBF-40A0-8ACA-6D47620712A0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144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579E545A-E01E-4B63-BA81-C32783925247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1038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75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Rozlišení ovlivňuje účetní i daňové zachycení nákladu.</a:t>
            </a:r>
          </a:p>
        </p:txBody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B61666B7-49F9-49A6-8DA3-3CFF4644D79F}"/>
              </a:ext>
            </a:extLst>
          </p:cNvPr>
          <p:cNvSpPr>
            <a:spLocks noGrp="1"/>
          </p:cNvSpPr>
          <p:nvPr/>
        </p:nvSpPr>
        <p:spPr>
          <a:xfrm>
            <a:off x="400050" y="2333625"/>
            <a:ext cx="11391900" cy="304800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C2F1E40-C605-4D8D-9C22-D4F08AC6C206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popište technický stav před a po zásahu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oddělte opravu, modernizaci a rekonstrukci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sledujte související výdaje jako jeden celek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před zaúčtováním ověřte aktuální daňová pravidla</a:t>
            </a:r>
          </a:p>
        </p:txBody>
      </p:sp>
    </p:spTree>
    <p:extLst>
      <p:ext uri="{BB962C8B-B14F-4D97-AF65-F5344CB8AC3E}">
        <p14:creationId xmlns:p14="http://schemas.microsoft.com/office/powerpoint/2010/main" val="48742197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B6E46DD4-DCC3-459D-B72F-1A51C07510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5372339-9C7E-4D9B-B17B-E1C5E9A6F565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MODELOVÝ PŘÍKLAD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4A9B6AD-E5BA-4CD4-B75F-2D0AAEF4C399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Koeficient DPH – princip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F9CC7A6-FC15-48FA-B68D-CB2DD1D9481B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BE8A0AC-B0CD-43ED-869F-97506C317598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654E139-C4B8-43E8-8F44-72C58FA19393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145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00F8E002-9F92-406F-82BF-3DC1F923F7DD}"/>
              </a:ext>
            </a:extLst>
          </p:cNvPr>
          <p:cNvSpPr>
            <a:spLocks noGrp="1"/>
          </p:cNvSpPr>
          <p:nvPr/>
        </p:nvSpPr>
        <p:spPr>
          <a:xfrm>
            <a:off x="400050" y="1581150"/>
            <a:ext cx="7239000" cy="4429125"/>
          </a:xfrm>
          <a:prstGeom prst="roundRect">
            <a:avLst>
              <a:gd name="adj" fmla="val 1720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8" name="Zaoblený obdélník 7">
            <a:extLst>
              <a:ext uri="{FF2B5EF4-FFF2-40B4-BE49-F238E27FC236}">
                <a16:creationId xmlns:a16="http://schemas.microsoft.com/office/drawing/2014/main" id="{922F944D-1263-432D-A706-D29A5C43EF0A}"/>
              </a:ext>
            </a:extLst>
          </p:cNvPr>
          <p:cNvSpPr>
            <a:spLocks noGrp="1"/>
          </p:cNvSpPr>
          <p:nvPr/>
        </p:nvSpPr>
        <p:spPr>
          <a:xfrm>
            <a:off x="7810500" y="1581150"/>
            <a:ext cx="3981450" cy="4429125"/>
          </a:xfrm>
          <a:prstGeom prst="roundRect">
            <a:avLst>
              <a:gd name="adj" fmla="val 1914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3FE5E8E-D847-4B39-AA65-7B7A275E7631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SITUACE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9C3915B-C970-4B6E-81BE-09D15FB43C96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67056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Správce používá vstup pro činnosti s nárokem i bez nároku na odpočet. Daň na vstupu činí 30 000 Kč a modelový koeficient je 0,60.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D430B01-D32A-46E1-871D-B9D5F83C79B5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ÚKOL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CEB7734-84BD-4251-9404-4CE3F52E3F27}"/>
              </a:ext>
            </a:extLst>
          </p:cNvPr>
          <p:cNvSpPr>
            <a:spLocks noGrp="1"/>
          </p:cNvSpPr>
          <p:nvPr/>
        </p:nvSpPr>
        <p:spPr>
          <a:xfrm>
            <a:off x="666750" y="4267200"/>
            <a:ext cx="67056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Jaká část odpočtu vychází v modelu?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5F0CB38C-EF81-46B5-9D98-0CDB80E1141C}"/>
              </a:ext>
            </a:extLst>
          </p:cNvPr>
          <p:cNvSpPr>
            <a:spLocks noGrp="1"/>
          </p:cNvSpPr>
          <p:nvPr/>
        </p:nvSpPr>
        <p:spPr>
          <a:xfrm>
            <a:off x="8077200" y="18478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1">
                <a:solidFill>
                  <a:srgbClr val="267A5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67A52"/>
                </a:solidFill>
                <a:latin typeface="Arial"/>
                <a:ea typeface="Arial"/>
                <a:cs typeface="Arial"/>
              </a:rPr>
              <a:t>ŘEŠENÍ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158B2BD-EE36-45A6-A022-97FA2B598EFF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333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30 000 × 0,60 = 18 000 Kč. Jde o didaktický příklad; konkrétní nárok a koeficient vždy určete podle aktuálních pravidel a skutečného použití.</a:t>
            </a:r>
          </a:p>
        </p:txBody>
      </p:sp>
    </p:spTree>
    <p:extLst>
      <p:ext uri="{BB962C8B-B14F-4D97-AF65-F5344CB8AC3E}">
        <p14:creationId xmlns:p14="http://schemas.microsoft.com/office/powerpoint/2010/main" val="175270025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délník 42">
            <a:extLst>
              <a:ext uri="{FF2B5EF4-FFF2-40B4-BE49-F238E27FC236}">
                <a16:creationId xmlns:a16="http://schemas.microsoft.com/office/drawing/2014/main" id="{30C151D2-2ABA-4742-A557-6B94D97928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9714A6D-B9A4-4DA9-9EED-0EE1F015B20C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SHRNUTÍ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16A4CCE-4AE4-44AF-AD25-7418456C0CF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Závěrečná rozhodovací pomůcka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D22E40A-85A0-4146-84EA-0CC5D1DC4E07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28D9274-0383-40C4-8B2C-A338A7A83D69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67ED703-0E3D-44DD-A00C-9EE756F0EC45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146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5BE4C5B5-F922-4221-AE54-D74B8587C268}"/>
              </a:ext>
            </a:extLst>
          </p:cNvPr>
          <p:cNvSpPr>
            <a:spLocks noGrp="1"/>
          </p:cNvSpPr>
          <p:nvPr/>
        </p:nvSpPr>
        <p:spPr>
          <a:xfrm>
            <a:off x="400050" y="1638300"/>
            <a:ext cx="3873246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D4983A51-61F5-4764-9CFC-6D3BB4560B70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3644646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Otázka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2CAD19B-AB3A-4FDD-AA91-842EB55ECE15}"/>
              </a:ext>
            </a:extLst>
          </p:cNvPr>
          <p:cNvSpPr>
            <a:spLocks noGrp="1"/>
          </p:cNvSpPr>
          <p:nvPr/>
        </p:nvSpPr>
        <p:spPr>
          <a:xfrm>
            <a:off x="4273296" y="1638300"/>
            <a:ext cx="4328922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9C96038-7F26-4AF7-817C-1B9BD55C4D1A}"/>
              </a:ext>
            </a:extLst>
          </p:cNvPr>
          <p:cNvSpPr>
            <a:spLocks noGrp="1"/>
          </p:cNvSpPr>
          <p:nvPr/>
        </p:nvSpPr>
        <p:spPr>
          <a:xfrm>
            <a:off x="4387596" y="1752600"/>
            <a:ext cx="410032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Když odpověď chybí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546FD4C-393C-4C2C-A9ED-253B128F9BE9}"/>
              </a:ext>
            </a:extLst>
          </p:cNvPr>
          <p:cNvSpPr>
            <a:spLocks noGrp="1"/>
          </p:cNvSpPr>
          <p:nvPr/>
        </p:nvSpPr>
        <p:spPr>
          <a:xfrm>
            <a:off x="8602218" y="1638300"/>
            <a:ext cx="3189732" cy="666750"/>
          </a:xfrm>
          <a:prstGeom prst="rect">
            <a:avLst/>
          </a:prstGeom>
          <a:solidFill>
            <a:srgbClr val="12304A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1A473D1-CEFE-4064-BB48-ED218B5FF946}"/>
              </a:ext>
            </a:extLst>
          </p:cNvPr>
          <p:cNvSpPr>
            <a:spLocks noGrp="1"/>
          </p:cNvSpPr>
          <p:nvPr/>
        </p:nvSpPr>
        <p:spPr>
          <a:xfrm>
            <a:off x="8716518" y="1752600"/>
            <a:ext cx="296113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Výstup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990A6CF7-9276-4A28-B351-9F8AD4B2023A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387324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F709083-BB5D-4761-AA11-FEBB1B0DBEF8}"/>
              </a:ext>
            </a:extLst>
          </p:cNvPr>
          <p:cNvSpPr>
            <a:spLocks noGrp="1"/>
          </p:cNvSpPr>
          <p:nvPr/>
        </p:nvSpPr>
        <p:spPr>
          <a:xfrm>
            <a:off x="514350" y="240030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Co je právním titulem platby?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F808080-63A9-497B-BF72-44A76B7A00D1}"/>
              </a:ext>
            </a:extLst>
          </p:cNvPr>
          <p:cNvSpPr>
            <a:spLocks noGrp="1"/>
          </p:cNvSpPr>
          <p:nvPr/>
        </p:nvSpPr>
        <p:spPr>
          <a:xfrm>
            <a:off x="4273296" y="2305050"/>
            <a:ext cx="432892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53B8BFF7-4C5A-4FCA-BE68-86EF3C3DFC2B}"/>
              </a:ext>
            </a:extLst>
          </p:cNvPr>
          <p:cNvSpPr>
            <a:spLocks noGrp="1"/>
          </p:cNvSpPr>
          <p:nvPr/>
        </p:nvSpPr>
        <p:spPr>
          <a:xfrm>
            <a:off x="4387596" y="240030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Vraťte se ke smlouvě nebo rozhodnutí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82D0676-3DFC-421F-8228-CDD13FFF2D54}"/>
              </a:ext>
            </a:extLst>
          </p:cNvPr>
          <p:cNvSpPr>
            <a:spLocks noGrp="1"/>
          </p:cNvSpPr>
          <p:nvPr/>
        </p:nvSpPr>
        <p:spPr>
          <a:xfrm>
            <a:off x="8602218" y="2305050"/>
            <a:ext cx="318973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A8CC9843-783A-447D-816A-F4E92AC56493}"/>
              </a:ext>
            </a:extLst>
          </p:cNvPr>
          <p:cNvSpPr>
            <a:spLocks noGrp="1"/>
          </p:cNvSpPr>
          <p:nvPr/>
        </p:nvSpPr>
        <p:spPr>
          <a:xfrm>
            <a:off x="8716518" y="240030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Správný předpis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95A5F549-7A49-46DB-865E-60D723CF62B1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387324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9151384D-57EF-4348-B534-A192872E70FB}"/>
              </a:ext>
            </a:extLst>
          </p:cNvPr>
          <p:cNvSpPr>
            <a:spLocks noGrp="1"/>
          </p:cNvSpPr>
          <p:nvPr/>
        </p:nvSpPr>
        <p:spPr>
          <a:xfrm>
            <a:off x="514350" y="306705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Patří náklad do daného období a služby?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AFFA534C-DAA1-4FD3-8B6A-E4DC48C823CD}"/>
              </a:ext>
            </a:extLst>
          </p:cNvPr>
          <p:cNvSpPr>
            <a:spLocks noGrp="1"/>
          </p:cNvSpPr>
          <p:nvPr/>
        </p:nvSpPr>
        <p:spPr>
          <a:xfrm>
            <a:off x="4273296" y="2971800"/>
            <a:ext cx="432892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A9FF16DB-0B77-4465-A58F-813D174620A5}"/>
              </a:ext>
            </a:extLst>
          </p:cNvPr>
          <p:cNvSpPr>
            <a:spLocks noGrp="1"/>
          </p:cNvSpPr>
          <p:nvPr/>
        </p:nvSpPr>
        <p:spPr>
          <a:xfrm>
            <a:off x="4387596" y="306705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Dohledat fakturu a plnění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108D288E-C251-4ED8-914A-26FB8781B935}"/>
              </a:ext>
            </a:extLst>
          </p:cNvPr>
          <p:cNvSpPr>
            <a:spLocks noGrp="1"/>
          </p:cNvSpPr>
          <p:nvPr/>
        </p:nvSpPr>
        <p:spPr>
          <a:xfrm>
            <a:off x="8602218" y="2971800"/>
            <a:ext cx="318973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DA3515D3-F864-4E8D-9F0C-FB766A00A683}"/>
              </a:ext>
            </a:extLst>
          </p:cNvPr>
          <p:cNvSpPr>
            <a:spLocks noGrp="1"/>
          </p:cNvSpPr>
          <p:nvPr/>
        </p:nvSpPr>
        <p:spPr>
          <a:xfrm>
            <a:off x="8716518" y="306705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Čistý nákladový soubor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1AE927BE-43B4-4FA9-AC59-999CC88EEE49}"/>
              </a:ext>
            </a:extLst>
          </p:cNvPr>
          <p:cNvSpPr>
            <a:spLocks noGrp="1"/>
          </p:cNvSpPr>
          <p:nvPr/>
        </p:nvSpPr>
        <p:spPr>
          <a:xfrm>
            <a:off x="400050" y="3638550"/>
            <a:ext cx="387324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5EC06A9E-BF26-4D4E-A278-EC71F6DA50BD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Jaký je rozúčtovací klíč?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A8F16045-116A-4AAD-AA7D-AF88073BEFBA}"/>
              </a:ext>
            </a:extLst>
          </p:cNvPr>
          <p:cNvSpPr>
            <a:spLocks noGrp="1"/>
          </p:cNvSpPr>
          <p:nvPr/>
        </p:nvSpPr>
        <p:spPr>
          <a:xfrm>
            <a:off x="4273296" y="3638550"/>
            <a:ext cx="432892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ECDB5E5D-0353-42A2-8D65-AC7A19EC027A}"/>
              </a:ext>
            </a:extLst>
          </p:cNvPr>
          <p:cNvSpPr>
            <a:spLocks noGrp="1"/>
          </p:cNvSpPr>
          <p:nvPr/>
        </p:nvSpPr>
        <p:spPr>
          <a:xfrm>
            <a:off x="4387596" y="373380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Ověřit pravidla a změny dat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66B32594-56AC-4A17-A643-78A3943326E8}"/>
              </a:ext>
            </a:extLst>
          </p:cNvPr>
          <p:cNvSpPr>
            <a:spLocks noGrp="1"/>
          </p:cNvSpPr>
          <p:nvPr/>
        </p:nvSpPr>
        <p:spPr>
          <a:xfrm>
            <a:off x="8602218" y="3638550"/>
            <a:ext cx="318973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F1B6BFE2-900F-4B80-9DEA-1184996FEA85}"/>
              </a:ext>
            </a:extLst>
          </p:cNvPr>
          <p:cNvSpPr>
            <a:spLocks noGrp="1"/>
          </p:cNvSpPr>
          <p:nvPr/>
        </p:nvSpPr>
        <p:spPr>
          <a:xfrm>
            <a:off x="8716518" y="373380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Doložitelný podíl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3FB5A043-078D-4AE4-BB52-448931D0E77C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3873246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C0400E28-1D03-4DDD-8BD4-9023E678A17E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Jsou úplné úhrady a odečty?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95A03894-F2AC-44E2-9656-F993B74B6D3A}"/>
              </a:ext>
            </a:extLst>
          </p:cNvPr>
          <p:cNvSpPr>
            <a:spLocks noGrp="1"/>
          </p:cNvSpPr>
          <p:nvPr/>
        </p:nvSpPr>
        <p:spPr>
          <a:xfrm>
            <a:off x="4273296" y="4305300"/>
            <a:ext cx="432892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36437AB6-8FA0-4A02-AA96-F4076106EF88}"/>
              </a:ext>
            </a:extLst>
          </p:cNvPr>
          <p:cNvSpPr>
            <a:spLocks noGrp="1"/>
          </p:cNvSpPr>
          <p:nvPr/>
        </p:nvSpPr>
        <p:spPr>
          <a:xfrm>
            <a:off x="4387596" y="440055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Prověřit nespárované položky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8FA3B54D-BB05-4721-9B46-6C83FCAA9997}"/>
              </a:ext>
            </a:extLst>
          </p:cNvPr>
          <p:cNvSpPr>
            <a:spLocks noGrp="1"/>
          </p:cNvSpPr>
          <p:nvPr/>
        </p:nvSpPr>
        <p:spPr>
          <a:xfrm>
            <a:off x="8602218" y="4305300"/>
            <a:ext cx="3189732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BEB80C38-F944-4293-A484-6BFEB49B6076}"/>
              </a:ext>
            </a:extLst>
          </p:cNvPr>
          <p:cNvSpPr>
            <a:spLocks noGrp="1"/>
          </p:cNvSpPr>
          <p:nvPr/>
        </p:nvSpPr>
        <p:spPr>
          <a:xfrm>
            <a:off x="8716518" y="440055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Správný výsledek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A72BF2B1-633D-480C-8910-CBC2A750392D}"/>
              </a:ext>
            </a:extLst>
          </p:cNvPr>
          <p:cNvSpPr>
            <a:spLocks noGrp="1"/>
          </p:cNvSpPr>
          <p:nvPr/>
        </p:nvSpPr>
        <p:spPr>
          <a:xfrm>
            <a:off x="400050" y="4972050"/>
            <a:ext cx="3873246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8685DB6B-FE00-49ED-82BA-72AC2DF6B6B1}"/>
              </a:ext>
            </a:extLst>
          </p:cNvPr>
          <p:cNvSpPr>
            <a:spLocks noGrp="1"/>
          </p:cNvSpPr>
          <p:nvPr/>
        </p:nvSpPr>
        <p:spPr>
          <a:xfrm>
            <a:off x="514350" y="5067300"/>
            <a:ext cx="3644646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Rozumí příjemce výpočtu?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757C5102-15EB-43E2-965C-D814345A3464}"/>
              </a:ext>
            </a:extLst>
          </p:cNvPr>
          <p:cNvSpPr>
            <a:spLocks noGrp="1"/>
          </p:cNvSpPr>
          <p:nvPr/>
        </p:nvSpPr>
        <p:spPr>
          <a:xfrm>
            <a:off x="4273296" y="4972050"/>
            <a:ext cx="432892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168AB1DA-0336-4AA7-96A9-6292894B4B63}"/>
              </a:ext>
            </a:extLst>
          </p:cNvPr>
          <p:cNvSpPr>
            <a:spLocks noGrp="1"/>
          </p:cNvSpPr>
          <p:nvPr/>
        </p:nvSpPr>
        <p:spPr>
          <a:xfrm>
            <a:off x="4387596" y="5067300"/>
            <a:ext cx="410032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Doplnit vysvětlení a kontrolní součty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ADE389A1-C49C-4076-98CE-6A43A588AA3B}"/>
              </a:ext>
            </a:extLst>
          </p:cNvPr>
          <p:cNvSpPr>
            <a:spLocks noGrp="1"/>
          </p:cNvSpPr>
          <p:nvPr/>
        </p:nvSpPr>
        <p:spPr>
          <a:xfrm>
            <a:off x="8602218" y="4972050"/>
            <a:ext cx="3189732" cy="666750"/>
          </a:xfrm>
          <a:prstGeom prst="rect">
            <a:avLst/>
          </a:prstGeom>
          <a:solidFill>
            <a:srgbClr val="F4F7FA"/>
          </a:solidFill>
          <a:ln w="9525">
            <a:solidFill>
              <a:srgbClr val="D5DCE3"/>
            </a:solidFill>
            <a:prstDash val="solid"/>
          </a:ln>
        </p:spPr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B7B71F2F-38B4-419B-88DA-3998720D3C4F}"/>
              </a:ext>
            </a:extLst>
          </p:cNvPr>
          <p:cNvSpPr>
            <a:spLocks noGrp="1"/>
          </p:cNvSpPr>
          <p:nvPr/>
        </p:nvSpPr>
        <p:spPr>
          <a:xfrm>
            <a:off x="8716518" y="5067300"/>
            <a:ext cx="2961132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Méně námitek a sporů</a:t>
            </a:r>
          </a:p>
        </p:txBody>
      </p:sp>
    </p:spTree>
    <p:extLst>
      <p:ext uri="{BB962C8B-B14F-4D97-AF65-F5344CB8AC3E}">
        <p14:creationId xmlns:p14="http://schemas.microsoft.com/office/powerpoint/2010/main" val="199483111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B4DEB909-BE08-4471-B124-80ADAEA633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0893C5F-4C81-4236-A27F-988291CC475B}"/>
              </a:ext>
            </a:extLst>
          </p:cNvPr>
          <p:cNvSpPr>
            <a:spLocks noGrp="1"/>
          </p:cNvSpPr>
          <p:nvPr/>
        </p:nvSpPr>
        <p:spPr>
          <a:xfrm>
            <a:off x="400050" y="3048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l">
              <a:buNone/>
              <a:defRPr sz="9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ZDROJE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4CC61BE-B507-4E1D-83F8-A9B17975553F}"/>
              </a:ext>
            </a:extLst>
          </p:cNvPr>
          <p:cNvSpPr>
            <a:spLocks noGrp="1"/>
          </p:cNvSpPr>
          <p:nvPr/>
        </p:nvSpPr>
        <p:spPr>
          <a:xfrm>
            <a:off x="400050" y="619125"/>
            <a:ext cx="1123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Doporučené podklady a další studium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54B2FB7-2D4A-4DC8-AF28-32C0F1D39D70}"/>
              </a:ext>
            </a:extLst>
          </p:cNvPr>
          <p:cNvSpPr>
            <a:spLocks noGrp="1"/>
          </p:cNvSpPr>
          <p:nvPr/>
        </p:nvSpPr>
        <p:spPr>
          <a:xfrm>
            <a:off x="400050" y="6276975"/>
            <a:ext cx="11391900" cy="9525"/>
          </a:xfrm>
          <a:prstGeom prst="rect">
            <a:avLst/>
          </a:prstGeom>
          <a:solidFill>
            <a:srgbClr val="D5DCE3"/>
          </a:solidFill>
          <a:ln w="0">
            <a:noFill/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965EF09-5F11-4B9B-88F9-B8AA957AB059}"/>
              </a:ext>
            </a:extLst>
          </p:cNvPr>
          <p:cNvSpPr>
            <a:spLocks noGrp="1"/>
          </p:cNvSpPr>
          <p:nvPr/>
        </p:nvSpPr>
        <p:spPr>
          <a:xfrm>
            <a:off x="400050" y="64008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22" lnSpcReduction="20000"/>
          </a:bodyPr>
          <a:lstStyle/>
          <a:p>
            <a:pPr algn="l">
              <a:buNone/>
              <a:defRPr sz="900" b="0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070"/>
                </a:solidFill>
                <a:latin typeface="Arial"/>
                <a:ea typeface="Arial"/>
                <a:cs typeface="Arial"/>
              </a:rPr>
              <a:t>Ekonomická správa nemovitostí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3B4E875-977E-47A9-8937-F1EBE2B2C4B4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742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79" lnSpcReduction="10000"/>
          </a:bodyPr>
          <a:lstStyle/>
          <a:p>
            <a:pPr algn="ctr">
              <a:buNone/>
              <a:defRPr sz="900" b="1">
                <a:solidFill>
                  <a:srgbClr val="53607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36070"/>
                </a:solidFill>
                <a:latin typeface="Arial"/>
                <a:ea typeface="Arial"/>
                <a:cs typeface="Arial"/>
              </a:rPr>
              <a:t>147</a:t>
            </a:r>
          </a:p>
        </p:txBody>
      </p:sp>
      <p:sp>
        <p:nvSpPr>
          <p:cNvPr id="7" name="Zaoblený obdélník 6">
            <a:extLst>
              <a:ext uri="{FF2B5EF4-FFF2-40B4-BE49-F238E27FC236}">
                <a16:creationId xmlns:a16="http://schemas.microsoft.com/office/drawing/2014/main" id="{99EB9CD3-4F33-494C-BC94-9F50E1EBBDFC}"/>
              </a:ext>
            </a:extLst>
          </p:cNvPr>
          <p:cNvSpPr>
            <a:spLocks noGrp="1"/>
          </p:cNvSpPr>
          <p:nvPr/>
        </p:nvSpPr>
        <p:spPr>
          <a:xfrm>
            <a:off x="400050" y="1524000"/>
            <a:ext cx="7239000" cy="4476750"/>
          </a:xfrm>
          <a:prstGeom prst="roundRect">
            <a:avLst>
              <a:gd name="adj" fmla="val 1702"/>
            </a:avLst>
          </a:prstGeom>
          <a:solidFill>
            <a:srgbClr val="F4F7FA"/>
          </a:solidFill>
          <a:ln w="0">
            <a:noFill/>
            <a:prstDash val="solid"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DAA09F23-81A7-4252-AAED-C25E7285A853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80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Pracovní sada správce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ED113B0-E611-49D3-B319-424F95512CA7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6477000" cy="2762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nájemní smlouva a vzor dodatku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předávací a odečtový protokol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evidence předpisů, úhrad a osob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výpočetní list vyúčtování služeb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kontrolní list oprav a faktur</a:t>
            </a:r>
          </a:p>
          <a:p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aktuální znění právních předpisů</a:t>
            </a:r>
          </a:p>
        </p:txBody>
      </p:sp>
      <p:pic>
        <p:nvPicPr>
          <p:cNvPr id="24" name="Obrázek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544253" y="1762125"/>
            <a:ext cx="2247244" cy="3333750"/>
          </a:xfrm>
          <a:prstGeom prst="rect">
            <a:avLst/>
          </a:prstGeom>
        </p:spPr>
      </p:pic>
      <p:sp>
        <p:nvSpPr>
          <p:cNvPr id="11" name="Zaoblený obdélník 10">
            <a:extLst>
              <a:ext uri="{FF2B5EF4-FFF2-40B4-BE49-F238E27FC236}">
                <a16:creationId xmlns:a16="http://schemas.microsoft.com/office/drawing/2014/main" id="{3134135B-002B-4FA9-8CBE-CBF4F0F622CE}"/>
              </a:ext>
            </a:extLst>
          </p:cNvPr>
          <p:cNvSpPr>
            <a:spLocks noGrp="1"/>
          </p:cNvSpPr>
          <p:nvPr/>
        </p:nvSpPr>
        <p:spPr>
          <a:xfrm>
            <a:off x="8096250" y="5286375"/>
            <a:ext cx="3143250" cy="523875"/>
          </a:xfrm>
          <a:prstGeom prst="roundRect">
            <a:avLst>
              <a:gd name="adj" fmla="val 14545"/>
            </a:avLst>
          </a:prstGeom>
          <a:solidFill>
            <a:srgbClr val="EAF6FC"/>
          </a:solidFill>
          <a:ln w="0">
            <a:noFill/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FBD8A75-CFB1-49B8-940F-B412D151AFBB}"/>
              </a:ext>
            </a:extLst>
          </p:cNvPr>
          <p:cNvSpPr>
            <a:spLocks noGrp="1"/>
          </p:cNvSpPr>
          <p:nvPr/>
        </p:nvSpPr>
        <p:spPr>
          <a:xfrm>
            <a:off x="8286750" y="5410200"/>
            <a:ext cx="2762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4372" lnSpcReduction="10000"/>
          </a:bodyPr>
          <a:lstStyle/>
          <a:p>
            <a:pPr algn="ctr">
              <a:buNone/>
              <a:defRPr sz="1200" b="1">
                <a:solidFill>
                  <a:srgbClr val="12304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04A"/>
                </a:solidFill>
                <a:latin typeface="Arial"/>
                <a:ea typeface="Arial"/>
                <a:cs typeface="Arial"/>
              </a:rPr>
              <a:t>Před školením ověřte aktuální právní stav.</a:t>
            </a:r>
          </a:p>
        </p:txBody>
      </p:sp>
    </p:spTree>
    <p:extLst>
      <p:ext uri="{BB962C8B-B14F-4D97-AF65-F5344CB8AC3E}">
        <p14:creationId xmlns:p14="http://schemas.microsoft.com/office/powerpoint/2010/main" val="68979736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13941</Words>
  <Application>Microsoft Office PowerPoint</Application>
  <DocSecurity>0</DocSecurity>
  <PresentationFormat>Širokoúhlá obrazovka</PresentationFormat>
  <Paragraphs>2450</Paragraphs>
  <Slides>147</Slides>
  <Notes>147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147</vt:i4>
      </vt:variant>
    </vt:vector>
  </HeadingPairs>
  <TitlesOfParts>
    <vt:vector size="150" baseType="lpstr">
      <vt:lpstr>Arial</vt:lpstr>
      <vt:lpstr>Calibri</vt:lpstr>
      <vt:lpstr>ChatGPT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Simona Kropáčková</cp:lastModifiedBy>
  <cp:revision>1</cp:revision>
  <dcterms:created xsi:type="dcterms:W3CDTF">2026-09-25T04:07:22Z</dcterms:created>
  <dcterms:modified xsi:type="dcterms:W3CDTF">2026-09-25T04:12:28Z</dcterms:modified>
</cp:coreProperties>
</file>