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Barlow Medium"/>
      <p:regular r:id="rId23"/>
      <p:bold r:id="rId24"/>
      <p:italic r:id="rId25"/>
      <p:boldItalic r:id="rId26"/>
    </p:embeddedFont>
    <p:embeddedFont>
      <p:font typeface="Barlow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44">
          <p15:clr>
            <a:srgbClr val="A4A3A4"/>
          </p15:clr>
        </p15:guide>
        <p15:guide id="2" pos="2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44" orient="horz"/>
        <p:guide pos="25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BarlowMedium-bold.fntdata"/><Relationship Id="rId23" Type="http://schemas.openxmlformats.org/officeDocument/2006/relationships/font" Target="fonts/Barlow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Medium-boldItalic.fntdata"/><Relationship Id="rId25" Type="http://schemas.openxmlformats.org/officeDocument/2006/relationships/font" Target="fonts/BarlowMedium-italic.fntdata"/><Relationship Id="rId28" Type="http://schemas.openxmlformats.org/officeDocument/2006/relationships/font" Target="fonts/Barlow-bold.fntdata"/><Relationship Id="rId27" Type="http://schemas.openxmlformats.org/officeDocument/2006/relationships/font" Target="fonts/Barl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Barlow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Salesforce has rolled out Multi-Factor Authentication across every organization in their platform. As of tomorrow, March 16 our Organization will enforce this requirement. Let’s highlight a few key points for this rollout. [SLIDE CHANGE]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c6410dc80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c6410dc8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does this affect? Everyone that has a Salesforce account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need to login? Your Salesforce username, password, and the Salesforce Authenticator app on your phone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does this take effect? Tomorrow, 12AM is when the policy becomes enforced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will you see this? On your computer during the login 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will it get set up? Everyone, that has not already </a:t>
            </a:r>
            <a:r>
              <a:rPr lang="en"/>
              <a:t>completed</a:t>
            </a:r>
            <a:r>
              <a:rPr lang="en"/>
              <a:t> the process, and will give a huge shoutout to the 58 team members that have already set up MFA, will be </a:t>
            </a:r>
            <a:r>
              <a:rPr lang="en"/>
              <a:t>prompted</a:t>
            </a:r>
            <a:r>
              <a:rPr lang="en"/>
              <a:t> to complete it tomorrow morning.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0074c2d99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0074c2d99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Salesforce Authenticator app is a provided for free from Salesforce to download on your personal mobile phone/device/smartphone, whatever name you want to give it these days.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Through a few team members that </a:t>
            </a:r>
            <a:r>
              <a:rPr lang="en"/>
              <a:t>completed the process, the whole set up should only take 60-90 seconds but can take a little longer.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anyone that is having issues, Nicole will take it away with how we will support you…take it away Nicole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006229af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006229af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Greetings Staff,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open office hours Thursday morning</a:t>
            </a:r>
            <a:r>
              <a:rPr lang="en"/>
              <a:t> from 7:00 a.m. to 10:00 a.m. central, please feel free to hop in if you have any questions or issues regarding Salesforce Multi-Factor Authentication.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will be attaching the Zoom Meeting Link in the #announcements channel tomorrow morning.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b3514699b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1b3514699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you’d like one-on-one support I am available by appointment tomorrow from 7am-4pm central.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Nicole’s appointment schedule will also be included in the #announcements channel tomorrow morning.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074c2d99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0074c2d99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1b3514699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1b3514699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c6410dc80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c6410dc8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video is for </a:t>
            </a:r>
            <a:r>
              <a:rPr lang="en"/>
              <a:t>reference</a:t>
            </a:r>
            <a:r>
              <a:rPr lang="en"/>
              <a:t> if anyone needs it handy, but also is </a:t>
            </a:r>
            <a:r>
              <a:rPr lang="en"/>
              <a:t>linked</a:t>
            </a:r>
            <a:r>
              <a:rPr lang="en"/>
              <a:t> to the </a:t>
            </a:r>
            <a:r>
              <a:rPr lang="en"/>
              <a:t>article</a:t>
            </a:r>
            <a:r>
              <a:rPr lang="en"/>
              <a:t> on the previous page in our Command Center on Helpdocs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1b3514699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1b3514699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</a:t>
            </a:r>
            <a:r>
              <a:rPr lang="en"/>
              <a:t> reminder that our helpdesk form is </a:t>
            </a:r>
            <a:r>
              <a:rPr lang="en"/>
              <a:t>always</a:t>
            </a:r>
            <a:r>
              <a:rPr lang="en"/>
              <a:t> available.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this specific issue, we are asking that you follow the Topic, Category, &amp; Sub-Category to submit by so that your request can be directed to Nicole first. If you chose a </a:t>
            </a:r>
            <a:r>
              <a:rPr lang="en"/>
              <a:t>different</a:t>
            </a:r>
            <a:r>
              <a:rPr lang="en"/>
              <a:t> set of answers, our response time may be delayed more than anticipated.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189175"/>
            <a:ext cx="9144000" cy="395430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11708" y="19090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A2783"/>
              </a:buClr>
              <a:buSzPts val="4000"/>
              <a:buNone/>
              <a:defRPr b="1" sz="4000">
                <a:solidFill>
                  <a:srgbClr val="9A278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211700" y="39985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1126" y="293471"/>
            <a:ext cx="891049" cy="66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Title" type="secHead">
  <p:cSld name="SECTION_HEADER">
    <p:bg>
      <p:bgPr>
        <a:solidFill>
          <a:srgbClr val="9A2783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14221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351725" y="2263965"/>
            <a:ext cx="8352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351725" y="2436000"/>
            <a:ext cx="8210700" cy="13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425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419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flipH="1" rot="10800000">
            <a:off x="-18025" y="1043225"/>
            <a:ext cx="4525800" cy="18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/>
          <p:nvPr/>
        </p:nvSpPr>
        <p:spPr>
          <a:xfrm>
            <a:off x="4507700" y="-100000"/>
            <a:ext cx="4679100" cy="539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100" y="4629148"/>
            <a:ext cx="468425" cy="3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425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4196100" cy="25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" name="Google Shape;31;p5"/>
          <p:cNvCxnSpPr/>
          <p:nvPr/>
        </p:nvCxnSpPr>
        <p:spPr>
          <a:xfrm flipH="1" rot="10800000">
            <a:off x="396000" y="1043121"/>
            <a:ext cx="4111800" cy="15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100" y="4629148"/>
            <a:ext cx="468425" cy="3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>
            <p:ph idx="2" type="pic"/>
          </p:nvPr>
        </p:nvSpPr>
        <p:spPr>
          <a:xfrm>
            <a:off x="4836325" y="1093000"/>
            <a:ext cx="3979200" cy="3307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7" name="Google Shape;37;p6"/>
          <p:cNvCxnSpPr/>
          <p:nvPr/>
        </p:nvCxnSpPr>
        <p:spPr>
          <a:xfrm flipH="1" rot="10800000">
            <a:off x="396000" y="1044921"/>
            <a:ext cx="8748000" cy="13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21475" y="1285875"/>
            <a:ext cx="3736200" cy="22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736250" y="1285875"/>
            <a:ext cx="3736200" cy="22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40" name="Google Shape;4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100" y="4629148"/>
            <a:ext cx="468425" cy="3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Icons">
  <p:cSld name="TITLE_AND_TWO_COLUMNS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4" name="Google Shape;44;p7"/>
          <p:cNvCxnSpPr/>
          <p:nvPr/>
        </p:nvCxnSpPr>
        <p:spPr>
          <a:xfrm flipH="1" rot="10800000">
            <a:off x="396000" y="1053921"/>
            <a:ext cx="8703000" cy="4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100" y="4629148"/>
            <a:ext cx="468425" cy="3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/>
          <p:nvPr/>
        </p:nvSpPr>
        <p:spPr>
          <a:xfrm>
            <a:off x="-9438" y="2518425"/>
            <a:ext cx="9162000" cy="2625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"/>
          <p:cNvSpPr txBox="1"/>
          <p:nvPr/>
        </p:nvSpPr>
        <p:spPr>
          <a:xfrm>
            <a:off x="321594" y="4612973"/>
            <a:ext cx="256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800">
                <a:latin typeface="Barlow"/>
                <a:ea typeface="Barlow"/>
                <a:cs typeface="Barlow"/>
                <a:sym typeface="Barlow"/>
              </a:rPr>
              <a:t>‹#›</a:t>
            </a:fld>
            <a:endParaRPr b="1" sz="800"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8" name="Google Shape;48;p7"/>
          <p:cNvCxnSpPr/>
          <p:nvPr/>
        </p:nvCxnSpPr>
        <p:spPr>
          <a:xfrm>
            <a:off x="427225" y="4663223"/>
            <a:ext cx="83520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7"/>
          <p:cNvSpPr txBox="1"/>
          <p:nvPr/>
        </p:nvSpPr>
        <p:spPr>
          <a:xfrm>
            <a:off x="662681" y="4604586"/>
            <a:ext cx="1332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Barlow"/>
                <a:ea typeface="Barlow"/>
                <a:cs typeface="Barlow"/>
                <a:sym typeface="Barlow"/>
              </a:rPr>
              <a:t>Title of page</a:t>
            </a:r>
            <a:endParaRPr sz="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" name="Google Shape;50;p7"/>
          <p:cNvSpPr txBox="1"/>
          <p:nvPr/>
        </p:nvSpPr>
        <p:spPr>
          <a:xfrm>
            <a:off x="407200" y="1178725"/>
            <a:ext cx="788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485775" y="1164425"/>
            <a:ext cx="81009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52" name="Google Shape;52;p7"/>
          <p:cNvSpPr/>
          <p:nvPr>
            <p:ph idx="2" type="pic"/>
          </p:nvPr>
        </p:nvSpPr>
        <p:spPr>
          <a:xfrm>
            <a:off x="892975" y="2693200"/>
            <a:ext cx="1635900" cy="11001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857275" y="3793300"/>
            <a:ext cx="1671600" cy="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" name="Google Shape;54;p7"/>
          <p:cNvSpPr/>
          <p:nvPr>
            <p:ph idx="4" type="pic"/>
          </p:nvPr>
        </p:nvSpPr>
        <p:spPr>
          <a:xfrm>
            <a:off x="3532600" y="2785275"/>
            <a:ext cx="1635900" cy="1100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7"/>
          <p:cNvSpPr/>
          <p:nvPr>
            <p:ph idx="5" type="pic"/>
          </p:nvPr>
        </p:nvSpPr>
        <p:spPr>
          <a:xfrm>
            <a:off x="6172225" y="2785275"/>
            <a:ext cx="1635900" cy="11001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7"/>
          <p:cNvSpPr txBox="1"/>
          <p:nvPr>
            <p:ph idx="6" type="body"/>
          </p:nvPr>
        </p:nvSpPr>
        <p:spPr>
          <a:xfrm>
            <a:off x="3514750" y="3793300"/>
            <a:ext cx="1671600" cy="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" name="Google Shape;57;p7"/>
          <p:cNvSpPr txBox="1"/>
          <p:nvPr>
            <p:ph idx="7" type="body"/>
          </p:nvPr>
        </p:nvSpPr>
        <p:spPr>
          <a:xfrm>
            <a:off x="6154375" y="3793300"/>
            <a:ext cx="1671600" cy="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100" y="4629148"/>
            <a:ext cx="468425" cy="3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36400" y="4686148"/>
            <a:ext cx="468425" cy="3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●"/>
              <a:defRPr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hyperlink" Target="https://play.google.com/store/apps/details?id=com.salesforce.authenticator&amp;hl=en_US&amp;gl=US" TargetMode="External"/><Relationship Id="rId7" Type="http://schemas.openxmlformats.org/officeDocument/2006/relationships/hyperlink" Target="https://apps.apple.com/us/app/salesforce-authenticator/id782057975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rogresslearning.zoom.us/j/89075660565?pwd=SkUzS2F2VGR1NXZvdFVnWXViRlJHUT09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s://calendar.app.google/TRghjpjhyFTnNkFRA" TargetMode="External"/><Relationship Id="rId5" Type="http://schemas.openxmlformats.org/officeDocument/2006/relationships/hyperlink" Target="https://calendar.app.google/TRghjpjhyFTnNkFRA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0.jpg"/><Relationship Id="rId5" Type="http://schemas.openxmlformats.org/officeDocument/2006/relationships/hyperlink" Target="mailto:nicole@progresslearning.com" TargetMode="External"/><Relationship Id="rId6" Type="http://schemas.openxmlformats.org/officeDocument/2006/relationships/hyperlink" Target="mailto:sam@progresslearning.co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progresslearning.helpdocs.io/article/zmu7njdpxk-setting-up-salesforce-multi-factor-authenticator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rive.google.com/file/d/1K97MopnQzEjm0WiN_JEUFTRboKqfd8qY/view?usp=sharing" TargetMode="External"/><Relationship Id="rId4" Type="http://schemas.openxmlformats.org/officeDocument/2006/relationships/hyperlink" Target="http://drive.google.com/file/d/1yN6hDxwUGY2nCSm7SR3H8w8BVSA_bDoe/view" TargetMode="External"/><Relationship Id="rId5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ites.google.com/progresslearning.com/staff-new/it-helpdesk" TargetMode="External"/><Relationship Id="rId4" Type="http://schemas.openxmlformats.org/officeDocument/2006/relationships/hyperlink" Target="https://sites.google.com/progresslearning.com/staff-new/it-helpdes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ctrTitle"/>
          </p:nvPr>
        </p:nvSpPr>
        <p:spPr>
          <a:xfrm>
            <a:off x="287908" y="19090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Salesforce MFA</a:t>
            </a:r>
            <a:endParaRPr/>
          </a:p>
        </p:txBody>
      </p:sp>
      <p:sp>
        <p:nvSpPr>
          <p:cNvPr id="73" name="Google Shape;73;p11"/>
          <p:cNvSpPr txBox="1"/>
          <p:nvPr>
            <p:ph idx="1" type="subTitle"/>
          </p:nvPr>
        </p:nvSpPr>
        <p:spPr>
          <a:xfrm>
            <a:off x="211700" y="39985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311700" y="4592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Who, what, when, where &amp; how?</a:t>
            </a:r>
            <a:endParaRPr sz="2600"/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>
            <a:alphaModFix/>
          </a:blip>
          <a:srcRect b="13692" l="22112" r="19557" t="9425"/>
          <a:stretch/>
        </p:blipFill>
        <p:spPr>
          <a:xfrm>
            <a:off x="3592162" y="1200638"/>
            <a:ext cx="1360826" cy="179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/>
          <p:cNvPicPr preferRelativeResize="0"/>
          <p:nvPr/>
        </p:nvPicPr>
        <p:blipFill rotWithShape="1">
          <a:blip r:embed="rId4">
            <a:alphaModFix/>
          </a:blip>
          <a:srcRect b="18209" l="14023" r="15295" t="6296"/>
          <a:stretch/>
        </p:blipFill>
        <p:spPr>
          <a:xfrm>
            <a:off x="1567413" y="3020900"/>
            <a:ext cx="1750500" cy="201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050" y="1173950"/>
            <a:ext cx="2037075" cy="184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2"/>
          <p:cNvPicPr preferRelativeResize="0"/>
          <p:nvPr/>
        </p:nvPicPr>
        <p:blipFill rotWithShape="1">
          <a:blip r:embed="rId6">
            <a:alphaModFix/>
          </a:blip>
          <a:srcRect b="0" l="9882" r="10034" t="0"/>
          <a:stretch/>
        </p:blipFill>
        <p:spPr>
          <a:xfrm>
            <a:off x="3940675" y="3210325"/>
            <a:ext cx="1750500" cy="17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59451" y="1144525"/>
            <a:ext cx="2779749" cy="35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301654" y="45130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Salesforce Authenticator App</a:t>
            </a:r>
            <a:endParaRPr sz="2600"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600" y="1407441"/>
            <a:ext cx="2734600" cy="12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100" y="2727930"/>
            <a:ext cx="1552274" cy="15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1244" y="2804505"/>
            <a:ext cx="1402724" cy="14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801875" y="4194734"/>
            <a:ext cx="14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" sz="1200">
                <a:solidFill>
                  <a:srgbClr val="9A2783"/>
                </a:solidFill>
                <a:highlight>
                  <a:srgbClr val="FEFEFF"/>
                </a:highlight>
                <a:uFill>
                  <a:noFill/>
                </a:uFill>
                <a:latin typeface="Barlow Medium"/>
                <a:ea typeface="Barlow Medium"/>
                <a:cs typeface="Barlow Medium"/>
                <a:sym typeface="Barlow Medium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 Play Store</a:t>
            </a:r>
            <a:endParaRPr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4495800" y="1327075"/>
            <a:ext cx="3936900" cy="3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032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Salesforce Authenticator is an app that adds an extra layer of security to online accounts by providing out-of-band authentication.</a:t>
            </a:r>
            <a:endParaRPr sz="1400"/>
          </a:p>
          <a:p>
            <a:pPr indent="-2032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app sends push notifications for logins and critical actions, which can be approved or denied with a tap.</a:t>
            </a:r>
            <a:endParaRPr sz="1400"/>
          </a:p>
          <a:p>
            <a:pPr indent="-2032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 sz="1400"/>
              <a:t>The app can use location services to automatically verify from trusted locations and save trusted requests for later. It also provides verification codes as a backup authentication method.</a:t>
            </a:r>
            <a:endParaRPr sz="1900"/>
          </a:p>
        </p:txBody>
      </p:sp>
      <p:sp>
        <p:nvSpPr>
          <p:cNvPr id="94" name="Google Shape;94;p13"/>
          <p:cNvSpPr txBox="1"/>
          <p:nvPr/>
        </p:nvSpPr>
        <p:spPr>
          <a:xfrm>
            <a:off x="2841206" y="4210184"/>
            <a:ext cx="140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A2783"/>
                </a:solidFill>
                <a:highlight>
                  <a:srgbClr val="FEFEFF"/>
                </a:highlight>
                <a:uFill>
                  <a:noFill/>
                </a:uFill>
                <a:latin typeface="Barlow Medium"/>
                <a:ea typeface="Barlow Medium"/>
                <a:cs typeface="Barlow Medium"/>
                <a:sym typeface="Barlow Medium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iOS App Store</a:t>
            </a:r>
            <a:endParaRPr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1202100" y="1567150"/>
            <a:ext cx="6739800" cy="2782800"/>
          </a:xfrm>
          <a:prstGeom prst="rect">
            <a:avLst/>
          </a:prstGeom>
          <a:noFill/>
          <a:ln cap="flat" cmpd="sng" w="19050">
            <a:solidFill>
              <a:srgbClr val="E1E1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"/>
          <p:cNvSpPr txBox="1"/>
          <p:nvPr>
            <p:ph type="title"/>
          </p:nvPr>
        </p:nvSpPr>
        <p:spPr>
          <a:xfrm>
            <a:off x="301654" y="45243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Salesforce MFA</a:t>
            </a:r>
            <a:r>
              <a:rPr lang="en" sz="2600"/>
              <a:t> Office Hours</a:t>
            </a:r>
            <a:endParaRPr sz="2600"/>
          </a:p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1643850" y="1837300"/>
            <a:ext cx="5856300" cy="22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Thursday Morning, March 16⋅7C/8E (AM) – 10C/11E (AM)</a:t>
            </a:r>
            <a:endParaRPr b="1"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Join Zoom Meeting</a:t>
            </a:r>
            <a:endParaRPr sz="15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ID: 89075660565</a:t>
            </a:r>
            <a:endParaRPr sz="1500"/>
          </a:p>
          <a:p>
            <a:pPr indent="-45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Passcode: 046597</a:t>
            </a:r>
            <a:endParaRPr sz="1500"/>
          </a:p>
          <a:p>
            <a:pPr indent="-45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Meeting host: </a:t>
            </a:r>
            <a:r>
              <a:rPr lang="en" sz="1500" u="sng">
                <a:solidFill>
                  <a:srgbClr val="0D8FBD"/>
                </a:solidFill>
              </a:rPr>
              <a:t>nicole@progresslearning.com</a:t>
            </a:r>
            <a:endParaRPr sz="1500" u="sng">
              <a:solidFill>
                <a:srgbClr val="0D8FBD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Join Zoom Meeting: </a:t>
            </a:r>
            <a:r>
              <a:rPr lang="en" sz="1500" u="sng">
                <a:solidFill>
                  <a:srgbClr val="0D8FB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Join Salesforce MFA Office Hours</a:t>
            </a:r>
            <a:endParaRPr sz="1500">
              <a:solidFill>
                <a:srgbClr val="0D8FB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281562" y="455071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/>
              <a:t>Nicole Appointment Availability</a:t>
            </a:r>
            <a:endParaRPr sz="2600"/>
          </a:p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527425" y="2782950"/>
            <a:ext cx="3841200" cy="10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Availability 7am-4pm </a:t>
            </a:r>
            <a:r>
              <a:rPr lang="en" sz="1700"/>
              <a:t>CT (8am-5pm ET)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Google Meet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b="35971" l="0" r="0" t="0"/>
          <a:stretch/>
        </p:blipFill>
        <p:spPr>
          <a:xfrm>
            <a:off x="4446175" y="1346150"/>
            <a:ext cx="3183575" cy="3440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9" name="Google Shape;109;p15">
            <a:hlinkClick r:id="rId4"/>
          </p:cNvPr>
          <p:cNvSpPr/>
          <p:nvPr/>
        </p:nvSpPr>
        <p:spPr>
          <a:xfrm>
            <a:off x="1544825" y="2087850"/>
            <a:ext cx="1828800" cy="509700"/>
          </a:xfrm>
          <a:prstGeom prst="roundRect">
            <a:avLst>
              <a:gd fmla="val 16667" name="adj"/>
            </a:avLst>
          </a:prstGeom>
          <a:solidFill>
            <a:srgbClr val="0D8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Book 15 minutes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281562" y="455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IT Team</a:t>
            </a:r>
            <a:endParaRPr sz="2600"/>
          </a:p>
        </p:txBody>
      </p:sp>
      <p:grpSp>
        <p:nvGrpSpPr>
          <p:cNvPr id="115" name="Google Shape;115;p16"/>
          <p:cNvGrpSpPr/>
          <p:nvPr/>
        </p:nvGrpSpPr>
        <p:grpSpPr>
          <a:xfrm>
            <a:off x="2068512" y="1377250"/>
            <a:ext cx="5006999" cy="3350367"/>
            <a:chOff x="2230624" y="1488500"/>
            <a:chExt cx="5006999" cy="3350367"/>
          </a:xfrm>
        </p:grpSpPr>
        <p:pic>
          <p:nvPicPr>
            <p:cNvPr id="116" name="Google Shape;116;p16"/>
            <p:cNvPicPr preferRelativeResize="0"/>
            <p:nvPr/>
          </p:nvPicPr>
          <p:blipFill rotWithShape="1">
            <a:blip r:embed="rId3">
              <a:alphaModFix/>
            </a:blip>
            <a:srcRect b="8891" l="8973" r="6366" t="16703"/>
            <a:stretch/>
          </p:blipFill>
          <p:spPr>
            <a:xfrm>
              <a:off x="4896350" y="1488500"/>
              <a:ext cx="2341273" cy="25097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6"/>
            <p:cNvPicPr preferRelativeResize="0"/>
            <p:nvPr/>
          </p:nvPicPr>
          <p:blipFill rotWithShape="1">
            <a:blip r:embed="rId4">
              <a:alphaModFix/>
            </a:blip>
            <a:srcRect b="24806" l="10259" r="20469" t="15775"/>
            <a:stretch/>
          </p:blipFill>
          <p:spPr>
            <a:xfrm>
              <a:off x="2230624" y="1488500"/>
              <a:ext cx="2341275" cy="2509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16"/>
            <p:cNvSpPr txBox="1"/>
            <p:nvPr/>
          </p:nvSpPr>
          <p:spPr>
            <a:xfrm>
              <a:off x="2514912" y="4007567"/>
              <a:ext cx="17727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u="sng">
                  <a:solidFill>
                    <a:schemeClr val="hlink"/>
                  </a:solidFill>
                  <a:latin typeface="Barlow"/>
                  <a:ea typeface="Barlow"/>
                  <a:cs typeface="Barlow"/>
                  <a:sym typeface="Barlow"/>
                  <a:hlinkClick r:id="rId5"/>
                </a:rPr>
                <a:t>Nicole Day</a:t>
              </a:r>
              <a:endPara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IT Helpdesk</a:t>
              </a:r>
              <a:endPara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19" name="Google Shape;119;p16"/>
            <p:cNvSpPr txBox="1"/>
            <p:nvPr/>
          </p:nvSpPr>
          <p:spPr>
            <a:xfrm>
              <a:off x="5434812" y="4007567"/>
              <a:ext cx="1537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u="sng">
                  <a:solidFill>
                    <a:schemeClr val="hlink"/>
                  </a:solidFill>
                  <a:latin typeface="Barlow"/>
                  <a:ea typeface="Barlow"/>
                  <a:cs typeface="Barlow"/>
                  <a:sym typeface="Barlow"/>
                  <a:hlinkClick r:id="rId6"/>
                </a:rPr>
                <a:t>Sam Gunter</a:t>
              </a:r>
              <a:endParaRPr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IT Manager</a:t>
              </a:r>
              <a:endParaRPr b="1"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281562" y="455071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Helpdocs Article in Command Center</a:t>
            </a:r>
            <a:endParaRPr sz="2600"/>
          </a:p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421475" y="1362075"/>
            <a:ext cx="805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u="sng">
                <a:solidFill>
                  <a:srgbClr val="0D8FB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Setting up Salesforce Multi-Factor Authenticator</a:t>
            </a:r>
            <a:endParaRPr sz="1400">
              <a:solidFill>
                <a:srgbClr val="0D8FBD"/>
              </a:solidFill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 b="0" l="7166" r="0" t="9338"/>
          <a:stretch/>
        </p:blipFill>
        <p:spPr>
          <a:xfrm>
            <a:off x="3316437" y="1919550"/>
            <a:ext cx="2511125" cy="256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18"/>
          <p:cNvSpPr txBox="1"/>
          <p:nvPr>
            <p:ph type="title"/>
          </p:nvPr>
        </p:nvSpPr>
        <p:spPr>
          <a:xfrm>
            <a:off x="302750" y="485204"/>
            <a:ext cx="871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00" u="sng">
                <a:solidFill>
                  <a:srgbClr val="0D8FB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​IT Instruction Video to assist with setting up Salesforce MFA​</a:t>
            </a:r>
            <a:endParaRPr sz="2100">
              <a:solidFill>
                <a:srgbClr val="0D8FBD"/>
              </a:solidFill>
            </a:endParaRPr>
          </a:p>
        </p:txBody>
      </p:sp>
      <p:cxnSp>
        <p:nvCxnSpPr>
          <p:cNvPr id="133" name="Google Shape;133;p18"/>
          <p:cNvCxnSpPr/>
          <p:nvPr/>
        </p:nvCxnSpPr>
        <p:spPr>
          <a:xfrm>
            <a:off x="427225" y="939196"/>
            <a:ext cx="835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4" name="Google Shape;134;p18" title="SF MFA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5699" y="1271659"/>
            <a:ext cx="6212602" cy="34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311700" y="1463725"/>
            <a:ext cx="8520600" cy="150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/>
              <a:t>If you have any issues with setting up this, please reach out to Nicole </a:t>
            </a:r>
            <a:br>
              <a:rPr lang="en" sz="1620"/>
            </a:br>
            <a:r>
              <a:rPr lang="en" sz="1620"/>
              <a:t>on Slack for direct support. </a:t>
            </a:r>
            <a:endParaRPr sz="16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4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4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420"/>
              <a:t>You can also use the button below to create a case through the staff site with Topic: </a:t>
            </a:r>
            <a:br>
              <a:rPr b="0" lang="en" sz="1420"/>
            </a:br>
            <a:r>
              <a:rPr b="0" lang="en" sz="1420"/>
              <a:t>IT Helpdesk &gt;  Category: Services &gt; Sub-Category: Salesforce for case capturing. </a:t>
            </a:r>
            <a:endParaRPr b="0" sz="1420"/>
          </a:p>
        </p:txBody>
      </p:sp>
      <p:sp>
        <p:nvSpPr>
          <p:cNvPr id="140" name="Google Shape;140;p19">
            <a:hlinkClick r:id="rId3"/>
          </p:cNvPr>
          <p:cNvSpPr/>
          <p:nvPr/>
        </p:nvSpPr>
        <p:spPr>
          <a:xfrm>
            <a:off x="3657600" y="3217150"/>
            <a:ext cx="1828800" cy="509700"/>
          </a:xfrm>
          <a:prstGeom prst="roundRect">
            <a:avLst>
              <a:gd fmla="val 16667" name="adj"/>
            </a:avLst>
          </a:prstGeom>
          <a:solidFill>
            <a:srgbClr val="0D8F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E1E1E3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Create a Case</a:t>
            </a:r>
            <a:endParaRPr sz="1500">
              <a:solidFill>
                <a:srgbClr val="E1E1E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