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5"/>
    <p:sldMasterId id="2147483693" r:id="rId6"/>
    <p:sldMasterId id="214748369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5143500" cx="9144000"/>
  <p:notesSz cx="6858000" cy="9144000"/>
  <p:embeddedFontLst>
    <p:embeddedFont>
      <p:font typeface="Int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5A6A9F-1827-4EB2-AD0A-A0560CD1B019}">
  <a:tblStyle styleId="{D25A6A9F-1827-4EB2-AD0A-A0560CD1B0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Inter-bold.fntdata"/><Relationship Id="rId27" Type="http://schemas.openxmlformats.org/officeDocument/2006/relationships/font" Target="fonts/Inter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Inter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0" Type="http://schemas.openxmlformats.org/officeDocument/2006/relationships/font" Target="fonts/Inter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20f21b4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520f21b4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71235ee4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f71235ee4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b3c3734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2fb3c3734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71235ee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f71235ee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f6a2d924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2f6a2d924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6a2d924c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2f6a2d924c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6a2d924c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f6a2d924c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6a2d924c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f6a2d924c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6a2d924c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2f6a2d924c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49599445f2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149599445f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20f21b4b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520f21b4b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Blake intro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20f21b4b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520f21b4b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20f21b4b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1520f21b4b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20f21b4b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1520f21b4b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20f21b4b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1520f21b4b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20f21b4b1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520f21b4b1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aed795c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caed795c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71235ee4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f71235ee4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" name="Google Shape;9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2" name="Google Shape;102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">
  <p:cSld name="TITLE_7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7">
  <p:cSld name="TITLE_1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5">
  <p:cSld name="TITLE_10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8">
  <p:cSld name="TITLE_1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11">
  <p:cSld name="TITLE_16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2">
  <p:cSld name="TITLE_9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ed BG">
  <p:cSld name="SECTION_HEADER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" name="Google Shape;124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">
  <p:cSld name="TITLE_7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2" name="Google Shape;13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1" name="Google Shape;15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5" name="Google Shape;155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6" name="Google Shape;156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0" name="Google Shape;16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27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hyperlink" Target="https://docs.wonderment.com/article/51e3b65wbz-creating-and-integrating-klaviyo-s-embedded-signup-form-with-postscript-sms" TargetMode="External"/><Relationship Id="rId5" Type="http://schemas.openxmlformats.org/officeDocument/2006/relationships/hyperlink" Target="https://docs.wonderment.com/article/x9gzm1drod-creating-and-integrating-klaviyo-s-embedded-signup-form-on-wonderment-tracking-pages-with-attentive-sms" TargetMode="External"/><Relationship Id="rId6" Type="http://schemas.openxmlformats.org/officeDocument/2006/relationships/hyperlink" Target="https://help.klaviyo.com/hc/en-us/articles/360006897412" TargetMode="External"/><Relationship Id="rId7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s://docs.wonderment.com/article/pg2yzqfm4j-creating-a-delivery-feedback-survey" TargetMode="External"/><Relationship Id="rId5" Type="http://schemas.openxmlformats.org/officeDocument/2006/relationships/hyperlink" Target="https://www.wonderment.com/delivery-promise" TargetMode="External"/><Relationship Id="rId6" Type="http://schemas.openxmlformats.org/officeDocument/2006/relationships/hyperlink" Target="https://docs.wonderment.com/article/2f8qqwq9cw-scheduled-repor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0C0A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8"/>
          <p:cNvSpPr txBox="1"/>
          <p:nvPr/>
        </p:nvSpPr>
        <p:spPr>
          <a:xfrm>
            <a:off x="724775" y="1848025"/>
            <a:ext cx="552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Wonderment Review</a:t>
            </a:r>
            <a:endParaRPr b="1"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&lt;Customer Name&gt; </a:t>
            </a:r>
            <a:endParaRPr b="1"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1" name="Google Shape;1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7"/>
          <p:cNvSpPr txBox="1"/>
          <p:nvPr/>
        </p:nvSpPr>
        <p:spPr>
          <a:xfrm>
            <a:off x="1345125" y="360725"/>
            <a:ext cx="734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Delivery Experience Surveys</a:t>
            </a:r>
            <a:endParaRPr b="1" sz="24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2" name="Google Shape;2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751" y="1003700"/>
            <a:ext cx="2318250" cy="389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725" y="1003700"/>
            <a:ext cx="3853076" cy="373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4651" y="1006678"/>
            <a:ext cx="6765573" cy="36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4950" y="817150"/>
            <a:ext cx="3039651" cy="284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3400" y="1323075"/>
            <a:ext cx="4863201" cy="298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8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8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4" name="Google Shape;26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8"/>
          <p:cNvSpPr txBox="1"/>
          <p:nvPr/>
        </p:nvSpPr>
        <p:spPr>
          <a:xfrm>
            <a:off x="724775" y="1848025"/>
            <a:ext cx="552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Black Friday / Cyber Monday</a:t>
            </a:r>
            <a:endParaRPr b="1"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Post-Purchase Checklist</a:t>
            </a:r>
            <a:endParaRPr b="1"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9"/>
          <p:cNvSpPr txBox="1"/>
          <p:nvPr/>
        </p:nvSpPr>
        <p:spPr>
          <a:xfrm>
            <a:off x="416925" y="1374800"/>
            <a:ext cx="4204800" cy="3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Ensure you have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All 6 shipping emails set up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Transactional SMS (Klaviyo, Attentive, PostScript)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SMS / Email marketing capture to Storefront Tracking pages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 u="sng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PostScript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 u="sng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Attentive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 u="sng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Klaviyo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Set up Reporting for Q4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Service Level + Time in Transit - monitor for packages in transit longer than carrier SLA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Stalled Shipments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Returned / Damaged Packages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Packages not Picked Up in X days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3" name="Google Shape;273;p59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September BFCM Prep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4" name="Google Shape;274;p59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9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0"/>
          <p:cNvSpPr txBox="1"/>
          <p:nvPr/>
        </p:nvSpPr>
        <p:spPr>
          <a:xfrm>
            <a:off x="457200" y="1641125"/>
            <a:ext cx="42048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Audit all internal notifications to ensure all relevant information is included - confirm with CX team if any additional information would be helpful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banner or verbiage to transactional emails and tracking page FAQs about holiday shipping timelines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Decide on LTOs and Bundles that should be added to the tracking page for upsell/cross-sell opportunities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4" name="Google Shape;284;p60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October BFCM Prep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5" name="Google Shape;285;p60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0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1"/>
          <p:cNvSpPr txBox="1"/>
          <p:nvPr/>
        </p:nvSpPr>
        <p:spPr>
          <a:xfrm>
            <a:off x="457200" y="1641125"/>
            <a:ext cx="42048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Change verbiage above products on tracking page to “Great Gift Ideas”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LTOs and Bundles to the tracking page for upsell/cross-sell opportunities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5" name="Google Shape;295;p61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First Week of November 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6" name="Google Shape;296;p61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1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62"/>
          <p:cNvSpPr txBox="1"/>
          <p:nvPr/>
        </p:nvSpPr>
        <p:spPr>
          <a:xfrm>
            <a:off x="457200" y="1641125"/>
            <a:ext cx="4204800" cy="25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banner to tracking page about last shipping dates for holidays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Ensure relevant sales &amp; promotions are shown on tracking page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“Great Gift” ideas banner to transactional emails, linking to gift guide collection on store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6" name="Google Shape;306;p62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BF Week!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7" name="Google Shape;307;p62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2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3"/>
          <p:cNvSpPr txBox="1"/>
          <p:nvPr/>
        </p:nvSpPr>
        <p:spPr>
          <a:xfrm>
            <a:off x="457200" y="1641125"/>
            <a:ext cx="4204800" cy="25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Change verbiage above product block to “Last Minute Gift Ideas”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gift cards and other fast-shipping options to the tracking page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“last day for holiday shipping” dates to the tracking page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7" name="Google Shape;317;p63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Cyber Monday Week!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8" name="Google Shape;318;p63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3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64"/>
          <p:cNvSpPr txBox="1"/>
          <p:nvPr/>
        </p:nvSpPr>
        <p:spPr>
          <a:xfrm>
            <a:off x="457200" y="1641125"/>
            <a:ext cx="42048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Revert verbiage above product block to prior text (usually “You May Also Like”)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Remove holiday shipping timeline information from transactional messaging and tracking page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Change products on tracking page to products most likely to be purchased by returning customers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8" name="Google Shape;328;p64"/>
          <p:cNvSpPr txBox="1"/>
          <p:nvPr/>
        </p:nvSpPr>
        <p:spPr>
          <a:xfrm>
            <a:off x="457200" y="877800"/>
            <a:ext cx="443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Post-Holiday </a:t>
            </a:r>
            <a:endParaRPr b="1" sz="21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(late December/January) 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9" name="Google Shape;329;p64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4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5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5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39" name="Google Shape;33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/>
          <p:nvPr/>
        </p:nvSpPr>
        <p:spPr>
          <a:xfrm flipH="1">
            <a:off x="6651600" y="0"/>
            <a:ext cx="2489700" cy="5143500"/>
          </a:xfrm>
          <a:prstGeom prst="rect">
            <a:avLst/>
          </a:prstGeom>
          <a:solidFill>
            <a:srgbClr val="0C0A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9"/>
          <p:cNvSpPr txBox="1"/>
          <p:nvPr/>
        </p:nvSpPr>
        <p:spPr>
          <a:xfrm>
            <a:off x="466700" y="926313"/>
            <a:ext cx="3774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200" u="none" cap="none" strike="noStrike">
                <a:solidFill>
                  <a:srgbClr val="F70B59"/>
                </a:solidFill>
                <a:latin typeface="Inter"/>
                <a:ea typeface="Inter"/>
                <a:cs typeface="Inter"/>
                <a:sym typeface="Inter"/>
              </a:rPr>
              <a:t>Hi, </a:t>
            </a:r>
            <a:r>
              <a:rPr b="1" lang="en" sz="3200">
                <a:solidFill>
                  <a:srgbClr val="F70B59"/>
                </a:solidFill>
                <a:latin typeface="Inter"/>
                <a:ea typeface="Inter"/>
                <a:cs typeface="Inter"/>
                <a:sym typeface="Inter"/>
              </a:rPr>
              <a:t>Welcome!</a:t>
            </a:r>
            <a:endParaRPr i="0" sz="3200" u="none" cap="none" strike="noStrike">
              <a:solidFill>
                <a:srgbClr val="F70B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9" name="Google Shape;179;p49"/>
          <p:cNvSpPr txBox="1"/>
          <p:nvPr/>
        </p:nvSpPr>
        <p:spPr>
          <a:xfrm>
            <a:off x="457200" y="1522588"/>
            <a:ext cx="366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8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b="1" i="0" sz="1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49"/>
          <p:cNvSpPr txBox="1"/>
          <p:nvPr/>
        </p:nvSpPr>
        <p:spPr>
          <a:xfrm>
            <a:off x="457200" y="457200"/>
            <a:ext cx="22677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Meet the Team</a:t>
            </a:r>
            <a:endParaRPr b="1" i="0" sz="1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49"/>
          <p:cNvSpPr txBox="1"/>
          <p:nvPr/>
        </p:nvSpPr>
        <p:spPr>
          <a:xfrm>
            <a:off x="466700" y="1951600"/>
            <a:ext cx="40041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Tracking Page &amp; Metrics Review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Customer Communications Review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Next Steps &amp; Recommendations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BFCM Prep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0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0"/>
          <p:cNvSpPr txBox="1"/>
          <p:nvPr/>
        </p:nvSpPr>
        <p:spPr>
          <a:xfrm>
            <a:off x="724775" y="1848025"/>
            <a:ext cx="552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Your Wonderment </a:t>
            </a:r>
            <a:endParaRPr b="1"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Tracking Page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8" name="Google Shape;1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1"/>
          <p:cNvSpPr txBox="1"/>
          <p:nvPr/>
        </p:nvSpPr>
        <p:spPr>
          <a:xfrm>
            <a:off x="457200" y="457200"/>
            <a:ext cx="55764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Your Post-Purchase Experience Glow Up</a:t>
            </a:r>
            <a:endParaRPr b="1" sz="22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5" name="Google Shape;1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9193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1"/>
          <p:cNvSpPr txBox="1"/>
          <p:nvPr/>
        </p:nvSpPr>
        <p:spPr>
          <a:xfrm>
            <a:off x="610563" y="787525"/>
            <a:ext cx="3048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70B59"/>
                </a:solidFill>
                <a:latin typeface="Inter"/>
                <a:ea typeface="Inter"/>
                <a:cs typeface="Inter"/>
                <a:sym typeface="Inter"/>
              </a:rPr>
              <a:t>Before</a:t>
            </a:r>
            <a:endParaRPr b="1" sz="1700">
              <a:solidFill>
                <a:srgbClr val="F70B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7" name="Google Shape;197;p51"/>
          <p:cNvSpPr txBox="1"/>
          <p:nvPr/>
        </p:nvSpPr>
        <p:spPr>
          <a:xfrm>
            <a:off x="5083813" y="787525"/>
            <a:ext cx="3048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70B59"/>
                </a:solidFill>
                <a:latin typeface="Inter"/>
                <a:ea typeface="Inter"/>
                <a:cs typeface="Inter"/>
                <a:sym typeface="Inter"/>
              </a:rPr>
              <a:t>After</a:t>
            </a:r>
            <a:endParaRPr b="1" sz="1700">
              <a:solidFill>
                <a:srgbClr val="F70B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8" name="Google Shape;19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86325"/>
            <a:ext cx="3898074" cy="229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874" y="1386325"/>
            <a:ext cx="4788726" cy="30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2"/>
          <p:cNvSpPr txBox="1"/>
          <p:nvPr/>
        </p:nvSpPr>
        <p:spPr>
          <a:xfrm>
            <a:off x="457200" y="457200"/>
            <a:ext cx="33276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5" name="Google Shape;20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2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Wonderment Tracking Page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7" name="Google Shape;20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975" y="-33037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2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10" name="Google Shape;210;p52"/>
          <p:cNvGraphicFramePr/>
          <p:nvPr/>
        </p:nvGraphicFramePr>
        <p:xfrm>
          <a:off x="187950" y="152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{D25A6A9F-1827-4EB2-AD0A-A0560CD1B019}</a:tableStyleId>
              </a:tblPr>
              <a:tblGrid>
                <a:gridCol w="2976875"/>
                <a:gridCol w="1678225"/>
                <a:gridCol w="1237925"/>
              </a:tblGrid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 The Last 30 Days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Customer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Benchmark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Tracking Page Views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1A1E2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Tracking Page Views to Orders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1.2x - 4x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Tracking Page Revenue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1A1E22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Tracking Page Conversion Rate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0.7-1%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3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3"/>
          <p:cNvSpPr txBox="1"/>
          <p:nvPr/>
        </p:nvSpPr>
        <p:spPr>
          <a:xfrm>
            <a:off x="724775" y="1848025"/>
            <a:ext cx="552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Optimizing Your Customer Communication Channels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7" name="Google Shape;21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 txBox="1"/>
          <p:nvPr/>
        </p:nvSpPr>
        <p:spPr>
          <a:xfrm>
            <a:off x="457200" y="457200"/>
            <a:ext cx="33276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4" name="Google Shape;2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4"/>
          <p:cNvSpPr txBox="1"/>
          <p:nvPr/>
        </p:nvSpPr>
        <p:spPr>
          <a:xfrm>
            <a:off x="187950" y="877800"/>
            <a:ext cx="619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Wonderment Data-Driven Customer Comms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6" name="Google Shape;22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975" y="-33037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4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29" name="Google Shape;229;p54"/>
          <p:cNvGraphicFramePr/>
          <p:nvPr/>
        </p:nvGraphicFramePr>
        <p:xfrm>
          <a:off x="187950" y="149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{D25A6A9F-1827-4EB2-AD0A-A0560CD1B019}</a:tableStyleId>
              </a:tblPr>
              <a:tblGrid>
                <a:gridCol w="2616625"/>
                <a:gridCol w="2038475"/>
                <a:gridCol w="1237925"/>
              </a:tblGrid>
              <a:tr h="4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Since Launch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Customer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Benchmark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 Open Rates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60-80%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 Click-Through Rates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10-20%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 Revenue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A1E22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SMS Click-Through Rates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50-75%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SMS Revenue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230" name="Google Shape;230;p54"/>
          <p:cNvSpPr txBox="1"/>
          <p:nvPr/>
        </p:nvSpPr>
        <p:spPr>
          <a:xfrm>
            <a:off x="3372150" y="4055125"/>
            <a:ext cx="23997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*5 Days Opened or Clicked Email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5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5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7" name="Google Shape;2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5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Recommendations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56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Additional </a:t>
            </a: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Optimization Recommendations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6" name="Google Shape;246;p56"/>
          <p:cNvSpPr txBox="1"/>
          <p:nvPr/>
        </p:nvSpPr>
        <p:spPr>
          <a:xfrm>
            <a:off x="530900" y="1447150"/>
            <a:ext cx="45864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Add Wonderment Delivery Feedback surveys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Wonderment Delivery Promise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Set up scheduled reports for key metrics</a:t>
            </a:r>
            <a:r>
              <a:rPr lang="en"/>
              <a:t> or set up internal alerts in Klaviyo for key potential issues.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Check that the internal alerts are set up to send to the correct person and that the notifications have been accepted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Integrations check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Prep for BFCM!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