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5"/>
    <p:sldMasterId id="2147483693" r:id="rId6"/>
    <p:sldMasterId id="214748369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y="5143500" cx="9144000"/>
  <p:notesSz cx="6858000" cy="9144000"/>
  <p:embeddedFontLst>
    <p:embeddedFont>
      <p:font typeface="Int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370BBD-1E16-4758-AEC5-493FEC42D216}">
  <a:tblStyle styleId="{2B370BBD-1E16-4758-AEC5-493FEC42D2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bold.fntdata"/><Relationship Id="rId20" Type="http://schemas.openxmlformats.org/officeDocument/2006/relationships/slide" Target="slides/slide12.xml"/><Relationship Id="rId42" Type="http://schemas.openxmlformats.org/officeDocument/2006/relationships/font" Target="fonts/Inter-boldItalic.fntdata"/><Relationship Id="rId41" Type="http://schemas.openxmlformats.org/officeDocument/2006/relationships/font" Target="fonts/Inter-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font" Target="fonts/Inter-regular.fntdata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20f21b4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520f21b4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7ca99da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f7ca99da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c1133c8e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2fc1133c8e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f71235ee4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2f71235ee4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c1133c8e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2fc1133c8e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71235ee4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2f71235ee4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7ca99daa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2f7ca99daa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7ca99daa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f7ca99daa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7ca99daa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2f7ca99daa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f7ca99daa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2f7ca99daa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f7ca99daa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2f7ca99daa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20f21b4b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520f21b4b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Blake intro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7ca99daa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2f7ca99daa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71235ee4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f71235ee4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f71235ee4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2f71235ee4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fc1133c8e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2fc1133c8e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f71235ee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2f71235ee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6a2d924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2f6a2d924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f6a2d924c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2f6a2d924c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f6a2d924c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2f6a2d924c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f6a2d924c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2f6a2d924c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f6a2d924c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2f6a2d924c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20f21b4b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520f21b4b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49599445f2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149599445f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20f21b4b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1520f21b4b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fc1133c8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2fc1133c8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82fa7dfd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e82fa7dfd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71235ee42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f71235ee4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7ca99daa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2f7ca99daa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20f21b4b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1520f21b4b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" name="Google Shape;9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2" name="Google Shape;102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">
  <p:cSld name="TITLE_7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7">
  <p:cSld name="TITLE_1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5">
  <p:cSld name="TITLE_10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8">
  <p:cSld name="TITLE_13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11">
  <p:cSld name="TITLE_16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 2">
  <p:cSld name="TITLE_9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ed BG">
  <p:cSld name="SECTION_HEADER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" name="Google Shape;124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tentive Black Logo - Use on Color BG">
  <p:cSld name="TITLE_7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56511" y="4884548"/>
            <a:ext cx="640082" cy="11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2" name="Google Shape;13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1" name="Google Shape;15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5" name="Google Shape;155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6" name="Google Shape;156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0" name="Google Shape;16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hyperlink" Target="https://www.klaviyo.com/analytics/reports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Relationship Id="rId8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www.klaviyo.com/analytics/deliverability/email/score" TargetMode="External"/><Relationship Id="rId5" Type="http://schemas.openxmlformats.org/officeDocument/2006/relationships/hyperlink" Target="https://cxl.com/blog/cialdinis-principles-persuasion/" TargetMode="External"/><Relationship Id="rId6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https://www.klaviyo.com/analytics/deliverability/email/score" TargetMode="External"/><Relationship Id="rId5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s://docs.wonderment.com/article/54j73jvhfy-approving-klaviyo-email-notifications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hyperlink" Target="https://docs.wonderment.com/category/ddxx6xdme2-yotpo" TargetMode="External"/><Relationship Id="rId13" Type="http://schemas.openxmlformats.org/officeDocument/2006/relationships/image" Target="../media/image21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hyperlink" Target="https://docs.wonderment.com/category/p180qnruga-klaviyo" TargetMode="External"/><Relationship Id="rId9" Type="http://schemas.openxmlformats.org/officeDocument/2006/relationships/hyperlink" Target="https://docs.wonderment.com/category/io9lkvdvht-recart" TargetMode="External"/><Relationship Id="rId15" Type="http://schemas.openxmlformats.org/officeDocument/2006/relationships/image" Target="../media/image22.png"/><Relationship Id="rId14" Type="http://schemas.openxmlformats.org/officeDocument/2006/relationships/image" Target="../media/image23.png"/><Relationship Id="rId17" Type="http://schemas.openxmlformats.org/officeDocument/2006/relationships/image" Target="../media/image31.png"/><Relationship Id="rId16" Type="http://schemas.openxmlformats.org/officeDocument/2006/relationships/image" Target="../media/image26.png"/><Relationship Id="rId5" Type="http://schemas.openxmlformats.org/officeDocument/2006/relationships/hyperlink" Target="https://docs.wonderment.com/category/y192go23b1-sendlane" TargetMode="External"/><Relationship Id="rId6" Type="http://schemas.openxmlformats.org/officeDocument/2006/relationships/hyperlink" Target="https://docs.wonderment.com/category/d9v1pkk71n-postscript" TargetMode="External"/><Relationship Id="rId7" Type="http://schemas.openxmlformats.org/officeDocument/2006/relationships/hyperlink" Target="https://docs.wonderment.com/category/vq1ez729t0-attentive" TargetMode="External"/><Relationship Id="rId8" Type="http://schemas.openxmlformats.org/officeDocument/2006/relationships/hyperlink" Target="https://docs.wonderment.com/category/c3z2t71cnw-iterabl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hyperlink" Target="https://docs.wonderment.com/category/omjvea2loh-integrations#category-46ecumoook-items" TargetMode="External"/><Relationship Id="rId5" Type="http://schemas.openxmlformats.org/officeDocument/2006/relationships/hyperlink" Target="https://docs.wonderment.com/category/omjvea2loh-integrations#category-tutovg3hq7-items" TargetMode="External"/><Relationship Id="rId6" Type="http://schemas.openxmlformats.org/officeDocument/2006/relationships/hyperlink" Target="https://docs.wonderment.com/article/54j73jvhfy-approving-klaviyo-email-notifications" TargetMode="External"/><Relationship Id="rId7" Type="http://schemas.openxmlformats.org/officeDocument/2006/relationships/image" Target="../media/image27.png"/><Relationship Id="rId8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8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hyperlink" Target="https://docs.wonderment.com/article/2scbi2j73k-the-wonderment-corso-integration" TargetMode="External"/><Relationship Id="rId9" Type="http://schemas.openxmlformats.org/officeDocument/2006/relationships/image" Target="../media/image45.png"/><Relationship Id="rId5" Type="http://schemas.openxmlformats.org/officeDocument/2006/relationships/hyperlink" Target="https://docs.wonderment.com/category/14xszvo2rn-loopreturns" TargetMode="External"/><Relationship Id="rId6" Type="http://schemas.openxmlformats.org/officeDocument/2006/relationships/hyperlink" Target="https://docs.wonderment.com/category/5keaqn1btl-rebuy" TargetMode="External"/><Relationship Id="rId7" Type="http://schemas.openxmlformats.org/officeDocument/2006/relationships/hyperlink" Target="https://docs.wonderment.com/category/w6lfl2oxx9-fairing" TargetMode="External"/><Relationship Id="rId8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1.gif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hyperlink" Target="https://docs.wonderment.com/article/pg2yzqfm4j-creating-a-delivery-feedback-survey" TargetMode="External"/><Relationship Id="rId9" Type="http://schemas.openxmlformats.org/officeDocument/2006/relationships/hyperlink" Target="https://app.wonderment.com/shipments?timeInTransit=%7B%22min%22%3A%22360%22%7D" TargetMode="External"/><Relationship Id="rId5" Type="http://schemas.openxmlformats.org/officeDocument/2006/relationships/hyperlink" Target="https://www.wonderment.com/delivery-promise" TargetMode="External"/><Relationship Id="rId6" Type="http://schemas.openxmlformats.org/officeDocument/2006/relationships/hyperlink" Target="https://docs.wonderment.com/article/2f8qqwq9cw-scheduled-reporting" TargetMode="External"/><Relationship Id="rId7" Type="http://schemas.openxmlformats.org/officeDocument/2006/relationships/hyperlink" Target="https://app.wonderment.com/shipments?carrierUpdatedAt=%7B%22relative%22%3Atrue%2C%22type%22%3A%22carrierUpdatedAt%22%2C%22min%22%3A%222022%22%2C%22max%22%3A%222023%22%7D&amp;status%5B%5D=IN_TRANSIT&amp;status%5B%5D=OUT_FOR_DELIVERY&amp;status%5B%5D=ATTEMPTED_DELIVERY" TargetMode="External"/><Relationship Id="rId8" Type="http://schemas.openxmlformats.org/officeDocument/2006/relationships/hyperlink" Target="https://app.wonderment.com/shipments?fulfillmentCreatedAt=%7B%22relative%22%3Atrue%2C%22type%22%3A%22fulfillmentCreatedAt%22%2C%22min%22%3A%224%22%2C%22max%22%3A%2217%22%7D&amp;resolved%5B%5D=open&amp;status%5B%5D=PRE_TRANSI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Relationship Id="rId4" Type="http://schemas.openxmlformats.org/officeDocument/2006/relationships/image" Target="../media/image5.png"/><Relationship Id="rId5" Type="http://schemas.openxmlformats.org/officeDocument/2006/relationships/image" Target="../media/image54.png"/><Relationship Id="rId6" Type="http://schemas.openxmlformats.org/officeDocument/2006/relationships/image" Target="../media/image36.png"/><Relationship Id="rId7" Type="http://schemas.openxmlformats.org/officeDocument/2006/relationships/image" Target="../media/image41.png"/><Relationship Id="rId8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hyperlink" Target="https://docs.wonderment.com/article/51e3b65wbz-creating-and-integrating-klaviyo-s-embedded-signup-form-with-postscript-sms" TargetMode="External"/><Relationship Id="rId5" Type="http://schemas.openxmlformats.org/officeDocument/2006/relationships/hyperlink" Target="https://docs.wonderment.com/article/x9gzm1drod-creating-and-integrating-klaviyo-s-embedded-signup-form-on-wonderment-tracking-pages-with-attentive-sms" TargetMode="External"/><Relationship Id="rId6" Type="http://schemas.openxmlformats.org/officeDocument/2006/relationships/hyperlink" Target="https://help.klaviyo.com/hc/en-us/articles/360006897412" TargetMode="External"/><Relationship Id="rId7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7.png"/><Relationship Id="rId5" Type="http://schemas.openxmlformats.org/officeDocument/2006/relationships/image" Target="../media/image52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docs.wonderment.com/article/d2t773jhyr-capturing-marketing-consent-on-wonderment-tracking-pages-with-klaviyo-forms" TargetMode="External"/><Relationship Id="rId5" Type="http://schemas.openxmlformats.org/officeDocument/2006/relationships/hyperlink" Target="https://docs.wonderment.com/article/x9gzm1drod-creating-and-integrating-klaviyo-s-embedded-signup-form-on-wonderment-tracking-pages-with-attentive-sms" TargetMode="External"/><Relationship Id="rId6" Type="http://schemas.openxmlformats.org/officeDocument/2006/relationships/hyperlink" Target="https://docs.wonderment.com/article/51e3b65wbz-creating-and-integrating-klaviyo-s-embedded-signup-form-with-postscript-sms" TargetMode="External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0C0A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8"/>
          <p:cNvSpPr txBox="1"/>
          <p:nvPr/>
        </p:nvSpPr>
        <p:spPr>
          <a:xfrm>
            <a:off x="542550" y="1856300"/>
            <a:ext cx="552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How to Audit a Wonderment Account </a:t>
            </a:r>
            <a:b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(with Bonus BFCM Audit Prep!)</a:t>
            </a:r>
            <a:endParaRPr b="1"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1" name="Google Shape;1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7"/>
          <p:cNvSpPr txBox="1"/>
          <p:nvPr/>
        </p:nvSpPr>
        <p:spPr>
          <a:xfrm>
            <a:off x="457200" y="457200"/>
            <a:ext cx="33276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1" name="Google Shape;25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7"/>
          <p:cNvSpPr txBox="1"/>
          <p:nvPr/>
        </p:nvSpPr>
        <p:spPr>
          <a:xfrm>
            <a:off x="346050" y="195950"/>
            <a:ext cx="5834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Wonderment Customer Communications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3" name="Google Shape;253;p57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4" name="Google Shape;25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444" y="676500"/>
            <a:ext cx="676739" cy="6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7"/>
          <p:cNvSpPr/>
          <p:nvPr/>
        </p:nvSpPr>
        <p:spPr>
          <a:xfrm>
            <a:off x="2008050" y="808500"/>
            <a:ext cx="428400" cy="412800"/>
          </a:xfrm>
          <a:prstGeom prst="noSmoking">
            <a:avLst>
              <a:gd fmla="val 18750" name="adj"/>
            </a:avLst>
          </a:prstGeom>
          <a:solidFill>
            <a:srgbClr val="CC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56" name="Google Shape;256;p57"/>
          <p:cNvGraphicFramePr/>
          <p:nvPr/>
        </p:nvGraphicFramePr>
        <p:xfrm>
          <a:off x="4884813" y="182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{2B370BBD-1E16-4758-AEC5-493FEC42D216}</a:tableStyleId>
              </a:tblPr>
              <a:tblGrid>
                <a:gridCol w="1151575"/>
                <a:gridCol w="1190475"/>
                <a:gridCol w="925950"/>
              </a:tblGrid>
              <a:tr h="4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Since Launch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Customer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Benchmark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Open Rates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82.63%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60-80%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Click-Through Rates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23.26%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10-20%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Revenue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$20,684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1A1E2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" name="Google Shape;257;p57"/>
          <p:cNvGraphicFramePr/>
          <p:nvPr/>
        </p:nvGraphicFramePr>
        <p:xfrm>
          <a:off x="588250" y="182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{2B370BBD-1E16-4758-AEC5-493FEC42D216}</a:tableStyleId>
              </a:tblPr>
              <a:tblGrid>
                <a:gridCol w="1151575"/>
                <a:gridCol w="1190475"/>
                <a:gridCol w="925950"/>
              </a:tblGrid>
              <a:tr h="4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Since Launch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Customer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Benchmark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Open Rates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r>
                        <a:rPr lang="en" sz="1100"/>
                        <a:t>2.03%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60-80%</a:t>
                      </a:r>
                      <a:endParaRPr sz="11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Click-Through Rates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</a:t>
                      </a:r>
                      <a:r>
                        <a:rPr lang="en" sz="1100"/>
                        <a:t>.51%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10-20%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Revenue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$684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solidFill>
                      <a:srgbClr val="1A1E2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8"/>
          <p:cNvSpPr txBox="1"/>
          <p:nvPr/>
        </p:nvSpPr>
        <p:spPr>
          <a:xfrm>
            <a:off x="457200" y="457200"/>
            <a:ext cx="33276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3" name="Google Shape;26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8"/>
          <p:cNvSpPr txBox="1"/>
          <p:nvPr/>
        </p:nvSpPr>
        <p:spPr>
          <a:xfrm>
            <a:off x="187950" y="877800"/>
            <a:ext cx="6197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Wonderment Data-Driven Customer Comms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65" name="Google Shape;26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975" y="-33037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8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68" name="Google Shape;268;p58"/>
          <p:cNvGraphicFramePr/>
          <p:nvPr/>
        </p:nvGraphicFramePr>
        <p:xfrm>
          <a:off x="187950" y="149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{2B370BBD-1E16-4758-AEC5-493FEC42D216}</a:tableStyleId>
              </a:tblPr>
              <a:tblGrid>
                <a:gridCol w="2616625"/>
                <a:gridCol w="2038475"/>
                <a:gridCol w="1237925"/>
              </a:tblGrid>
              <a:tr h="4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Since Launch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Customer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Benchmark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 Open Rates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60-80%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 Click-Through Rates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10-20%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Email Revenue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1A1E22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SMS Click-Through Rates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50-75%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SMS Revenue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269" name="Google Shape;269;p58"/>
          <p:cNvSpPr txBox="1"/>
          <p:nvPr/>
        </p:nvSpPr>
        <p:spPr>
          <a:xfrm>
            <a:off x="3372150" y="4055125"/>
            <a:ext cx="23997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*5 Days Opened or Clicked Email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9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Pro Tip: Let Klaviyo do the math!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6" name="Google Shape;276;p59"/>
          <p:cNvSpPr txBox="1"/>
          <p:nvPr/>
        </p:nvSpPr>
        <p:spPr>
          <a:xfrm>
            <a:off x="530900" y="1447150"/>
            <a:ext cx="4586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Go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Custom Reports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Click “Reports Library”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Select “Email Funnel by Flow”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8450" y="2055575"/>
            <a:ext cx="37719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9700" y="1316113"/>
            <a:ext cx="3721900" cy="222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2350" y="1195388"/>
            <a:ext cx="20193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" y="0"/>
            <a:ext cx="84882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0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Increase Open Rates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7" name="Google Shape;287;p60"/>
          <p:cNvSpPr txBox="1"/>
          <p:nvPr/>
        </p:nvSpPr>
        <p:spPr>
          <a:xfrm>
            <a:off x="530900" y="1447150"/>
            <a:ext cx="45864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Are the emails marked as transactional?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Check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Deliverability</a:t>
            </a:r>
            <a:r>
              <a:rPr lang="en">
                <a:solidFill>
                  <a:schemeClr val="dk1"/>
                </a:solidFill>
              </a:rPr>
              <a:t> report – if the score is “Good” or below, work on improving deliverability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A/B Test Subject Lines to Increase Open Rates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Cialdini’s Principles of Influence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9700" y="1316113"/>
            <a:ext cx="3206480" cy="3374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1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Increase Click Rates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5" name="Google Shape;295;p61"/>
          <p:cNvSpPr txBox="1"/>
          <p:nvPr/>
        </p:nvSpPr>
        <p:spPr>
          <a:xfrm>
            <a:off x="530900" y="1447150"/>
            <a:ext cx="43806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Are the emails marked as transactional?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Check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Deliverability</a:t>
            </a:r>
            <a:r>
              <a:rPr lang="en">
                <a:solidFill>
                  <a:schemeClr val="dk1"/>
                </a:solidFill>
              </a:rPr>
              <a:t> report – if the score is “Good” or below, work on improving deliverability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Increase size and visibility of tracking buttons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Move tracking button closer to the top of the email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350" y="1013563"/>
            <a:ext cx="3721900" cy="3234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62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Other Klaviyo Audit Questions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3" name="Google Shape;303;p62"/>
          <p:cNvSpPr txBox="1"/>
          <p:nvPr/>
        </p:nvSpPr>
        <p:spPr>
          <a:xfrm>
            <a:off x="530900" y="1447150"/>
            <a:ext cx="45864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Are all of the emails live?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Would they benefit from a delayed fulfillment email?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Would they benefit from a delayed carrier pickup email?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Are the customers using the Klaviyo internal notifications?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2450" y="958949"/>
            <a:ext cx="2576375" cy="29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300" y="2344000"/>
            <a:ext cx="3529975" cy="24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3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3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12" name="Google Shape;31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3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Integrations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4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Email / SMS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321" name="Google Shape;321;p64"/>
          <p:cNvGraphicFramePr/>
          <p:nvPr/>
        </p:nvGraphicFramePr>
        <p:xfrm>
          <a:off x="457200" y="1485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{2B370BBD-1E16-4758-AEC5-493FEC42D216}</a:tableStyleId>
              </a:tblPr>
              <a:tblGrid>
                <a:gridCol w="1568000"/>
                <a:gridCol w="1160975"/>
                <a:gridCol w="1720775"/>
              </a:tblGrid>
              <a:tr h="4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70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Using?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70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Integrated?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F70B59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4"/>
                        </a:rPr>
                        <a:t>Klaviyo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5"/>
                        </a:rPr>
                        <a:t>Sendlane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6"/>
                        </a:rPr>
                        <a:t>Postscript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7"/>
                        </a:rPr>
                        <a:t>Attentive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8"/>
                        </a:rPr>
                        <a:t>Iterable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9"/>
                        </a:rPr>
                        <a:t>Recart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10"/>
                        </a:rPr>
                        <a:t>Yotpo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22" name="Google Shape;322;p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65150" y="897974"/>
            <a:ext cx="2074025" cy="10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85578" y="2053500"/>
            <a:ext cx="1591150" cy="15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18739" y="2271874"/>
            <a:ext cx="1966838" cy="6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51674" y="3538900"/>
            <a:ext cx="1957223" cy="61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6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68413" y="3044900"/>
            <a:ext cx="1084875" cy="10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6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585230" y="1485192"/>
            <a:ext cx="1391500" cy="5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6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75725" y="4286218"/>
            <a:ext cx="1785964" cy="5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5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Help Desk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335" name="Google Shape;335;p65"/>
          <p:cNvGraphicFramePr/>
          <p:nvPr/>
        </p:nvGraphicFramePr>
        <p:xfrm>
          <a:off x="457200" y="1485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{2B370BBD-1E16-4758-AEC5-493FEC42D216}</a:tableStyleId>
              </a:tblPr>
              <a:tblGrid>
                <a:gridCol w="1677225"/>
                <a:gridCol w="1241850"/>
                <a:gridCol w="1840650"/>
              </a:tblGrid>
              <a:tr h="4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0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Using?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0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Integrated?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0B59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4"/>
                        </a:rPr>
                        <a:t>Gorgias</a:t>
                      </a:r>
                      <a:endParaRPr sz="11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5"/>
                        </a:rPr>
                        <a:t>Zendesk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6"/>
                        </a:rPr>
                        <a:t>Other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36" name="Google Shape;336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5675" y="1300524"/>
            <a:ext cx="2940602" cy="6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2250" y="2208763"/>
            <a:ext cx="1726513" cy="172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6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Other Integrations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344" name="Google Shape;344;p66"/>
          <p:cNvGraphicFramePr/>
          <p:nvPr/>
        </p:nvGraphicFramePr>
        <p:xfrm>
          <a:off x="457200" y="1485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{2B370BBD-1E16-4758-AEC5-493FEC42D216}</a:tableStyleId>
              </a:tblPr>
              <a:tblGrid>
                <a:gridCol w="1677225"/>
                <a:gridCol w="1241850"/>
                <a:gridCol w="1840650"/>
              </a:tblGrid>
              <a:tr h="49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0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Using?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0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</a:rPr>
                        <a:t>Integrated?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0B59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4"/>
                        </a:rPr>
                        <a:t>Corso</a:t>
                      </a:r>
                      <a:endParaRPr sz="11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5"/>
                        </a:rPr>
                        <a:t>Loop Returns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6"/>
                        </a:rPr>
                        <a:t>Rebuy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7"/>
                        </a:rPr>
                        <a:t>Fairing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7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Kno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45" name="Google Shape;345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6925" y="1163721"/>
            <a:ext cx="2433675" cy="90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44625" y="2070475"/>
            <a:ext cx="2005079" cy="10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9125" y="3278824"/>
            <a:ext cx="1820575" cy="9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62175" y="1987771"/>
            <a:ext cx="1374775" cy="13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6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95325" y="3865100"/>
            <a:ext cx="908475" cy="9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/>
          <p:nvPr/>
        </p:nvSpPr>
        <p:spPr>
          <a:xfrm flipH="1">
            <a:off x="6651600" y="0"/>
            <a:ext cx="2489700" cy="5143500"/>
          </a:xfrm>
          <a:prstGeom prst="rect">
            <a:avLst/>
          </a:prstGeom>
          <a:solidFill>
            <a:srgbClr val="0C0A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9"/>
          <p:cNvSpPr txBox="1"/>
          <p:nvPr/>
        </p:nvSpPr>
        <p:spPr>
          <a:xfrm>
            <a:off x="466700" y="926313"/>
            <a:ext cx="37740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200" u="none" cap="none" strike="noStrike">
                <a:solidFill>
                  <a:srgbClr val="F70B59"/>
                </a:solidFill>
                <a:latin typeface="Inter"/>
                <a:ea typeface="Inter"/>
                <a:cs typeface="Inter"/>
                <a:sym typeface="Inter"/>
              </a:rPr>
              <a:t>Hi, </a:t>
            </a:r>
            <a:r>
              <a:rPr b="1" lang="en" sz="3200">
                <a:solidFill>
                  <a:srgbClr val="F70B59"/>
                </a:solidFill>
                <a:latin typeface="Inter"/>
                <a:ea typeface="Inter"/>
                <a:cs typeface="Inter"/>
                <a:sym typeface="Inter"/>
              </a:rPr>
              <a:t>Welcome!</a:t>
            </a:r>
            <a:endParaRPr i="0" sz="3200" u="none" cap="none" strike="noStrike">
              <a:solidFill>
                <a:srgbClr val="F70B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9" name="Google Shape;179;p49"/>
          <p:cNvSpPr txBox="1"/>
          <p:nvPr/>
        </p:nvSpPr>
        <p:spPr>
          <a:xfrm>
            <a:off x="457200" y="1522588"/>
            <a:ext cx="366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18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b="1" i="0" sz="1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49"/>
          <p:cNvSpPr txBox="1"/>
          <p:nvPr/>
        </p:nvSpPr>
        <p:spPr>
          <a:xfrm>
            <a:off x="457200" y="457200"/>
            <a:ext cx="22677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Meet the Team</a:t>
            </a:r>
            <a:endParaRPr b="1" i="0" sz="1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49"/>
          <p:cNvSpPr txBox="1"/>
          <p:nvPr/>
        </p:nvSpPr>
        <p:spPr>
          <a:xfrm>
            <a:off x="466700" y="1951600"/>
            <a:ext cx="4004100" cy="16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38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Tracking Page Audit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Customer Communications Audit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Integrations Audit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Overall Recommendations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238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Char char="●"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BFCM Prep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7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7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6" name="Google Shape;35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7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Recommendations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8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Additional </a:t>
            </a: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Optimization Recommendations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5" name="Google Shape;365;p68"/>
          <p:cNvSpPr txBox="1"/>
          <p:nvPr/>
        </p:nvSpPr>
        <p:spPr>
          <a:xfrm>
            <a:off x="300500" y="1447150"/>
            <a:ext cx="42030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Add Wonderment Delivery Feedback surveys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Wonderment Delivery Promise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Set up scheduled reports for key metrics</a:t>
            </a:r>
            <a:r>
              <a:rPr lang="en"/>
              <a:t>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Commonly used reports: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 u="sng">
                <a:solidFill>
                  <a:schemeClr val="hlink"/>
                </a:solidFill>
                <a:hlinkClick r:id="rId7"/>
              </a:rPr>
              <a:t>Packages stuck in transit 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 u="sng">
                <a:solidFill>
                  <a:schemeClr val="hlink"/>
                </a:solidFill>
                <a:hlinkClick r:id="rId8"/>
              </a:rPr>
              <a:t>Packages stalled pre-transit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 u="sng">
                <a:solidFill>
                  <a:schemeClr val="hlink"/>
                </a:solidFill>
                <a:hlinkClick r:id="rId9"/>
              </a:rPr>
              <a:t>Packages exceeding carrier SLAs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Wonderfilter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Prep for BFCM!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68"/>
          <p:cNvPicPr preferRelativeResize="0"/>
          <p:nvPr/>
        </p:nvPicPr>
        <p:blipFill rotWithShape="1">
          <a:blip r:embed="rId10">
            <a:alphaModFix/>
          </a:blip>
          <a:srcRect b="0" l="16775" r="13963" t="0"/>
          <a:stretch/>
        </p:blipFill>
        <p:spPr>
          <a:xfrm>
            <a:off x="4632500" y="1489963"/>
            <a:ext cx="4252623" cy="33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9"/>
          <p:cNvSpPr txBox="1"/>
          <p:nvPr/>
        </p:nvSpPr>
        <p:spPr>
          <a:xfrm>
            <a:off x="1345125" y="360725"/>
            <a:ext cx="734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Delivery Experience Surveys</a:t>
            </a:r>
            <a:endParaRPr b="1" sz="24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72" name="Google Shape;37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751" y="1003700"/>
            <a:ext cx="2318250" cy="389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725" y="1003700"/>
            <a:ext cx="3853076" cy="373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4651" y="1006678"/>
            <a:ext cx="6765573" cy="36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4950" y="817150"/>
            <a:ext cx="3039651" cy="284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3400" y="1323075"/>
            <a:ext cx="4863201" cy="298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0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0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84" name="Google Shape;38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70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BFCM Prep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71"/>
          <p:cNvSpPr txBox="1"/>
          <p:nvPr/>
        </p:nvSpPr>
        <p:spPr>
          <a:xfrm>
            <a:off x="201300" y="1328650"/>
            <a:ext cx="46875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Ensure you have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All 6 shipping emails set up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Transactional SMS (Klaviyo, Attentive, PostScript)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SMS / Email marketing capture to Storefront Tracking pages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 u="sng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PostScript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 u="sng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Attentive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 u="sng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Klaviyo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Set up Reporting for Q4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Service Level + Time in Transit - monitor for packages in transit longer than carrier SLA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Stalled Shipments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Returned / Damaged Packages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Packages not Picked Up in X days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3" name="Google Shape;393;p71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September BFCM Prep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4" name="Google Shape;394;p71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5" name="Google Shape;395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71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72"/>
          <p:cNvSpPr txBox="1"/>
          <p:nvPr/>
        </p:nvSpPr>
        <p:spPr>
          <a:xfrm>
            <a:off x="457200" y="1641125"/>
            <a:ext cx="4204800" cy="3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Audit all internal notifications to ensure all relevant information is included - confirm with CX team if any additional information would be helpful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banner or verbiage to transactional emails and tracking page FAQs about holiday shipping timelines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Decide on LTOs and Bundles that should be added to the tracking page for upsell/cross-sell opportunities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Deploy Delivery Experience Surveys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4" name="Google Shape;404;p72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October BFCM Prep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5" name="Google Shape;405;p72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2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3"/>
          <p:cNvSpPr txBox="1"/>
          <p:nvPr/>
        </p:nvSpPr>
        <p:spPr>
          <a:xfrm>
            <a:off x="457200" y="1641125"/>
            <a:ext cx="42048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Change verbiage above products on tracking page to “Great Gift Ideas”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LTOs and Bundles to the tracking page for upsell/cross-sell opportunities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5" name="Google Shape;415;p73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First Week of November 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6" name="Google Shape;416;p73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3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4"/>
          <p:cNvSpPr txBox="1"/>
          <p:nvPr/>
        </p:nvSpPr>
        <p:spPr>
          <a:xfrm>
            <a:off x="457200" y="1641125"/>
            <a:ext cx="4204800" cy="25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banner to tracking page about last shipping dates for holidays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Ensure relevant sales &amp; promotions are shown on tracking page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“Great Gift” ideas banner to transactional emails, linking to gift guide collection on store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6" name="Google Shape;426;p74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BF Week!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7" name="Google Shape;427;p74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8" name="Google Shape;42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74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5"/>
          <p:cNvSpPr txBox="1"/>
          <p:nvPr/>
        </p:nvSpPr>
        <p:spPr>
          <a:xfrm>
            <a:off x="457200" y="1641125"/>
            <a:ext cx="42048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Change verbiage above product block to “Last Minute Gift Ideas”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gift cards and other fast-shipping options to the tracking page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Add “last day for holiday shipping” dates to the tracking page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Use Wonderfilter to set up a report if the ETA exceeds the holiday the gift is likely for.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7" name="Google Shape;437;p75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Early December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8" name="Google Shape;438;p75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9" name="Google Shape;439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5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6"/>
          <p:cNvSpPr txBox="1"/>
          <p:nvPr/>
        </p:nvSpPr>
        <p:spPr>
          <a:xfrm>
            <a:off x="457200" y="1641125"/>
            <a:ext cx="4204800" cy="2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Revert verbiage above product block to prior text (usually “You May Also Like”)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Remove holiday shipping timeline information from transactional messaging and tracking page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E22"/>
              </a:buClr>
              <a:buSzPts val="1300"/>
              <a:buFont typeface="Inter"/>
              <a:buChar char="❏"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Change products on tracking page to products most likely to be purchased by returning customers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8" name="Google Shape;448;p76"/>
          <p:cNvSpPr txBox="1"/>
          <p:nvPr/>
        </p:nvSpPr>
        <p:spPr>
          <a:xfrm>
            <a:off x="457200" y="877800"/>
            <a:ext cx="443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Post-Holiday </a:t>
            </a:r>
            <a:endParaRPr b="1" sz="21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(late December/January) 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9" name="Google Shape;449;p76"/>
          <p:cNvSpPr/>
          <p:nvPr/>
        </p:nvSpPr>
        <p:spPr>
          <a:xfrm>
            <a:off x="4932925" y="0"/>
            <a:ext cx="4306450" cy="5181075"/>
          </a:xfrm>
          <a:prstGeom prst="flowChartProcess">
            <a:avLst/>
          </a:prstGeom>
          <a:solidFill>
            <a:srgbClr val="0C0A2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0" name="Google Shape;450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925" y="-28500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6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0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0"/>
          <p:cNvSpPr txBox="1"/>
          <p:nvPr/>
        </p:nvSpPr>
        <p:spPr>
          <a:xfrm>
            <a:off x="724775" y="1848025"/>
            <a:ext cx="552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Wonderment </a:t>
            </a:r>
            <a:endParaRPr b="1" sz="26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Tracking Page Audit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8" name="Google Shape;1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7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0C0A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7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59" name="Google Shape;45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77"/>
          <p:cNvSpPr txBox="1"/>
          <p:nvPr/>
        </p:nvSpPr>
        <p:spPr>
          <a:xfrm>
            <a:off x="724775" y="1848025"/>
            <a:ext cx="55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Questions?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1"/>
          <p:cNvSpPr txBox="1"/>
          <p:nvPr/>
        </p:nvSpPr>
        <p:spPr>
          <a:xfrm>
            <a:off x="457200" y="457200"/>
            <a:ext cx="33276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5" name="Google Shape;1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1"/>
          <p:cNvSpPr txBox="1"/>
          <p:nvPr/>
        </p:nvSpPr>
        <p:spPr>
          <a:xfrm>
            <a:off x="346050" y="19595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Wonderment Tracking Page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7" name="Google Shape;197;p51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8" name="Google Shape;19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013" y="1353300"/>
            <a:ext cx="3807674" cy="325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1175" y="1353288"/>
            <a:ext cx="3978179" cy="333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0444" y="676500"/>
            <a:ext cx="676739" cy="6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1"/>
          <p:cNvSpPr/>
          <p:nvPr/>
        </p:nvSpPr>
        <p:spPr>
          <a:xfrm>
            <a:off x="2008050" y="808500"/>
            <a:ext cx="428400" cy="412800"/>
          </a:xfrm>
          <a:prstGeom prst="noSmoking">
            <a:avLst>
              <a:gd fmla="val 18750" name="adj"/>
            </a:avLst>
          </a:prstGeom>
          <a:solidFill>
            <a:srgbClr val="CC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2"/>
          <p:cNvSpPr txBox="1"/>
          <p:nvPr/>
        </p:nvSpPr>
        <p:spPr>
          <a:xfrm>
            <a:off x="457200" y="457200"/>
            <a:ext cx="3327600" cy="1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7" name="Google Shape;20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2"/>
          <p:cNvSpPr txBox="1"/>
          <p:nvPr/>
        </p:nvSpPr>
        <p:spPr>
          <a:xfrm>
            <a:off x="457200" y="877800"/>
            <a:ext cx="4431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Wonderment Tracking Page</a:t>
            </a:r>
            <a:endParaRPr b="1" i="0" sz="21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9" name="Google Shape;20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6975" y="-33037"/>
            <a:ext cx="4342326" cy="520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976" y="49599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2"/>
          <p:cNvSpPr txBox="1"/>
          <p:nvPr/>
        </p:nvSpPr>
        <p:spPr>
          <a:xfrm>
            <a:off x="457200" y="4372614"/>
            <a:ext cx="353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12" name="Google Shape;212;p52"/>
          <p:cNvGraphicFramePr/>
          <p:nvPr/>
        </p:nvGraphicFramePr>
        <p:xfrm>
          <a:off x="187950" y="152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{2B370BBD-1E16-4758-AEC5-493FEC42D216}</a:tableStyleId>
              </a:tblPr>
              <a:tblGrid>
                <a:gridCol w="2976875"/>
                <a:gridCol w="1678225"/>
                <a:gridCol w="1237925"/>
              </a:tblGrid>
              <a:tr h="60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 The Last 30 Days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Benchmark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Tracking Page Views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1A1E2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Tracking Page Views to Orders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1.2x - 4x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Tracking Page Revenue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1A1E22"/>
                    </a:solidFill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Tracking Page Conversion Rate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0.7-1%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3"/>
          <p:cNvSpPr txBox="1"/>
          <p:nvPr/>
        </p:nvSpPr>
        <p:spPr>
          <a:xfrm>
            <a:off x="457200" y="37936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Tracking Page Views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9" name="Google Shape;219;p53"/>
          <p:cNvSpPr txBox="1"/>
          <p:nvPr/>
        </p:nvSpPr>
        <p:spPr>
          <a:xfrm>
            <a:off x="530900" y="1032100"/>
            <a:ext cx="59679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If Wonderment Tracking Page views are below 1.2x: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Check </a:t>
            </a:r>
            <a:r>
              <a:rPr lang="en" sz="1300">
                <a:solidFill>
                  <a:schemeClr val="dk1"/>
                </a:solidFill>
              </a:rPr>
              <a:t>shipping speeds (Reports -&gt; Delivery Performance).  If the deliveries are 3 days or less from carrier picked up to delivery, </a:t>
            </a:r>
            <a:r>
              <a:rPr lang="en" sz="1300">
                <a:solidFill>
                  <a:schemeClr val="dk1"/>
                </a:solidFill>
              </a:rPr>
              <a:t> that’s probably why.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If not, check: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Are all Wonderment-driven Klaviyo emails turned on?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Are the emails marked as transactional?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Are the </a:t>
            </a:r>
            <a:r>
              <a:rPr lang="en" sz="1300">
                <a:solidFill>
                  <a:schemeClr val="dk1"/>
                </a:solidFill>
              </a:rPr>
              <a:t>UTM Parameters turned on?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Are the Klaviyo emails linking to the correct tracking page? (Should be {{ event.StorefrontTrackingURL }} as the link)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Is the tracking page rendering as expected?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220" name="Google Shape;22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1523" y="2571748"/>
            <a:ext cx="2645200" cy="8357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1" name="Google Shape;221;p53"/>
          <p:cNvSpPr/>
          <p:nvPr/>
        </p:nvSpPr>
        <p:spPr>
          <a:xfrm>
            <a:off x="6430450" y="2998600"/>
            <a:ext cx="216600" cy="2394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53"/>
          <p:cNvSpPr/>
          <p:nvPr/>
        </p:nvSpPr>
        <p:spPr>
          <a:xfrm>
            <a:off x="6647050" y="2998600"/>
            <a:ext cx="216600" cy="2394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4"/>
          <p:cNvSpPr txBox="1"/>
          <p:nvPr/>
        </p:nvSpPr>
        <p:spPr>
          <a:xfrm>
            <a:off x="442400" y="36416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Tracking Page Revenue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9" name="Google Shape;229;p54"/>
          <p:cNvSpPr txBox="1"/>
          <p:nvPr/>
        </p:nvSpPr>
        <p:spPr>
          <a:xfrm>
            <a:off x="516100" y="1016900"/>
            <a:ext cx="77253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If Wonderment Tracking Page revenue is below 0.7%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If the store sells big-ticket, once-in-a-decade products (mattresses, couches):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Do they sell accessories? Are they on the tracking page?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If they do not sell accessories, focus on customer education/reduction of support tickets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Otherwise: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Check products on tracking page – are they optimized for repeat purchases?</a:t>
            </a:r>
            <a:endParaRPr sz="1300">
              <a:solidFill>
                <a:schemeClr val="dk1"/>
              </a:solidFill>
            </a:endParaRPr>
          </a:p>
          <a:p>
            <a:pPr indent="-3111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romanLcPeriod"/>
            </a:pPr>
            <a:r>
              <a:rPr lang="en" sz="1300">
                <a:solidFill>
                  <a:schemeClr val="dk1"/>
                </a:solidFill>
              </a:rPr>
              <a:t>Use Google Analytics to identify the items most often bought after visiting the tracking page and highlight those products on the tracking page.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If the customer has a subscription component, is the subscription information on the tracking page?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Turn off pop ups on tracking page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5"/>
          <p:cNvSpPr txBox="1"/>
          <p:nvPr/>
        </p:nvSpPr>
        <p:spPr>
          <a:xfrm>
            <a:off x="457200" y="794413"/>
            <a:ext cx="73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A1E22"/>
                </a:solidFill>
                <a:latin typeface="Inter"/>
                <a:ea typeface="Inter"/>
                <a:cs typeface="Inter"/>
                <a:sym typeface="Inter"/>
              </a:rPr>
              <a:t>Other Tracking Audit Questions</a:t>
            </a:r>
            <a:endParaRPr b="1" i="0" sz="2400" u="none" cap="none" strike="noStrike">
              <a:solidFill>
                <a:srgbClr val="1A1E2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55"/>
          <p:cNvSpPr txBox="1"/>
          <p:nvPr/>
        </p:nvSpPr>
        <p:spPr>
          <a:xfrm>
            <a:off x="530900" y="1447150"/>
            <a:ext cx="4532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Is there an email and/or SMS marketing </a:t>
            </a:r>
            <a:r>
              <a:rPr lang="en">
                <a:solidFill>
                  <a:schemeClr val="dk1"/>
                </a:solidFill>
              </a:rPr>
              <a:t>embedded </a:t>
            </a:r>
            <a:r>
              <a:rPr lang="en">
                <a:solidFill>
                  <a:schemeClr val="dk1"/>
                </a:solidFill>
              </a:rPr>
              <a:t>form on the tracking page?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Klaviyo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u="sng">
                <a:solidFill>
                  <a:schemeClr val="hlink"/>
                </a:solidFill>
                <a:hlinkClick r:id="rId5"/>
              </a:rPr>
              <a:t>Attentive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 u="sng">
                <a:solidFill>
                  <a:schemeClr val="hlink"/>
                </a:solidFill>
                <a:hlinkClick r:id="rId6"/>
              </a:rPr>
              <a:t>Postscript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Have the FAQs been updated recently?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Recommend updating every quarter with the most commonly asked questions customers have after purchase through 2 weeks post-delivery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9850" y="1620575"/>
            <a:ext cx="4304150" cy="14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6"/>
          <p:cNvSpPr/>
          <p:nvPr/>
        </p:nvSpPr>
        <p:spPr>
          <a:xfrm>
            <a:off x="-52050" y="0"/>
            <a:ext cx="9196200" cy="5143500"/>
          </a:xfrm>
          <a:prstGeom prst="rect">
            <a:avLst/>
          </a:prstGeom>
          <a:solidFill>
            <a:srgbClr val="F70B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6"/>
          <p:cNvSpPr txBox="1"/>
          <p:nvPr/>
        </p:nvSpPr>
        <p:spPr>
          <a:xfrm>
            <a:off x="724775" y="1848025"/>
            <a:ext cx="552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Optimizing Your Customer Communication Channels</a:t>
            </a:r>
            <a:endParaRPr b="1" i="0" sz="2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4" name="Google Shape;24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26" y="4843100"/>
            <a:ext cx="957999" cy="1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825" y="1478588"/>
            <a:ext cx="2031875" cy="2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