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slides/slide25.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s/slide2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Lst>
  <p:notesMasterIdLst>
    <p:notesMasterId r:id="rId31"/>
  </p:notesMasterIdLst>
  <p:sldIdLst>
    <p:sldId id="256" r:id="rId5"/>
    <p:sldId id="280" r:id="rId6"/>
    <p:sldId id="259" r:id="rId7"/>
    <p:sldId id="258" r:id="rId8"/>
    <p:sldId id="278" r:id="rId9"/>
    <p:sldId id="260" r:id="rId10"/>
    <p:sldId id="257" r:id="rId11"/>
    <p:sldId id="263" r:id="rId12"/>
    <p:sldId id="262" r:id="rId13"/>
    <p:sldId id="264" r:id="rId14"/>
    <p:sldId id="261" r:id="rId15"/>
    <p:sldId id="265" r:id="rId16"/>
    <p:sldId id="266" r:id="rId17"/>
    <p:sldId id="283" r:id="rId18"/>
    <p:sldId id="268" r:id="rId19"/>
    <p:sldId id="269" r:id="rId20"/>
    <p:sldId id="270" r:id="rId21"/>
    <p:sldId id="271" r:id="rId22"/>
    <p:sldId id="272" r:id="rId23"/>
    <p:sldId id="273" r:id="rId24"/>
    <p:sldId id="275" r:id="rId25"/>
    <p:sldId id="276" r:id="rId26"/>
    <p:sldId id="281" r:id="rId27"/>
    <p:sldId id="277" r:id="rId28"/>
    <p:sldId id="282" r:id="rId29"/>
    <p:sldId id="279" r:id="rId30"/>
  </p:sldIdLst>
  <p:sldSz cx="9144000" cy="6858000" type="screen4x3"/>
  <p:notesSz cx="7099300" cy="10234613"/>
  <p:defaultTextStyle>
    <a:defPPr>
      <a:defRPr lang="de-CH"/>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15">
          <p15:clr>
            <a:srgbClr val="A4A3A4"/>
          </p15:clr>
        </p15:guide>
        <p15:guide id="2" orient="horz" pos="754">
          <p15:clr>
            <a:srgbClr val="A4A3A4"/>
          </p15:clr>
        </p15:guide>
        <p15:guide id="3" orient="horz" pos="4156">
          <p15:clr>
            <a:srgbClr val="A4A3A4"/>
          </p15:clr>
        </p15:guide>
        <p15:guide id="4" orient="horz" pos="187">
          <p15:clr>
            <a:srgbClr val="A4A3A4"/>
          </p15:clr>
        </p15:guide>
        <p15:guide id="5" orient="horz" pos="3952">
          <p15:clr>
            <a:srgbClr val="A4A3A4"/>
          </p15:clr>
        </p15:guide>
        <p15:guide id="6" orient="horz" pos="3793">
          <p15:clr>
            <a:srgbClr val="A4A3A4"/>
          </p15:clr>
        </p15:guide>
        <p15:guide id="7" orient="horz" pos="1979">
          <p15:clr>
            <a:srgbClr val="A4A3A4"/>
          </p15:clr>
        </p15:guide>
        <p15:guide id="8" orient="horz" pos="799">
          <p15:clr>
            <a:srgbClr val="A4A3A4"/>
          </p15:clr>
        </p15:guide>
        <p15:guide id="9" pos="2835">
          <p15:clr>
            <a:srgbClr val="A4A3A4"/>
          </p15:clr>
        </p15:guide>
        <p15:guide id="10" pos="340">
          <p15:clr>
            <a:srgbClr val="A4A3A4"/>
          </p15:clr>
        </p15:guide>
        <p15:guide id="11" pos="5465">
          <p15:clr>
            <a:srgbClr val="A4A3A4"/>
          </p15:clr>
        </p15:guide>
        <p15:guide id="12" pos="1519">
          <p15:clr>
            <a:srgbClr val="A4A3A4"/>
          </p15:clr>
        </p15:guide>
        <p15:guide id="13" pos="1655">
          <p15:clr>
            <a:srgbClr val="A4A3A4"/>
          </p15:clr>
        </p15:guide>
        <p15:guide id="14" pos="2971">
          <p15:clr>
            <a:srgbClr val="A4A3A4"/>
          </p15:clr>
        </p15:guide>
        <p15:guide id="15" pos="4150">
          <p15:clr>
            <a:srgbClr val="A4A3A4"/>
          </p15:clr>
        </p15:guide>
        <p15:guide id="16" pos="428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lauf, Max" initials="ZM" lastIdx="1" clrIdx="0">
    <p:extLst>
      <p:ext uri="{19B8F6BF-5375-455C-9EA6-DF929625EA0E}">
        <p15:presenceInfo xmlns:p15="http://schemas.microsoft.com/office/powerpoint/2012/main" userId="S-1-5-21-1479043623-1590586782-227697207-288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89790" autoAdjust="0"/>
  </p:normalViewPr>
  <p:slideViewPr>
    <p:cSldViewPr showGuides="1">
      <p:cViewPr varScale="1">
        <p:scale>
          <a:sx n="104" d="100"/>
          <a:sy n="104" d="100"/>
        </p:scale>
        <p:origin x="1992" y="156"/>
      </p:cViewPr>
      <p:guideLst>
        <p:guide orient="horz" pos="2115"/>
        <p:guide orient="horz" pos="754"/>
        <p:guide orient="horz" pos="4156"/>
        <p:guide orient="horz" pos="187"/>
        <p:guide orient="horz" pos="3952"/>
        <p:guide orient="horz" pos="3793"/>
        <p:guide orient="horz" pos="1979"/>
        <p:guide orient="horz" pos="799"/>
        <p:guide pos="2835"/>
        <p:guide pos="340"/>
        <p:guide pos="5465"/>
        <p:guide pos="1519"/>
        <p:guide pos="1655"/>
        <p:guide pos="2971"/>
        <p:guide pos="4150"/>
        <p:guide pos="428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de-CH"/>
          </a:p>
        </p:txBody>
      </p:sp>
      <p:sp>
        <p:nvSpPr>
          <p:cNvPr id="11267"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de-CH"/>
          </a:p>
        </p:txBody>
      </p:sp>
      <p:sp>
        <p:nvSpPr>
          <p:cNvPr id="11268"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1270"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de-CH"/>
          </a:p>
        </p:txBody>
      </p:sp>
      <p:sp>
        <p:nvSpPr>
          <p:cNvPr id="11271"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42D07F05-B54E-431E-A1D8-F1B6D511E874}" type="slidenum">
              <a:rPr lang="de-CH"/>
              <a:pPr/>
              <a:t>‹Nr.›</a:t>
            </a:fld>
            <a:endParaRPr lang="de-CH"/>
          </a:p>
        </p:txBody>
      </p:sp>
    </p:spTree>
    <p:extLst>
      <p:ext uri="{BB962C8B-B14F-4D97-AF65-F5344CB8AC3E}">
        <p14:creationId xmlns:p14="http://schemas.microsoft.com/office/powerpoint/2010/main" val="37814941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smtClean="0"/>
              <a:t>Einstiegsfrage: Was sind die Kundenbedürfnisse des 21. Jahrhunderts?</a:t>
            </a:r>
          </a:p>
          <a:p>
            <a:r>
              <a:rPr lang="de-CH" dirty="0" smtClean="0"/>
              <a:t>Ein Punkt pro Teilnehmer in der Runde. Auf Flipchart festhalten.</a:t>
            </a:r>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1</a:t>
            </a:fld>
            <a:endParaRPr lang="de-CH"/>
          </a:p>
        </p:txBody>
      </p:sp>
    </p:spTree>
    <p:extLst>
      <p:ext uri="{BB962C8B-B14F-4D97-AF65-F5344CB8AC3E}">
        <p14:creationId xmlns:p14="http://schemas.microsoft.com/office/powerpoint/2010/main" val="366216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smtClean="0"/>
              <a:t>Massgeschneidertes Angebot.</a:t>
            </a:r>
          </a:p>
          <a:p>
            <a:r>
              <a:rPr lang="de-CH" dirty="0" smtClean="0"/>
              <a:t>Interessen und Bedürfnisse</a:t>
            </a:r>
          </a:p>
          <a:p>
            <a:r>
              <a:rPr lang="de-CH" dirty="0" smtClean="0"/>
              <a:t>Wertschätzung</a:t>
            </a:r>
            <a:r>
              <a:rPr lang="de-CH" baseline="0" dirty="0" smtClean="0"/>
              <a:t> des Stakeholders</a:t>
            </a:r>
          </a:p>
          <a:p>
            <a:r>
              <a:rPr lang="de-CH" baseline="0" dirty="0" err="1" smtClean="0"/>
              <a:t>One</a:t>
            </a:r>
            <a:r>
              <a:rPr lang="de-CH" baseline="0" dirty="0" smtClean="0"/>
              <a:t> </a:t>
            </a:r>
            <a:r>
              <a:rPr lang="de-CH" baseline="0" dirty="0" err="1" smtClean="0"/>
              <a:t>Address</a:t>
            </a:r>
            <a:r>
              <a:rPr lang="de-CH" baseline="0" dirty="0" smtClean="0"/>
              <a:t> Grundsatz</a:t>
            </a:r>
          </a:p>
          <a:p>
            <a:r>
              <a:rPr lang="de-CH" baseline="0" dirty="0" smtClean="0"/>
              <a:t>Gemeinsames und geteiltes Wissen</a:t>
            </a:r>
          </a:p>
          <a:p>
            <a:r>
              <a:rPr lang="de-CH" baseline="0" dirty="0" smtClean="0"/>
              <a:t>Datenschutz</a:t>
            </a:r>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10</a:t>
            </a:fld>
            <a:endParaRPr lang="de-CH"/>
          </a:p>
        </p:txBody>
      </p:sp>
    </p:spTree>
    <p:extLst>
      <p:ext uri="{BB962C8B-B14F-4D97-AF65-F5344CB8AC3E}">
        <p14:creationId xmlns:p14="http://schemas.microsoft.com/office/powerpoint/2010/main" val="117502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smtClean="0"/>
              <a:t>Culture </a:t>
            </a:r>
            <a:r>
              <a:rPr lang="de-CH" dirty="0" err="1" smtClean="0"/>
              <a:t>Alignment</a:t>
            </a:r>
            <a:r>
              <a:rPr lang="de-CH" dirty="0" smtClean="0"/>
              <a:t> Framework: gemeinsames</a:t>
            </a:r>
            <a:r>
              <a:rPr lang="de-CH" baseline="0" dirty="0" smtClean="0"/>
              <a:t> Erarbeiten einer Einbettung der CRM-Kultur. Festhalten von Standards, aber genügend persönlicher Nutzen, dass es als lohnend wahrgenommen wird. </a:t>
            </a:r>
          </a:p>
          <a:p>
            <a:endParaRPr lang="de-CH" baseline="0" dirty="0" smtClean="0"/>
          </a:p>
          <a:p>
            <a:r>
              <a:rPr lang="de-CH" baseline="0" dirty="0" smtClean="0"/>
              <a:t>Nicht an einer Produktgruppe für den Stakeholder festhalten. </a:t>
            </a:r>
          </a:p>
          <a:p>
            <a:r>
              <a:rPr lang="de-CH" baseline="0" dirty="0" smtClean="0"/>
              <a:t>Entsprechend Interessen bedienen über mehrere Kanäle in angepasstem Rahmen.</a:t>
            </a:r>
          </a:p>
          <a:p>
            <a:r>
              <a:rPr lang="de-CH" baseline="0" dirty="0" smtClean="0"/>
              <a:t>Wissen sammeln für engere Betreuung</a:t>
            </a:r>
          </a:p>
          <a:p>
            <a:r>
              <a:rPr lang="de-CH" baseline="0" dirty="0" smtClean="0"/>
              <a:t>Besser abgerundetes Profil</a:t>
            </a:r>
          </a:p>
          <a:p>
            <a:r>
              <a:rPr lang="de-CH" baseline="0" dirty="0" smtClean="0"/>
              <a:t>Massgeschneiderte Lösungen</a:t>
            </a:r>
          </a:p>
          <a:p>
            <a:endParaRPr lang="de-CH" baseline="0" dirty="0" smtClean="0"/>
          </a:p>
          <a:p>
            <a:r>
              <a:rPr lang="de-CH" baseline="0" dirty="0" smtClean="0"/>
              <a:t>Kultur = gemeinsames, stetiges Wiederholen der selben wahrgenommenen Grundsätze </a:t>
            </a:r>
          </a:p>
        </p:txBody>
      </p:sp>
      <p:sp>
        <p:nvSpPr>
          <p:cNvPr id="4" name="Foliennummernplatzhalter 3"/>
          <p:cNvSpPr>
            <a:spLocks noGrp="1"/>
          </p:cNvSpPr>
          <p:nvPr>
            <p:ph type="sldNum" sz="quarter" idx="10"/>
          </p:nvPr>
        </p:nvSpPr>
        <p:spPr/>
        <p:txBody>
          <a:bodyPr/>
          <a:lstStyle/>
          <a:p>
            <a:fld id="{42D07F05-B54E-431E-A1D8-F1B6D511E874}" type="slidenum">
              <a:rPr lang="de-CH" smtClean="0"/>
              <a:pPr/>
              <a:t>11</a:t>
            </a:fld>
            <a:endParaRPr lang="de-CH"/>
          </a:p>
        </p:txBody>
      </p:sp>
    </p:spTree>
    <p:extLst>
      <p:ext uri="{BB962C8B-B14F-4D97-AF65-F5344CB8AC3E}">
        <p14:creationId xmlns:p14="http://schemas.microsoft.com/office/powerpoint/2010/main" val="2786723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smtClean="0"/>
              <a:t>Jede Zeile ein Stakeholder</a:t>
            </a:r>
          </a:p>
          <a:p>
            <a:endParaRPr lang="de-CH" dirty="0" smtClean="0"/>
          </a:p>
          <a:p>
            <a:r>
              <a:rPr lang="de-CH" dirty="0" smtClean="0"/>
              <a:t>Eigenschaften der jeweiligen</a:t>
            </a:r>
            <a:r>
              <a:rPr lang="de-CH" baseline="0" dirty="0" smtClean="0"/>
              <a:t> Boxen</a:t>
            </a:r>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12</a:t>
            </a:fld>
            <a:endParaRPr lang="de-CH"/>
          </a:p>
        </p:txBody>
      </p:sp>
    </p:spTree>
    <p:extLst>
      <p:ext uri="{BB962C8B-B14F-4D97-AF65-F5344CB8AC3E}">
        <p14:creationId xmlns:p14="http://schemas.microsoft.com/office/powerpoint/2010/main" val="3919384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smtClean="0"/>
              <a:t>Ändern der Datensätze über</a:t>
            </a:r>
            <a:r>
              <a:rPr lang="de-CH" baseline="0" dirty="0" smtClean="0"/>
              <a:t> folgendes Symbol</a:t>
            </a:r>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13</a:t>
            </a:fld>
            <a:endParaRPr lang="de-CH"/>
          </a:p>
        </p:txBody>
      </p:sp>
    </p:spTree>
    <p:extLst>
      <p:ext uri="{BB962C8B-B14F-4D97-AF65-F5344CB8AC3E}">
        <p14:creationId xmlns:p14="http://schemas.microsoft.com/office/powerpoint/2010/main" val="2290579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smtClean="0"/>
              <a:t>Ändern des kleinen Kundenbildes auf grosses Kundenbild.</a:t>
            </a:r>
          </a:p>
          <a:p>
            <a:endParaRPr lang="de-CH" dirty="0" smtClean="0"/>
          </a:p>
          <a:p>
            <a:r>
              <a:rPr lang="de-CH" dirty="0" smtClean="0"/>
              <a:t>Kleines</a:t>
            </a:r>
            <a:r>
              <a:rPr lang="de-CH" baseline="0" dirty="0" smtClean="0"/>
              <a:t> Kundenbild ist sinnlos.</a:t>
            </a:r>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14</a:t>
            </a:fld>
            <a:endParaRPr lang="de-CH"/>
          </a:p>
        </p:txBody>
      </p:sp>
    </p:spTree>
    <p:extLst>
      <p:ext uri="{BB962C8B-B14F-4D97-AF65-F5344CB8AC3E}">
        <p14:creationId xmlns:p14="http://schemas.microsoft.com/office/powerpoint/2010/main" val="1661378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smtClean="0"/>
              <a:t>Grosses Kundenbild.</a:t>
            </a:r>
          </a:p>
          <a:p>
            <a:endParaRPr lang="de-CH" dirty="0" smtClean="0"/>
          </a:p>
          <a:p>
            <a:r>
              <a:rPr lang="de-CH" dirty="0" smtClean="0"/>
              <a:t>Namen der unterschiedlichen Felder erwähnen.</a:t>
            </a:r>
          </a:p>
          <a:p>
            <a:endParaRPr lang="de-CH" dirty="0" smtClean="0"/>
          </a:p>
          <a:p>
            <a:r>
              <a:rPr lang="de-CH" dirty="0" smtClean="0"/>
              <a:t>Alles gesammelte Wissen zu einem Stakeholder vereint.</a:t>
            </a:r>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15</a:t>
            </a:fld>
            <a:endParaRPr lang="de-CH"/>
          </a:p>
        </p:txBody>
      </p:sp>
    </p:spTree>
    <p:extLst>
      <p:ext uri="{BB962C8B-B14F-4D97-AF65-F5344CB8AC3E}">
        <p14:creationId xmlns:p14="http://schemas.microsoft.com/office/powerpoint/2010/main" val="3766899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smtClean="0"/>
              <a:t>Was heisst Kunden- / </a:t>
            </a:r>
            <a:r>
              <a:rPr lang="de-CH" dirty="0" err="1" smtClean="0"/>
              <a:t>Stakeholderorientierung</a:t>
            </a:r>
            <a:r>
              <a:rPr lang="de-CH" dirty="0" smtClean="0"/>
              <a:t>?</a:t>
            </a:r>
            <a:r>
              <a:rPr lang="de-CH" baseline="0" dirty="0" smtClean="0"/>
              <a:t> – Kleine Diskussion, da es generell keine falschen Ansichten gibt. Unterschiedliche Facetten sollen hervorgehoben werden. Ideen aus unterschiedlichen Anwendungsbereichen sollen in neue Köpfe gelangen.</a:t>
            </a:r>
          </a:p>
          <a:p>
            <a:endParaRPr lang="de-CH" baseline="0" dirty="0" smtClean="0"/>
          </a:p>
          <a:p>
            <a:r>
              <a:rPr lang="de-CH" sz="1200" kern="1200" dirty="0" smtClean="0">
                <a:solidFill>
                  <a:schemeClr val="tx1"/>
                </a:solidFill>
                <a:effectLst/>
                <a:latin typeface="Arial" charset="0"/>
                <a:ea typeface="+mn-ea"/>
                <a:cs typeface="Arial" charset="0"/>
              </a:rPr>
              <a:t> </a:t>
            </a:r>
          </a:p>
          <a:p>
            <a:pPr lvl="0"/>
            <a:r>
              <a:rPr lang="de-CH" sz="1200" b="1" kern="1200" dirty="0" smtClean="0">
                <a:solidFill>
                  <a:schemeClr val="tx1"/>
                </a:solidFill>
                <a:effectLst/>
                <a:latin typeface="Arial" charset="0"/>
                <a:ea typeface="+mn-ea"/>
                <a:cs typeface="Arial" charset="0"/>
              </a:rPr>
              <a:t>Was machen wir bereits?</a:t>
            </a:r>
            <a:endParaRPr lang="de-CH" sz="1200" kern="1200" dirty="0" smtClean="0">
              <a:solidFill>
                <a:schemeClr val="tx1"/>
              </a:solidFill>
              <a:effectLst/>
              <a:latin typeface="Arial" charset="0"/>
              <a:ea typeface="+mn-ea"/>
              <a:cs typeface="Arial" charset="0"/>
            </a:endParaRPr>
          </a:p>
          <a:p>
            <a:pPr lvl="0"/>
            <a:r>
              <a:rPr lang="de-CH" sz="1200" b="1" kern="1200" dirty="0" smtClean="0">
                <a:solidFill>
                  <a:schemeClr val="tx1"/>
                </a:solidFill>
                <a:effectLst/>
                <a:latin typeface="Arial" charset="0"/>
                <a:ea typeface="+mn-ea"/>
                <a:cs typeface="Arial" charset="0"/>
              </a:rPr>
              <a:t>Was machen wir bereits gut?</a:t>
            </a:r>
            <a:endParaRPr lang="de-CH" sz="1200" kern="1200" dirty="0" smtClean="0">
              <a:solidFill>
                <a:schemeClr val="tx1"/>
              </a:solidFill>
              <a:effectLst/>
              <a:latin typeface="Arial" charset="0"/>
              <a:ea typeface="+mn-ea"/>
              <a:cs typeface="Arial" charset="0"/>
            </a:endParaRPr>
          </a:p>
          <a:p>
            <a:pPr lvl="0"/>
            <a:r>
              <a:rPr lang="de-CH" sz="1200" b="1" kern="1200" dirty="0" smtClean="0">
                <a:solidFill>
                  <a:schemeClr val="tx1"/>
                </a:solidFill>
                <a:effectLst/>
                <a:latin typeface="Arial" charset="0"/>
                <a:ea typeface="+mn-ea"/>
                <a:cs typeface="Arial" charset="0"/>
              </a:rPr>
              <a:t>Wo besteht Verbesserungsbedarf?</a:t>
            </a:r>
            <a:endParaRPr lang="de-CH" sz="1200" kern="1200" dirty="0" smtClean="0">
              <a:solidFill>
                <a:schemeClr val="tx1"/>
              </a:solidFill>
              <a:effectLst/>
              <a:latin typeface="Arial" charset="0"/>
              <a:ea typeface="+mn-ea"/>
              <a:cs typeface="Arial" charset="0"/>
            </a:endParaRPr>
          </a:p>
          <a:p>
            <a:pPr lvl="0"/>
            <a:r>
              <a:rPr lang="de-CH" sz="1200" b="1" kern="1200" dirty="0" smtClean="0">
                <a:solidFill>
                  <a:schemeClr val="tx1"/>
                </a:solidFill>
                <a:effectLst/>
                <a:latin typeface="Arial" charset="0"/>
                <a:ea typeface="+mn-ea"/>
                <a:cs typeface="Arial" charset="0"/>
              </a:rPr>
              <a:t>Wo sind wir noch nicht bei </a:t>
            </a:r>
            <a:r>
              <a:rPr lang="de-CH" sz="1200" b="1" kern="1200" dirty="0" err="1" smtClean="0">
                <a:solidFill>
                  <a:schemeClr val="tx1"/>
                </a:solidFill>
                <a:effectLst/>
                <a:latin typeface="Arial" charset="0"/>
                <a:ea typeface="+mn-ea"/>
                <a:cs typeface="Arial" charset="0"/>
              </a:rPr>
              <a:t>Stakeholderorientierung</a:t>
            </a:r>
            <a:r>
              <a:rPr lang="de-CH" sz="1200" b="1" kern="1200" dirty="0" smtClean="0">
                <a:solidFill>
                  <a:schemeClr val="tx1"/>
                </a:solidFill>
                <a:effectLst/>
                <a:latin typeface="Arial" charset="0"/>
                <a:ea typeface="+mn-ea"/>
                <a:cs typeface="Arial" charset="0"/>
              </a:rPr>
              <a:t> angelangt?</a:t>
            </a:r>
            <a:endParaRPr lang="de-CH" sz="1200" kern="1200" dirty="0" smtClean="0">
              <a:solidFill>
                <a:schemeClr val="tx1"/>
              </a:solidFill>
              <a:effectLst/>
              <a:latin typeface="Arial" charset="0"/>
              <a:ea typeface="+mn-ea"/>
              <a:cs typeface="Arial" charset="0"/>
            </a:endParaRPr>
          </a:p>
          <a:p>
            <a:endParaRPr lang="de-CH" dirty="0" smtClean="0"/>
          </a:p>
          <a:p>
            <a:r>
              <a:rPr lang="de-CH" dirty="0" smtClean="0"/>
              <a:t>Bei</a:t>
            </a:r>
            <a:r>
              <a:rPr lang="de-CH" baseline="0" dirty="0" smtClean="0"/>
              <a:t> Bedarf auf Flipchart festhalten.</a:t>
            </a:r>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16</a:t>
            </a:fld>
            <a:endParaRPr lang="de-CH"/>
          </a:p>
        </p:txBody>
      </p:sp>
    </p:spTree>
    <p:extLst>
      <p:ext uri="{BB962C8B-B14F-4D97-AF65-F5344CB8AC3E}">
        <p14:creationId xmlns:p14="http://schemas.microsoft.com/office/powerpoint/2010/main" val="364172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sz="1200" b="0" kern="1200" dirty="0" smtClean="0">
                <a:solidFill>
                  <a:schemeClr val="tx1"/>
                </a:solidFill>
                <a:effectLst/>
                <a:latin typeface="Arial" charset="0"/>
                <a:ea typeface="+mn-ea"/>
                <a:cs typeface="Arial" charset="0"/>
              </a:rPr>
              <a:t>Analyse des Gönnerverhaltens und entsprechenden Einsatz der Instrumente Kundenzufriedenheit und die Gönnerfrequenz durch </a:t>
            </a:r>
            <a:r>
              <a:rPr lang="de-CH" sz="1200" b="0" kern="1200" dirty="0" err="1" smtClean="0">
                <a:solidFill>
                  <a:schemeClr val="tx1"/>
                </a:solidFill>
                <a:effectLst/>
                <a:latin typeface="Arial" charset="0"/>
                <a:ea typeface="+mn-ea"/>
                <a:cs typeface="Arial" charset="0"/>
              </a:rPr>
              <a:t>Up</a:t>
            </a:r>
            <a:r>
              <a:rPr lang="de-CH" sz="1200" b="0" kern="1200" dirty="0" smtClean="0">
                <a:solidFill>
                  <a:schemeClr val="tx1"/>
                </a:solidFill>
                <a:effectLst/>
                <a:latin typeface="Arial" charset="0"/>
                <a:ea typeface="+mn-ea"/>
                <a:cs typeface="Arial" charset="0"/>
              </a:rPr>
              <a:t>- und Cross-</a:t>
            </a:r>
            <a:r>
              <a:rPr lang="de-CH" sz="1200" b="0" kern="1200" dirty="0" err="1" smtClean="0">
                <a:solidFill>
                  <a:schemeClr val="tx1"/>
                </a:solidFill>
                <a:effectLst/>
                <a:latin typeface="Arial" charset="0"/>
                <a:ea typeface="+mn-ea"/>
                <a:cs typeface="Arial" charset="0"/>
              </a:rPr>
              <a:t>Selling</a:t>
            </a:r>
            <a:r>
              <a:rPr lang="de-CH" sz="1200" b="0" kern="1200" dirty="0" smtClean="0">
                <a:solidFill>
                  <a:schemeClr val="tx1"/>
                </a:solidFill>
                <a:effectLst/>
                <a:latin typeface="Arial" charset="0"/>
                <a:ea typeface="+mn-ea"/>
                <a:cs typeface="Arial" charset="0"/>
              </a:rPr>
              <a:t> zu steigern</a:t>
            </a:r>
            <a:endParaRPr lang="de-CH" b="0"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17</a:t>
            </a:fld>
            <a:endParaRPr lang="de-CH"/>
          </a:p>
        </p:txBody>
      </p:sp>
    </p:spTree>
    <p:extLst>
      <p:ext uri="{BB962C8B-B14F-4D97-AF65-F5344CB8AC3E}">
        <p14:creationId xmlns:p14="http://schemas.microsoft.com/office/powerpoint/2010/main" val="2363964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smtClean="0"/>
              <a:t>Beziehungsentwicklung mit neuem Stakeholder</a:t>
            </a:r>
          </a:p>
          <a:p>
            <a:r>
              <a:rPr lang="de-CH" dirty="0" smtClean="0"/>
              <a:t>Geschäftskontakt</a:t>
            </a:r>
          </a:p>
          <a:p>
            <a:r>
              <a:rPr lang="de-CH" dirty="0" smtClean="0"/>
              <a:t>Keine Telefonnummer</a:t>
            </a:r>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18</a:t>
            </a:fld>
            <a:endParaRPr lang="de-CH"/>
          </a:p>
        </p:txBody>
      </p:sp>
    </p:spTree>
    <p:extLst>
      <p:ext uri="{BB962C8B-B14F-4D97-AF65-F5344CB8AC3E}">
        <p14:creationId xmlns:p14="http://schemas.microsoft.com/office/powerpoint/2010/main" val="4120069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smtClean="0"/>
              <a:t>Herkunft Kontakte</a:t>
            </a:r>
          </a:p>
          <a:p>
            <a:r>
              <a:rPr lang="de-CH" dirty="0" smtClean="0"/>
              <a:t>Nicht abschliessende Liste</a:t>
            </a:r>
          </a:p>
          <a:p>
            <a:endParaRPr lang="de-CH" dirty="0" smtClean="0"/>
          </a:p>
          <a:p>
            <a:r>
              <a:rPr lang="de-CH" dirty="0" smtClean="0"/>
              <a:t>Fremdadressen nicht Kontakt des SRK, da für einmaligen Nutzen gemietet.</a:t>
            </a:r>
          </a:p>
          <a:p>
            <a:endParaRPr lang="de-CH" dirty="0" smtClean="0"/>
          </a:p>
          <a:p>
            <a:r>
              <a:rPr lang="de-CH" dirty="0" smtClean="0"/>
              <a:t>Kontakt,</a:t>
            </a:r>
            <a:r>
              <a:rPr lang="de-CH" baseline="0" dirty="0" smtClean="0"/>
              <a:t> oder </a:t>
            </a:r>
            <a:r>
              <a:rPr lang="de-CH" baseline="0" dirty="0" err="1" smtClean="0"/>
              <a:t>Stakeholderbeziehung</a:t>
            </a:r>
            <a:r>
              <a:rPr lang="de-CH" baseline="0" dirty="0" smtClean="0"/>
              <a:t> entsteht erst, wenn zwischen Kontakt und SRK eine Interaktion erfolgt.</a:t>
            </a:r>
            <a:endParaRPr lang="de-CH" dirty="0" smtClean="0"/>
          </a:p>
        </p:txBody>
      </p:sp>
      <p:sp>
        <p:nvSpPr>
          <p:cNvPr id="4" name="Foliennummernplatzhalter 3"/>
          <p:cNvSpPr>
            <a:spLocks noGrp="1"/>
          </p:cNvSpPr>
          <p:nvPr>
            <p:ph type="sldNum" sz="quarter" idx="10"/>
          </p:nvPr>
        </p:nvSpPr>
        <p:spPr/>
        <p:txBody>
          <a:bodyPr/>
          <a:lstStyle/>
          <a:p>
            <a:fld id="{42D07F05-B54E-431E-A1D8-F1B6D511E874}" type="slidenum">
              <a:rPr lang="de-CH" smtClean="0"/>
              <a:pPr/>
              <a:t>19</a:t>
            </a:fld>
            <a:endParaRPr lang="de-CH"/>
          </a:p>
        </p:txBody>
      </p:sp>
    </p:spTree>
    <p:extLst>
      <p:ext uri="{BB962C8B-B14F-4D97-AF65-F5344CB8AC3E}">
        <p14:creationId xmlns:p14="http://schemas.microsoft.com/office/powerpoint/2010/main" val="716314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smtClean="0"/>
              <a:t>Plus Pausenregelung des Tages.</a:t>
            </a:r>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2</a:t>
            </a:fld>
            <a:endParaRPr lang="de-CH"/>
          </a:p>
        </p:txBody>
      </p:sp>
    </p:spTree>
    <p:extLst>
      <p:ext uri="{BB962C8B-B14F-4D97-AF65-F5344CB8AC3E}">
        <p14:creationId xmlns:p14="http://schemas.microsoft.com/office/powerpoint/2010/main" val="1170300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smtClean="0"/>
              <a:t>Neuen Kontakt erstellen.</a:t>
            </a:r>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20</a:t>
            </a:fld>
            <a:endParaRPr lang="de-CH"/>
          </a:p>
        </p:txBody>
      </p:sp>
    </p:spTree>
    <p:extLst>
      <p:ext uri="{BB962C8B-B14F-4D97-AF65-F5344CB8AC3E}">
        <p14:creationId xmlns:p14="http://schemas.microsoft.com/office/powerpoint/2010/main" val="2667673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smtClean="0"/>
              <a:t>Erster fundamentaler Baustein</a:t>
            </a:r>
          </a:p>
          <a:p>
            <a:endParaRPr lang="de-CH" dirty="0" smtClean="0"/>
          </a:p>
          <a:p>
            <a:r>
              <a:rPr lang="de-CH" dirty="0" smtClean="0"/>
              <a:t>Vier</a:t>
            </a:r>
            <a:r>
              <a:rPr lang="de-CH" baseline="0" dirty="0" smtClean="0"/>
              <a:t> Möglichkeiten</a:t>
            </a:r>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21</a:t>
            </a:fld>
            <a:endParaRPr lang="de-CH"/>
          </a:p>
        </p:txBody>
      </p:sp>
    </p:spTree>
    <p:extLst>
      <p:ext uri="{BB962C8B-B14F-4D97-AF65-F5344CB8AC3E}">
        <p14:creationId xmlns:p14="http://schemas.microsoft.com/office/powerpoint/2010/main" val="517823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smtClean="0"/>
              <a:t>Einzelpersonen-</a:t>
            </a:r>
            <a:r>
              <a:rPr lang="de-CH" baseline="0" dirty="0" smtClean="0"/>
              <a:t> und Mehrpersonenhaushalt</a:t>
            </a:r>
          </a:p>
          <a:p>
            <a:endParaRPr lang="de-CH" baseline="0" dirty="0" smtClean="0"/>
          </a:p>
          <a:p>
            <a:r>
              <a:rPr lang="de-CH" baseline="0" dirty="0" smtClean="0"/>
              <a:t>Pflichtfelder: Anrede</a:t>
            </a:r>
          </a:p>
          <a:p>
            <a:r>
              <a:rPr lang="de-CH" baseline="0" dirty="0" smtClean="0"/>
              <a:t>Name, Vorname</a:t>
            </a:r>
          </a:p>
          <a:p>
            <a:r>
              <a:rPr lang="de-CH" baseline="0" dirty="0" smtClean="0"/>
              <a:t>Adresse</a:t>
            </a:r>
          </a:p>
          <a:p>
            <a:endParaRPr lang="de-CH" baseline="0" dirty="0" smtClean="0"/>
          </a:p>
          <a:p>
            <a:r>
              <a:rPr lang="de-CH" baseline="0" dirty="0" smtClean="0"/>
              <a:t>Frau bei Mehrpersonenhaushalt zuerst.</a:t>
            </a:r>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22</a:t>
            </a:fld>
            <a:endParaRPr lang="de-CH"/>
          </a:p>
        </p:txBody>
      </p:sp>
    </p:spTree>
    <p:extLst>
      <p:ext uri="{BB962C8B-B14F-4D97-AF65-F5344CB8AC3E}">
        <p14:creationId xmlns:p14="http://schemas.microsoft.com/office/powerpoint/2010/main" val="3703070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smtClean="0"/>
              <a:t>Newsletter</a:t>
            </a:r>
          </a:p>
          <a:p>
            <a:endParaRPr lang="de-CH" dirty="0" smtClean="0"/>
          </a:p>
          <a:p>
            <a:r>
              <a:rPr lang="de-CH" dirty="0" smtClean="0"/>
              <a:t>Keine physische</a:t>
            </a:r>
            <a:r>
              <a:rPr lang="de-CH" baseline="0" dirty="0" smtClean="0"/>
              <a:t> Adresse bekannt, aber Emailadresse</a:t>
            </a:r>
          </a:p>
          <a:p>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23</a:t>
            </a:fld>
            <a:endParaRPr lang="de-CH"/>
          </a:p>
        </p:txBody>
      </p:sp>
    </p:spTree>
    <p:extLst>
      <p:ext uri="{BB962C8B-B14F-4D97-AF65-F5344CB8AC3E}">
        <p14:creationId xmlns:p14="http://schemas.microsoft.com/office/powerpoint/2010/main" val="2917793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smtClean="0"/>
              <a:t>Firmenkontakt</a:t>
            </a:r>
          </a:p>
          <a:p>
            <a:endParaRPr lang="de-CH" dirty="0" smtClean="0"/>
          </a:p>
          <a:p>
            <a:r>
              <a:rPr lang="de-CH" dirty="0" smtClean="0"/>
              <a:t>Zuerst Firma erstellen</a:t>
            </a:r>
          </a:p>
          <a:p>
            <a:endParaRPr lang="de-CH" dirty="0" smtClean="0"/>
          </a:p>
          <a:p>
            <a:r>
              <a:rPr lang="de-CH" dirty="0" smtClean="0"/>
              <a:t>Dann Kontakt in Firma erstellen.</a:t>
            </a:r>
          </a:p>
          <a:p>
            <a:endParaRPr lang="de-CH" dirty="0" smtClean="0"/>
          </a:p>
          <a:p>
            <a:r>
              <a:rPr lang="de-CH" dirty="0" smtClean="0"/>
              <a:t>Personen</a:t>
            </a:r>
            <a:r>
              <a:rPr lang="de-CH" baseline="0" dirty="0" smtClean="0"/>
              <a:t> in Firmen können </a:t>
            </a:r>
            <a:r>
              <a:rPr lang="de-CH" baseline="0" smtClean="0"/>
              <a:t>individuell angeschrieben werden.</a:t>
            </a:r>
            <a:endParaRPr lang="de-CH"/>
          </a:p>
        </p:txBody>
      </p:sp>
      <p:sp>
        <p:nvSpPr>
          <p:cNvPr id="4" name="Foliennummernplatzhalter 3"/>
          <p:cNvSpPr>
            <a:spLocks noGrp="1"/>
          </p:cNvSpPr>
          <p:nvPr>
            <p:ph type="sldNum" sz="quarter" idx="10"/>
          </p:nvPr>
        </p:nvSpPr>
        <p:spPr/>
        <p:txBody>
          <a:bodyPr/>
          <a:lstStyle/>
          <a:p>
            <a:fld id="{42D07F05-B54E-431E-A1D8-F1B6D511E874}" type="slidenum">
              <a:rPr lang="de-CH" smtClean="0"/>
              <a:pPr/>
              <a:t>24</a:t>
            </a:fld>
            <a:endParaRPr lang="de-CH"/>
          </a:p>
        </p:txBody>
      </p:sp>
    </p:spTree>
    <p:extLst>
      <p:ext uri="{BB962C8B-B14F-4D97-AF65-F5344CB8AC3E}">
        <p14:creationId xmlns:p14="http://schemas.microsoft.com/office/powerpoint/2010/main" val="95432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smtClean="0"/>
              <a:t>Knapp die</a:t>
            </a:r>
            <a:r>
              <a:rPr lang="de-CH" baseline="0" dirty="0" smtClean="0"/>
              <a:t> Hälfte aller Unternehmen in der Schweiz nutzen KEIN CRM.</a:t>
            </a:r>
          </a:p>
          <a:p>
            <a:endParaRPr lang="de-CH" baseline="0" dirty="0" smtClean="0"/>
          </a:p>
        </p:txBody>
      </p:sp>
      <p:sp>
        <p:nvSpPr>
          <p:cNvPr id="4" name="Foliennummernplatzhalter 3"/>
          <p:cNvSpPr>
            <a:spLocks noGrp="1"/>
          </p:cNvSpPr>
          <p:nvPr>
            <p:ph type="sldNum" sz="quarter" idx="10"/>
          </p:nvPr>
        </p:nvSpPr>
        <p:spPr/>
        <p:txBody>
          <a:bodyPr/>
          <a:lstStyle/>
          <a:p>
            <a:fld id="{42D07F05-B54E-431E-A1D8-F1B6D511E874}" type="slidenum">
              <a:rPr lang="de-CH" smtClean="0"/>
              <a:pPr/>
              <a:t>3</a:t>
            </a:fld>
            <a:endParaRPr lang="de-CH"/>
          </a:p>
        </p:txBody>
      </p:sp>
    </p:spTree>
    <p:extLst>
      <p:ext uri="{BB962C8B-B14F-4D97-AF65-F5344CB8AC3E}">
        <p14:creationId xmlns:p14="http://schemas.microsoft.com/office/powerpoint/2010/main" val="78555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smtClean="0"/>
              <a:t>Nutzung von CRM bedeutet</a:t>
            </a:r>
            <a:r>
              <a:rPr lang="de-CH" baseline="0" dirty="0" smtClean="0"/>
              <a:t> Wettbewerbsvorteil.</a:t>
            </a:r>
            <a:endParaRPr lang="de-CH" dirty="0" smtClean="0"/>
          </a:p>
          <a:p>
            <a:endParaRPr lang="de-CH" dirty="0" smtClean="0"/>
          </a:p>
          <a:p>
            <a:r>
              <a:rPr lang="de-CH" dirty="0" smtClean="0"/>
              <a:t>Für KMU steht ja Wirtschaftlichkeit</a:t>
            </a:r>
            <a:r>
              <a:rPr lang="de-CH" baseline="0" dirty="0" smtClean="0"/>
              <a:t> im Vordergrund. Wirtschaftlichkeit ist besonders «</a:t>
            </a:r>
            <a:r>
              <a:rPr lang="de-CH" baseline="0" dirty="0" err="1" smtClean="0"/>
              <a:t>customer</a:t>
            </a:r>
            <a:r>
              <a:rPr lang="de-CH" baseline="0" dirty="0" smtClean="0"/>
              <a:t> </a:t>
            </a:r>
            <a:r>
              <a:rPr lang="de-CH" baseline="0" dirty="0" err="1" smtClean="0"/>
              <a:t>retention</a:t>
            </a:r>
            <a:r>
              <a:rPr lang="de-CH" baseline="0" dirty="0" smtClean="0"/>
              <a:t>», sprich Beziehungsmanagement.</a:t>
            </a:r>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4</a:t>
            </a:fld>
            <a:endParaRPr lang="de-CH"/>
          </a:p>
        </p:txBody>
      </p:sp>
    </p:spTree>
    <p:extLst>
      <p:ext uri="{BB962C8B-B14F-4D97-AF65-F5344CB8AC3E}">
        <p14:creationId xmlns:p14="http://schemas.microsoft.com/office/powerpoint/2010/main" val="3043614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smtClean="0"/>
              <a:t>CRM</a:t>
            </a:r>
            <a:r>
              <a:rPr lang="de-CH" baseline="0" dirty="0" smtClean="0"/>
              <a:t> = Customer </a:t>
            </a:r>
            <a:r>
              <a:rPr lang="de-CH" baseline="0" dirty="0" err="1" smtClean="0"/>
              <a:t>Relationship</a:t>
            </a:r>
            <a:r>
              <a:rPr lang="de-CH" baseline="0" dirty="0" smtClean="0"/>
              <a:t> Management</a:t>
            </a:r>
          </a:p>
          <a:p>
            <a:r>
              <a:rPr lang="de-CH" baseline="0" dirty="0" smtClean="0"/>
              <a:t>Managementprozess</a:t>
            </a:r>
          </a:p>
          <a:p>
            <a:r>
              <a:rPr lang="de-CH" baseline="0" dirty="0" smtClean="0"/>
              <a:t>Oft durch CRM-Software unterstützt (in unserem Fall OM RIA)</a:t>
            </a:r>
          </a:p>
          <a:p>
            <a:r>
              <a:rPr lang="de-CH" baseline="0" dirty="0" smtClean="0"/>
              <a:t>Paradigmenwechsel weg von Produktdenken, hin zu Beziehungsmanagement.</a:t>
            </a:r>
          </a:p>
          <a:p>
            <a:r>
              <a:rPr lang="de-CH" baseline="0" dirty="0" smtClean="0"/>
              <a:t>Langfristige Kundenloyalität.</a:t>
            </a:r>
          </a:p>
          <a:p>
            <a:r>
              <a:rPr lang="de-CH" baseline="0" dirty="0" smtClean="0"/>
              <a:t>Dokumentiert und quantifizierbar.</a:t>
            </a:r>
          </a:p>
          <a:p>
            <a:r>
              <a:rPr lang="de-CH" baseline="0" dirty="0" smtClean="0"/>
              <a:t>Datenbank = statische Daten</a:t>
            </a:r>
          </a:p>
          <a:p>
            <a:r>
              <a:rPr lang="de-CH" baseline="0" dirty="0" smtClean="0"/>
              <a:t>CRM = lebendiges System.</a:t>
            </a:r>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5</a:t>
            </a:fld>
            <a:endParaRPr lang="de-CH"/>
          </a:p>
        </p:txBody>
      </p:sp>
    </p:spTree>
    <p:extLst>
      <p:ext uri="{BB962C8B-B14F-4D97-AF65-F5344CB8AC3E}">
        <p14:creationId xmlns:p14="http://schemas.microsoft.com/office/powerpoint/2010/main" val="3531252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sz="1200" b="0" kern="1200" dirty="0" smtClean="0">
                <a:solidFill>
                  <a:schemeClr val="tx1"/>
                </a:solidFill>
                <a:effectLst/>
                <a:latin typeface="Arial" charset="0"/>
                <a:ea typeface="+mn-ea"/>
                <a:cs typeface="Arial" charset="0"/>
              </a:rPr>
              <a:t>Das CRM zeigt strukturiert die Geschichte der Beziehung zwischen Gönner und SRK. </a:t>
            </a:r>
          </a:p>
          <a:p>
            <a:r>
              <a:rPr lang="de-CH" sz="1200" b="0" kern="1200" dirty="0" smtClean="0">
                <a:solidFill>
                  <a:schemeClr val="tx1"/>
                </a:solidFill>
                <a:effectLst/>
                <a:latin typeface="Arial" charset="0"/>
                <a:ea typeface="+mn-ea"/>
                <a:cs typeface="Arial" charset="0"/>
              </a:rPr>
              <a:t>Reduktion</a:t>
            </a:r>
            <a:r>
              <a:rPr lang="de-CH" sz="1200" b="0" kern="1200" baseline="0" dirty="0" smtClean="0">
                <a:solidFill>
                  <a:schemeClr val="tx1"/>
                </a:solidFill>
                <a:effectLst/>
                <a:latin typeface="Arial" charset="0"/>
                <a:ea typeface="+mn-ea"/>
                <a:cs typeface="Arial" charset="0"/>
              </a:rPr>
              <a:t> Streuverluste</a:t>
            </a:r>
          </a:p>
          <a:p>
            <a:r>
              <a:rPr lang="de-CH" sz="1200" b="0" kern="1200" baseline="0" dirty="0" err="1" smtClean="0">
                <a:solidFill>
                  <a:schemeClr val="tx1"/>
                </a:solidFill>
                <a:effectLst/>
                <a:latin typeface="Arial" charset="0"/>
                <a:ea typeface="+mn-ea"/>
                <a:cs typeface="Arial" charset="0"/>
              </a:rPr>
              <a:t>Fundraisingeffizient</a:t>
            </a:r>
            <a:endParaRPr lang="de-CH" sz="1200" b="0" kern="1200" baseline="0" dirty="0" smtClean="0">
              <a:solidFill>
                <a:schemeClr val="tx1"/>
              </a:solidFill>
              <a:effectLst/>
              <a:latin typeface="Arial" charset="0"/>
              <a:ea typeface="+mn-ea"/>
              <a:cs typeface="Arial" charset="0"/>
            </a:endParaRPr>
          </a:p>
          <a:p>
            <a:r>
              <a:rPr lang="de-CH" sz="1200" b="0" kern="1200" baseline="0" dirty="0" smtClean="0">
                <a:solidFill>
                  <a:schemeClr val="tx1"/>
                </a:solidFill>
                <a:effectLst/>
                <a:latin typeface="Arial" charset="0"/>
                <a:ea typeface="+mn-ea"/>
                <a:cs typeface="Arial" charset="0"/>
              </a:rPr>
              <a:t>Langfristige, ganzheitliche Betreuung.</a:t>
            </a:r>
          </a:p>
          <a:p>
            <a:r>
              <a:rPr lang="de-CH" sz="1200" b="0" kern="1200" baseline="0" dirty="0" smtClean="0">
                <a:solidFill>
                  <a:schemeClr val="tx1"/>
                </a:solidFill>
                <a:effectLst/>
                <a:latin typeface="Arial" charset="0"/>
                <a:ea typeface="+mn-ea"/>
                <a:cs typeface="Arial" charset="0"/>
              </a:rPr>
              <a:t>Spezifische Bedürfnisse festhalten und Kunde von Anfang korrekt einteilen.</a:t>
            </a:r>
          </a:p>
          <a:p>
            <a:r>
              <a:rPr lang="de-CH" sz="1200" b="0" kern="1200" baseline="0" dirty="0" smtClean="0">
                <a:solidFill>
                  <a:schemeClr val="tx1"/>
                </a:solidFill>
                <a:effectLst/>
                <a:latin typeface="Arial" charset="0"/>
                <a:ea typeface="+mn-ea"/>
                <a:cs typeface="Arial" charset="0"/>
              </a:rPr>
              <a:t>Datenschutz IMMER einhalten, ein Fehltritt lässt Glaubwürdigkeit des SRK sinken</a:t>
            </a:r>
            <a:endParaRPr lang="de-CH" b="0"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6</a:t>
            </a:fld>
            <a:endParaRPr lang="de-CH"/>
          </a:p>
        </p:txBody>
      </p:sp>
    </p:spTree>
    <p:extLst>
      <p:ext uri="{BB962C8B-B14F-4D97-AF65-F5344CB8AC3E}">
        <p14:creationId xmlns:p14="http://schemas.microsoft.com/office/powerpoint/2010/main" val="159868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Arial" charset="0"/>
                <a:ea typeface="+mn-ea"/>
                <a:cs typeface="Arial" charset="0"/>
              </a:rPr>
              <a:t>Wissen</a:t>
            </a:r>
          </a:p>
          <a:p>
            <a:r>
              <a:rPr lang="de-CH" sz="1200" kern="1200" dirty="0" smtClean="0">
                <a:solidFill>
                  <a:schemeClr val="tx1"/>
                </a:solidFill>
                <a:effectLst/>
                <a:latin typeface="Arial" charset="0"/>
                <a:ea typeface="+mn-ea"/>
                <a:cs typeface="Arial" charset="0"/>
              </a:rPr>
              <a:t>Man kennt Stakeholder</a:t>
            </a:r>
          </a:p>
          <a:p>
            <a:r>
              <a:rPr lang="de-CH" sz="1200" kern="1200" dirty="0" smtClean="0">
                <a:solidFill>
                  <a:schemeClr val="tx1"/>
                </a:solidFill>
                <a:effectLst/>
                <a:latin typeface="Arial" charset="0"/>
                <a:ea typeface="+mn-ea"/>
                <a:cs typeface="Arial" charset="0"/>
              </a:rPr>
              <a:t>Nachvollziehbare</a:t>
            </a:r>
            <a:r>
              <a:rPr lang="de-CH" sz="1200" kern="1200" baseline="0" dirty="0" smtClean="0">
                <a:solidFill>
                  <a:schemeClr val="tx1"/>
                </a:solidFill>
                <a:effectLst/>
                <a:latin typeface="Arial" charset="0"/>
                <a:ea typeface="+mn-ea"/>
                <a:cs typeface="Arial" charset="0"/>
              </a:rPr>
              <a:t> Entwicklung der Beziehung</a:t>
            </a:r>
          </a:p>
          <a:p>
            <a:r>
              <a:rPr lang="de-CH" sz="1200" kern="1200" baseline="0" dirty="0" smtClean="0">
                <a:solidFill>
                  <a:schemeClr val="tx1"/>
                </a:solidFill>
                <a:effectLst/>
                <a:latin typeface="Arial" charset="0"/>
                <a:ea typeface="+mn-ea"/>
                <a:cs typeface="Arial" charset="0"/>
              </a:rPr>
              <a:t>Dokumentation</a:t>
            </a:r>
          </a:p>
          <a:p>
            <a:r>
              <a:rPr lang="de-CH" sz="1200" kern="1200" baseline="0" dirty="0" smtClean="0">
                <a:solidFill>
                  <a:schemeClr val="tx1"/>
                </a:solidFill>
                <a:effectLst/>
                <a:latin typeface="Arial" charset="0"/>
                <a:ea typeface="+mn-ea"/>
                <a:cs typeface="Arial" charset="0"/>
              </a:rPr>
              <a:t>Spezialisiertes und gezieltes Direktmarketing</a:t>
            </a:r>
          </a:p>
          <a:p>
            <a:r>
              <a:rPr lang="de-CH" sz="1200" kern="1200" baseline="0" dirty="0" smtClean="0">
                <a:solidFill>
                  <a:schemeClr val="tx1"/>
                </a:solidFill>
                <a:effectLst/>
                <a:latin typeface="Arial" charset="0"/>
                <a:ea typeface="+mn-ea"/>
                <a:cs typeface="Arial" charset="0"/>
              </a:rPr>
              <a:t>Gemeinsamer Mehrwert</a:t>
            </a:r>
          </a:p>
          <a:p>
            <a:endParaRPr lang="de-CH" sz="1200" kern="1200" baseline="0" dirty="0" smtClean="0">
              <a:solidFill>
                <a:schemeClr val="tx1"/>
              </a:solidFill>
              <a:effectLst/>
              <a:latin typeface="Arial" charset="0"/>
              <a:ea typeface="+mn-ea"/>
              <a:cs typeface="Arial" charset="0"/>
            </a:endParaRPr>
          </a:p>
          <a:p>
            <a:r>
              <a:rPr lang="de-CH" sz="1200" kern="1200" baseline="0" dirty="0" smtClean="0">
                <a:solidFill>
                  <a:schemeClr val="tx1"/>
                </a:solidFill>
                <a:effectLst/>
                <a:latin typeface="Arial" charset="0"/>
                <a:ea typeface="+mn-ea"/>
                <a:cs typeface="Arial" charset="0"/>
              </a:rPr>
              <a:t>WECHSEL WORDING AUF STAKEHOLDER!</a:t>
            </a:r>
            <a:endParaRPr lang="de-CH" sz="1200" kern="1200" dirty="0" smtClean="0">
              <a:solidFill>
                <a:schemeClr val="tx1"/>
              </a:solidFill>
              <a:effectLst/>
              <a:latin typeface="Arial" charset="0"/>
              <a:ea typeface="+mn-ea"/>
              <a:cs typeface="Arial" charset="0"/>
            </a:endParaRPr>
          </a:p>
          <a:p>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7</a:t>
            </a:fld>
            <a:endParaRPr lang="de-CH"/>
          </a:p>
        </p:txBody>
      </p:sp>
    </p:spTree>
    <p:extLst>
      <p:ext uri="{BB962C8B-B14F-4D97-AF65-F5344CB8AC3E}">
        <p14:creationId xmlns:p14="http://schemas.microsoft.com/office/powerpoint/2010/main" val="1010264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smtClean="0"/>
              <a:t>STAKEHOLDER</a:t>
            </a:r>
          </a:p>
          <a:p>
            <a:endParaRPr lang="de-CH" dirty="0" smtClean="0"/>
          </a:p>
          <a:p>
            <a:r>
              <a:rPr lang="de-CH" dirty="0" smtClean="0"/>
              <a:t>Interessebeziehung, nicht</a:t>
            </a:r>
            <a:r>
              <a:rPr lang="de-CH" baseline="0" dirty="0" smtClean="0"/>
              <a:t> nur Gönner.</a:t>
            </a:r>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8</a:t>
            </a:fld>
            <a:endParaRPr lang="de-CH"/>
          </a:p>
        </p:txBody>
      </p:sp>
    </p:spTree>
    <p:extLst>
      <p:ext uri="{BB962C8B-B14F-4D97-AF65-F5344CB8AC3E}">
        <p14:creationId xmlns:p14="http://schemas.microsoft.com/office/powerpoint/2010/main" val="2087086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CH" dirty="0" smtClean="0"/>
              <a:t>INTERAKTION</a:t>
            </a:r>
          </a:p>
          <a:p>
            <a:endParaRPr lang="de-CH" dirty="0" smtClean="0"/>
          </a:p>
          <a:p>
            <a:r>
              <a:rPr lang="de-CH" dirty="0" smtClean="0"/>
              <a:t>Dies Folie soll eine Diskussion animieren. Jeder kennt die Situation, dass man lange in einer Warteschlaufe steckt</a:t>
            </a:r>
            <a:r>
              <a:rPr lang="de-CH" baseline="0" dirty="0" smtClean="0"/>
              <a:t> und an einen Call-Agent gerät, der nichts über die Kundenbeziehung weiss (Bild rechts). Man fängt quasi jedes mal von Vorne an, obwohl man schon seit über 10 Jahren Kunde ist.</a:t>
            </a:r>
          </a:p>
          <a:p>
            <a:endParaRPr lang="de-CH" baseline="0" dirty="0" smtClean="0"/>
          </a:p>
          <a:p>
            <a:r>
              <a:rPr lang="de-CH" baseline="0" dirty="0" smtClean="0"/>
              <a:t>Das Bild links zeigt eine nachvollziehbare Beziehung zwischen Kunde und Kundendienst, auch wenn die entsprechenden Personen bisher vielleicht noch nie persönlich in Kontakt gestanden haben. Hier ist ein historisiertes Beziehungswissen in einfach verdaubarer Form im Spiel, welche verhindert, dass </a:t>
            </a:r>
          </a:p>
          <a:p>
            <a:endParaRPr lang="de-CH" dirty="0"/>
          </a:p>
        </p:txBody>
      </p:sp>
      <p:sp>
        <p:nvSpPr>
          <p:cNvPr id="4" name="Foliennummernplatzhalter 3"/>
          <p:cNvSpPr>
            <a:spLocks noGrp="1"/>
          </p:cNvSpPr>
          <p:nvPr>
            <p:ph type="sldNum" sz="quarter" idx="10"/>
          </p:nvPr>
        </p:nvSpPr>
        <p:spPr/>
        <p:txBody>
          <a:bodyPr/>
          <a:lstStyle/>
          <a:p>
            <a:fld id="{42D07F05-B54E-431E-A1D8-F1B6D511E874}" type="slidenum">
              <a:rPr lang="de-CH" smtClean="0"/>
              <a:pPr/>
              <a:t>9</a:t>
            </a:fld>
            <a:endParaRPr lang="de-CH"/>
          </a:p>
        </p:txBody>
      </p:sp>
    </p:spTree>
    <p:extLst>
      <p:ext uri="{BB962C8B-B14F-4D97-AF65-F5344CB8AC3E}">
        <p14:creationId xmlns:p14="http://schemas.microsoft.com/office/powerpoint/2010/main" val="379270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750" y="1133475"/>
            <a:ext cx="8135938" cy="4456113"/>
          </a:xfrm>
        </p:spPr>
        <p:txBody>
          <a:bodyPr/>
          <a:lstStyle>
            <a:lvl1pPr>
              <a:lnSpc>
                <a:spcPts val="4500"/>
              </a:lnSpc>
              <a:defRPr sz="3600">
                <a:solidFill>
                  <a:schemeClr val="accent2"/>
                </a:solidFill>
              </a:defRPr>
            </a:lvl1pPr>
          </a:lstStyle>
          <a:p>
            <a:pPr lvl="0"/>
            <a:r>
              <a:rPr lang="de-DE" noProof="0" smtClean="0"/>
              <a:t>Titelmasterformat durch Klicken bearbeiten</a:t>
            </a:r>
            <a:endParaRPr lang="de-CH" noProof="0" dirty="0" smtClean="0"/>
          </a:p>
        </p:txBody>
      </p:sp>
      <p:sp>
        <p:nvSpPr>
          <p:cNvPr id="4105" name="Rectangle 9"/>
          <p:cNvSpPr>
            <a:spLocks noGrp="1" noChangeArrowheads="1"/>
          </p:cNvSpPr>
          <p:nvPr>
            <p:ph type="subTitle" sz="quarter" idx="1"/>
          </p:nvPr>
        </p:nvSpPr>
        <p:spPr>
          <a:xfrm>
            <a:off x="539750" y="1701800"/>
            <a:ext cx="8135938" cy="3887788"/>
          </a:xfrm>
        </p:spPr>
        <p:txBody>
          <a:bodyPr/>
          <a:lstStyle>
            <a:lvl1pPr>
              <a:lnSpc>
                <a:spcPts val="4500"/>
              </a:lnSpc>
              <a:defRPr sz="3600" b="0"/>
            </a:lvl1pPr>
          </a:lstStyle>
          <a:p>
            <a:pPr lvl="0"/>
            <a:r>
              <a:rPr lang="de-DE" noProof="0" smtClean="0"/>
              <a:t>Formatvorlage des Untertitelmasters durch Klicken bearbeiten</a:t>
            </a:r>
            <a:endParaRPr lang="de-CH" noProof="0" smtClean="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3278" y="5626100"/>
            <a:ext cx="3315614" cy="720547"/>
          </a:xfrm>
          <a:prstGeom prst="rect">
            <a:avLst/>
          </a:prstGeom>
        </p:spPr>
      </p:pic>
    </p:spTree>
    <p:extLst>
      <p:ext uri="{BB962C8B-B14F-4D97-AF65-F5344CB8AC3E}">
        <p14:creationId xmlns:p14="http://schemas.microsoft.com/office/powerpoint/2010/main" val="10331662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it-CH"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dirty="0"/>
          </a:p>
        </p:txBody>
      </p:sp>
      <p:sp>
        <p:nvSpPr>
          <p:cNvPr id="4" name="Datumsplatzhalter 3"/>
          <p:cNvSpPr>
            <a:spLocks noGrp="1"/>
          </p:cNvSpPr>
          <p:nvPr>
            <p:ph type="dt" sz="half" idx="10"/>
          </p:nvPr>
        </p:nvSpPr>
        <p:spPr/>
        <p:txBody>
          <a:bodyPr/>
          <a:lstStyle>
            <a:lvl1pPr>
              <a:defRPr/>
            </a:lvl1pPr>
          </a:lstStyle>
          <a:p>
            <a:fld id="{6B912A3B-E8E3-4D80-A25A-F456D7EAC73F}" type="datetime1">
              <a:rPr lang="de-DE" smtClean="0"/>
              <a:t>08.06.2020</a:t>
            </a:fld>
            <a:endParaRPr lang="de-CH"/>
          </a:p>
        </p:txBody>
      </p:sp>
      <p:sp>
        <p:nvSpPr>
          <p:cNvPr id="5" name="Fußzeilenplatzhalter 4"/>
          <p:cNvSpPr>
            <a:spLocks noGrp="1"/>
          </p:cNvSpPr>
          <p:nvPr>
            <p:ph type="ftr" sz="quarter" idx="11"/>
          </p:nvPr>
        </p:nvSpPr>
        <p:spPr/>
        <p:txBody>
          <a:bodyPr/>
          <a:lstStyle>
            <a:lvl1pPr>
              <a:defRPr/>
            </a:lvl1pPr>
          </a:lstStyle>
          <a:p>
            <a:r>
              <a:rPr lang="de-CH" smtClean="0"/>
              <a:t>Schulung OM RIA - Modul 1: Grundlagenwissen CRM </a:t>
            </a:r>
            <a:endParaRPr lang="de-CH"/>
          </a:p>
        </p:txBody>
      </p:sp>
      <p:sp>
        <p:nvSpPr>
          <p:cNvPr id="6" name="Foliennummernplatzhalter 5"/>
          <p:cNvSpPr>
            <a:spLocks noGrp="1"/>
          </p:cNvSpPr>
          <p:nvPr>
            <p:ph type="sldNum" sz="quarter" idx="12"/>
          </p:nvPr>
        </p:nvSpPr>
        <p:spPr/>
        <p:txBody>
          <a:bodyPr/>
          <a:lstStyle>
            <a:lvl1pPr>
              <a:defRPr/>
            </a:lvl1pPr>
          </a:lstStyle>
          <a:p>
            <a:r>
              <a:rPr lang="de-CH"/>
              <a:t>Seite </a:t>
            </a:r>
            <a:fld id="{1655C2A1-CB63-4B43-B879-659CD6B13DE8}" type="slidenum">
              <a:rPr lang="de-CH"/>
              <a:pPr/>
              <a:t>‹Nr.›</a:t>
            </a:fld>
            <a:endParaRPr lang="de-CH"/>
          </a:p>
        </p:txBody>
      </p:sp>
    </p:spTree>
    <p:extLst>
      <p:ext uri="{BB962C8B-B14F-4D97-AF65-F5344CB8AC3E}">
        <p14:creationId xmlns:p14="http://schemas.microsoft.com/office/powerpoint/2010/main" val="2535507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it-CH" dirty="0"/>
          </a:p>
        </p:txBody>
      </p:sp>
      <p:sp>
        <p:nvSpPr>
          <p:cNvPr id="3" name="Inhaltsplatzhalter 2"/>
          <p:cNvSpPr>
            <a:spLocks noGrp="1"/>
          </p:cNvSpPr>
          <p:nvPr>
            <p:ph sz="half" idx="1"/>
          </p:nvPr>
        </p:nvSpPr>
        <p:spPr>
          <a:xfrm>
            <a:off x="539750" y="1196975"/>
            <a:ext cx="3960813" cy="4824413"/>
          </a:xfrm>
        </p:spPr>
        <p:txBody>
          <a:bodyPr/>
          <a:lstStyle>
            <a:lvl1pPr>
              <a:defRPr sz="15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dirty="0"/>
          </a:p>
        </p:txBody>
      </p:sp>
      <p:sp>
        <p:nvSpPr>
          <p:cNvPr id="4" name="Inhaltsplatzhalter 3"/>
          <p:cNvSpPr>
            <a:spLocks noGrp="1"/>
          </p:cNvSpPr>
          <p:nvPr>
            <p:ph sz="half" idx="2"/>
          </p:nvPr>
        </p:nvSpPr>
        <p:spPr>
          <a:xfrm>
            <a:off x="4716463" y="1196975"/>
            <a:ext cx="3959225" cy="4824413"/>
          </a:xfrm>
        </p:spPr>
        <p:txBody>
          <a:bodyPr/>
          <a:lstStyle>
            <a:lvl1pPr>
              <a:defRPr sz="15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dirty="0"/>
          </a:p>
        </p:txBody>
      </p:sp>
      <p:sp>
        <p:nvSpPr>
          <p:cNvPr id="5" name="Datumsplatzhalter 4"/>
          <p:cNvSpPr>
            <a:spLocks noGrp="1"/>
          </p:cNvSpPr>
          <p:nvPr>
            <p:ph type="dt" sz="half" idx="10"/>
          </p:nvPr>
        </p:nvSpPr>
        <p:spPr/>
        <p:txBody>
          <a:bodyPr/>
          <a:lstStyle>
            <a:lvl1pPr>
              <a:defRPr/>
            </a:lvl1pPr>
          </a:lstStyle>
          <a:p>
            <a:fld id="{32930073-D112-4D5D-B3D8-28D57FDDB029}" type="datetime1">
              <a:rPr lang="de-DE" smtClean="0"/>
              <a:t>08.06.2020</a:t>
            </a:fld>
            <a:endParaRPr lang="de-CH"/>
          </a:p>
        </p:txBody>
      </p:sp>
      <p:sp>
        <p:nvSpPr>
          <p:cNvPr id="6" name="Fußzeilenplatzhalter 5"/>
          <p:cNvSpPr>
            <a:spLocks noGrp="1"/>
          </p:cNvSpPr>
          <p:nvPr>
            <p:ph type="ftr" sz="quarter" idx="11"/>
          </p:nvPr>
        </p:nvSpPr>
        <p:spPr/>
        <p:txBody>
          <a:bodyPr/>
          <a:lstStyle>
            <a:lvl1pPr>
              <a:defRPr/>
            </a:lvl1pPr>
          </a:lstStyle>
          <a:p>
            <a:r>
              <a:rPr lang="de-CH" smtClean="0"/>
              <a:t>Schulung OM RIA - Modul 1: Grundlagenwissen CRM </a:t>
            </a:r>
            <a:endParaRPr lang="de-CH"/>
          </a:p>
        </p:txBody>
      </p:sp>
      <p:sp>
        <p:nvSpPr>
          <p:cNvPr id="7" name="Foliennummernplatzhalter 6"/>
          <p:cNvSpPr>
            <a:spLocks noGrp="1"/>
          </p:cNvSpPr>
          <p:nvPr>
            <p:ph type="sldNum" sz="quarter" idx="12"/>
          </p:nvPr>
        </p:nvSpPr>
        <p:spPr/>
        <p:txBody>
          <a:bodyPr/>
          <a:lstStyle>
            <a:lvl1pPr>
              <a:defRPr/>
            </a:lvl1pPr>
          </a:lstStyle>
          <a:p>
            <a:r>
              <a:rPr lang="de-CH"/>
              <a:t>Seite </a:t>
            </a:r>
            <a:fld id="{117F10C9-0B07-45CC-A0F1-BB544ED35D3B}" type="slidenum">
              <a:rPr lang="de-CH"/>
              <a:pPr/>
              <a:t>‹Nr.›</a:t>
            </a:fld>
            <a:endParaRPr lang="de-CH"/>
          </a:p>
        </p:txBody>
      </p:sp>
    </p:spTree>
    <p:extLst>
      <p:ext uri="{BB962C8B-B14F-4D97-AF65-F5344CB8AC3E}">
        <p14:creationId xmlns:p14="http://schemas.microsoft.com/office/powerpoint/2010/main" val="225693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it-CH" dirty="0"/>
          </a:p>
        </p:txBody>
      </p:sp>
      <p:sp>
        <p:nvSpPr>
          <p:cNvPr id="4" name="Inhaltsplatzhalter 3"/>
          <p:cNvSpPr>
            <a:spLocks noGrp="1"/>
          </p:cNvSpPr>
          <p:nvPr>
            <p:ph sz="half" idx="2"/>
          </p:nvPr>
        </p:nvSpPr>
        <p:spPr>
          <a:xfrm>
            <a:off x="4716463" y="1196975"/>
            <a:ext cx="3959225" cy="4824413"/>
          </a:xfrm>
        </p:spPr>
        <p:txBody>
          <a:bodyPr/>
          <a:lstStyle>
            <a:lvl1pPr>
              <a:defRPr sz="15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dirty="0"/>
          </a:p>
        </p:txBody>
      </p:sp>
      <p:sp>
        <p:nvSpPr>
          <p:cNvPr id="5" name="Datumsplatzhalter 4"/>
          <p:cNvSpPr>
            <a:spLocks noGrp="1"/>
          </p:cNvSpPr>
          <p:nvPr>
            <p:ph type="dt" sz="half" idx="10"/>
          </p:nvPr>
        </p:nvSpPr>
        <p:spPr/>
        <p:txBody>
          <a:bodyPr/>
          <a:lstStyle>
            <a:lvl1pPr>
              <a:defRPr/>
            </a:lvl1pPr>
          </a:lstStyle>
          <a:p>
            <a:fld id="{2DF11DE0-161F-4BB1-902A-034683DF561A}" type="datetime1">
              <a:rPr lang="de-DE" smtClean="0"/>
              <a:t>08.06.2020</a:t>
            </a:fld>
            <a:endParaRPr lang="de-CH"/>
          </a:p>
        </p:txBody>
      </p:sp>
      <p:sp>
        <p:nvSpPr>
          <p:cNvPr id="6" name="Fußzeilenplatzhalter 5"/>
          <p:cNvSpPr>
            <a:spLocks noGrp="1"/>
          </p:cNvSpPr>
          <p:nvPr>
            <p:ph type="ftr" sz="quarter" idx="11"/>
          </p:nvPr>
        </p:nvSpPr>
        <p:spPr/>
        <p:txBody>
          <a:bodyPr/>
          <a:lstStyle>
            <a:lvl1pPr>
              <a:defRPr/>
            </a:lvl1pPr>
          </a:lstStyle>
          <a:p>
            <a:r>
              <a:rPr lang="de-CH" smtClean="0"/>
              <a:t>Schulung OM RIA - Modul 1: Grundlagenwissen CRM </a:t>
            </a:r>
            <a:endParaRPr lang="de-CH"/>
          </a:p>
        </p:txBody>
      </p:sp>
      <p:sp>
        <p:nvSpPr>
          <p:cNvPr id="7" name="Foliennummernplatzhalter 6"/>
          <p:cNvSpPr>
            <a:spLocks noGrp="1"/>
          </p:cNvSpPr>
          <p:nvPr>
            <p:ph type="sldNum" sz="quarter" idx="12"/>
          </p:nvPr>
        </p:nvSpPr>
        <p:spPr/>
        <p:txBody>
          <a:bodyPr/>
          <a:lstStyle>
            <a:lvl1pPr>
              <a:defRPr/>
            </a:lvl1pPr>
          </a:lstStyle>
          <a:p>
            <a:r>
              <a:rPr lang="de-CH"/>
              <a:t>Seite </a:t>
            </a:r>
            <a:fld id="{117F10C9-0B07-45CC-A0F1-BB544ED35D3B}" type="slidenum">
              <a:rPr lang="de-CH"/>
              <a:pPr/>
              <a:t>‹Nr.›</a:t>
            </a:fld>
            <a:endParaRPr lang="de-CH"/>
          </a:p>
        </p:txBody>
      </p:sp>
      <p:sp>
        <p:nvSpPr>
          <p:cNvPr id="9" name="Bildplatzhalter 8"/>
          <p:cNvSpPr>
            <a:spLocks noGrp="1"/>
          </p:cNvSpPr>
          <p:nvPr>
            <p:ph type="pic" sz="quarter" idx="13"/>
          </p:nvPr>
        </p:nvSpPr>
        <p:spPr>
          <a:xfrm>
            <a:off x="539750" y="1268413"/>
            <a:ext cx="3960813" cy="4752975"/>
          </a:xfrm>
        </p:spPr>
        <p:txBody>
          <a:bodyPr/>
          <a:lstStyle/>
          <a:p>
            <a:r>
              <a:rPr lang="de-DE" smtClean="0"/>
              <a:t>Bild durch Klicken auf Symbol hinzufügen</a:t>
            </a:r>
            <a:endParaRPr lang="it-CH"/>
          </a:p>
        </p:txBody>
      </p:sp>
    </p:spTree>
    <p:extLst>
      <p:ext uri="{BB962C8B-B14F-4D97-AF65-F5344CB8AC3E}">
        <p14:creationId xmlns:p14="http://schemas.microsoft.com/office/powerpoint/2010/main" val="34197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it-CH"/>
          </a:p>
        </p:txBody>
      </p:sp>
      <p:sp>
        <p:nvSpPr>
          <p:cNvPr id="4" name="Inhaltsplatzhalter 3"/>
          <p:cNvSpPr>
            <a:spLocks noGrp="1"/>
          </p:cNvSpPr>
          <p:nvPr>
            <p:ph sz="half" idx="2"/>
          </p:nvPr>
        </p:nvSpPr>
        <p:spPr>
          <a:xfrm>
            <a:off x="539750" y="1196975"/>
            <a:ext cx="3959225" cy="4824413"/>
          </a:xfrm>
        </p:spPr>
        <p:txBody>
          <a:bodyPr/>
          <a:lstStyle>
            <a:lvl1pPr>
              <a:defRPr sz="15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dirty="0"/>
          </a:p>
        </p:txBody>
      </p:sp>
      <p:sp>
        <p:nvSpPr>
          <p:cNvPr id="5" name="Datumsplatzhalter 4"/>
          <p:cNvSpPr>
            <a:spLocks noGrp="1"/>
          </p:cNvSpPr>
          <p:nvPr>
            <p:ph type="dt" sz="half" idx="10"/>
          </p:nvPr>
        </p:nvSpPr>
        <p:spPr/>
        <p:txBody>
          <a:bodyPr/>
          <a:lstStyle>
            <a:lvl1pPr>
              <a:defRPr/>
            </a:lvl1pPr>
          </a:lstStyle>
          <a:p>
            <a:fld id="{573E9298-3038-4173-A631-0673F63A0913}" type="datetime1">
              <a:rPr lang="de-DE" smtClean="0"/>
              <a:t>08.06.2020</a:t>
            </a:fld>
            <a:endParaRPr lang="de-CH"/>
          </a:p>
        </p:txBody>
      </p:sp>
      <p:sp>
        <p:nvSpPr>
          <p:cNvPr id="6" name="Fußzeilenplatzhalter 5"/>
          <p:cNvSpPr>
            <a:spLocks noGrp="1"/>
          </p:cNvSpPr>
          <p:nvPr>
            <p:ph type="ftr" sz="quarter" idx="11"/>
          </p:nvPr>
        </p:nvSpPr>
        <p:spPr/>
        <p:txBody>
          <a:bodyPr/>
          <a:lstStyle>
            <a:lvl1pPr>
              <a:defRPr/>
            </a:lvl1pPr>
          </a:lstStyle>
          <a:p>
            <a:r>
              <a:rPr lang="de-CH" smtClean="0"/>
              <a:t>Schulung OM RIA - Modul 1: Grundlagenwissen CRM </a:t>
            </a:r>
            <a:endParaRPr lang="de-CH"/>
          </a:p>
        </p:txBody>
      </p:sp>
      <p:sp>
        <p:nvSpPr>
          <p:cNvPr id="7" name="Foliennummernplatzhalter 6"/>
          <p:cNvSpPr>
            <a:spLocks noGrp="1"/>
          </p:cNvSpPr>
          <p:nvPr>
            <p:ph type="sldNum" sz="quarter" idx="12"/>
          </p:nvPr>
        </p:nvSpPr>
        <p:spPr/>
        <p:txBody>
          <a:bodyPr/>
          <a:lstStyle>
            <a:lvl1pPr>
              <a:defRPr/>
            </a:lvl1pPr>
          </a:lstStyle>
          <a:p>
            <a:r>
              <a:rPr lang="de-CH"/>
              <a:t>Seite </a:t>
            </a:r>
            <a:fld id="{117F10C9-0B07-45CC-A0F1-BB544ED35D3B}" type="slidenum">
              <a:rPr lang="de-CH"/>
              <a:pPr/>
              <a:t>‹Nr.›</a:t>
            </a:fld>
            <a:endParaRPr lang="de-CH"/>
          </a:p>
        </p:txBody>
      </p:sp>
      <p:sp>
        <p:nvSpPr>
          <p:cNvPr id="9" name="Bildplatzhalter 8"/>
          <p:cNvSpPr>
            <a:spLocks noGrp="1"/>
          </p:cNvSpPr>
          <p:nvPr>
            <p:ph type="pic" sz="quarter" idx="13"/>
          </p:nvPr>
        </p:nvSpPr>
        <p:spPr>
          <a:xfrm>
            <a:off x="4714875" y="1268413"/>
            <a:ext cx="3960813" cy="4752975"/>
          </a:xfrm>
        </p:spPr>
        <p:txBody>
          <a:bodyPr/>
          <a:lstStyle/>
          <a:p>
            <a:r>
              <a:rPr lang="de-DE" smtClean="0"/>
              <a:t>Bild durch Klicken auf Symbol hinzufügen</a:t>
            </a:r>
            <a:endParaRPr lang="it-CH" dirty="0"/>
          </a:p>
        </p:txBody>
      </p:sp>
    </p:spTree>
    <p:extLst>
      <p:ext uri="{BB962C8B-B14F-4D97-AF65-F5344CB8AC3E}">
        <p14:creationId xmlns:p14="http://schemas.microsoft.com/office/powerpoint/2010/main" val="2263154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it-CH" dirty="0"/>
          </a:p>
        </p:txBody>
      </p:sp>
      <p:sp>
        <p:nvSpPr>
          <p:cNvPr id="3" name="Datumsplatzhalter 2"/>
          <p:cNvSpPr>
            <a:spLocks noGrp="1"/>
          </p:cNvSpPr>
          <p:nvPr>
            <p:ph type="dt" sz="half" idx="10"/>
          </p:nvPr>
        </p:nvSpPr>
        <p:spPr/>
        <p:txBody>
          <a:bodyPr/>
          <a:lstStyle>
            <a:lvl1pPr>
              <a:defRPr/>
            </a:lvl1pPr>
          </a:lstStyle>
          <a:p>
            <a:fld id="{A7FDE1F7-112F-421A-B9A1-6E612E497AA8}" type="datetime1">
              <a:rPr lang="de-DE" smtClean="0"/>
              <a:t>08.06.2020</a:t>
            </a:fld>
            <a:endParaRPr lang="de-CH"/>
          </a:p>
        </p:txBody>
      </p:sp>
      <p:sp>
        <p:nvSpPr>
          <p:cNvPr id="4" name="Fußzeilenplatzhalter 3"/>
          <p:cNvSpPr>
            <a:spLocks noGrp="1"/>
          </p:cNvSpPr>
          <p:nvPr>
            <p:ph type="ftr" sz="quarter" idx="11"/>
          </p:nvPr>
        </p:nvSpPr>
        <p:spPr/>
        <p:txBody>
          <a:bodyPr/>
          <a:lstStyle>
            <a:lvl1pPr>
              <a:defRPr/>
            </a:lvl1pPr>
          </a:lstStyle>
          <a:p>
            <a:r>
              <a:rPr lang="de-CH" smtClean="0"/>
              <a:t>Schulung OM RIA - Modul 1: Grundlagenwissen CRM </a:t>
            </a:r>
            <a:endParaRPr lang="de-CH"/>
          </a:p>
        </p:txBody>
      </p:sp>
      <p:sp>
        <p:nvSpPr>
          <p:cNvPr id="5" name="Foliennummernplatzhalter 4"/>
          <p:cNvSpPr>
            <a:spLocks noGrp="1"/>
          </p:cNvSpPr>
          <p:nvPr>
            <p:ph type="sldNum" sz="quarter" idx="12"/>
          </p:nvPr>
        </p:nvSpPr>
        <p:spPr/>
        <p:txBody>
          <a:bodyPr/>
          <a:lstStyle>
            <a:lvl1pPr>
              <a:defRPr/>
            </a:lvl1pPr>
          </a:lstStyle>
          <a:p>
            <a:r>
              <a:rPr lang="de-CH"/>
              <a:t>Seite </a:t>
            </a:r>
            <a:fld id="{D60CD85A-232C-4A24-8690-164EECD38F22}" type="slidenum">
              <a:rPr lang="de-CH"/>
              <a:pPr/>
              <a:t>‹Nr.›</a:t>
            </a:fld>
            <a:endParaRPr lang="de-CH"/>
          </a:p>
        </p:txBody>
      </p:sp>
      <p:sp>
        <p:nvSpPr>
          <p:cNvPr id="7" name="Bildplatzhalter 6"/>
          <p:cNvSpPr>
            <a:spLocks noGrp="1"/>
          </p:cNvSpPr>
          <p:nvPr>
            <p:ph type="pic" sz="quarter" idx="13"/>
          </p:nvPr>
        </p:nvSpPr>
        <p:spPr>
          <a:xfrm>
            <a:off x="539750" y="1268413"/>
            <a:ext cx="8135938" cy="4752975"/>
          </a:xfrm>
        </p:spPr>
        <p:txBody>
          <a:bodyPr/>
          <a:lstStyle/>
          <a:p>
            <a:r>
              <a:rPr lang="de-DE" smtClean="0"/>
              <a:t>Bild durch Klicken auf Symbol hinzufügen</a:t>
            </a:r>
            <a:endParaRPr lang="it-CH" dirty="0"/>
          </a:p>
        </p:txBody>
      </p:sp>
    </p:spTree>
    <p:extLst>
      <p:ext uri="{BB962C8B-B14F-4D97-AF65-F5344CB8AC3E}">
        <p14:creationId xmlns:p14="http://schemas.microsoft.com/office/powerpoint/2010/main" val="48672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it-CH" dirty="0"/>
          </a:p>
        </p:txBody>
      </p:sp>
      <p:sp>
        <p:nvSpPr>
          <p:cNvPr id="3" name="Inhaltsplatzhalter 2"/>
          <p:cNvSpPr>
            <a:spLocks noGrp="1"/>
          </p:cNvSpPr>
          <p:nvPr>
            <p:ph idx="1"/>
          </p:nvPr>
        </p:nvSpPr>
        <p:spPr>
          <a:xfrm>
            <a:off x="539750" y="3284984"/>
            <a:ext cx="1871663" cy="273640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dirty="0"/>
          </a:p>
        </p:txBody>
      </p:sp>
      <p:sp>
        <p:nvSpPr>
          <p:cNvPr id="4" name="Datumsplatzhalter 3"/>
          <p:cNvSpPr>
            <a:spLocks noGrp="1"/>
          </p:cNvSpPr>
          <p:nvPr>
            <p:ph type="dt" sz="half" idx="10"/>
          </p:nvPr>
        </p:nvSpPr>
        <p:spPr/>
        <p:txBody>
          <a:bodyPr/>
          <a:lstStyle>
            <a:lvl1pPr>
              <a:defRPr/>
            </a:lvl1pPr>
          </a:lstStyle>
          <a:p>
            <a:fld id="{23C6DC7D-5F98-490D-9DF1-E1B5DE03F570}" type="datetime1">
              <a:rPr lang="de-DE" smtClean="0"/>
              <a:t>08.06.2020</a:t>
            </a:fld>
            <a:endParaRPr lang="de-CH"/>
          </a:p>
        </p:txBody>
      </p:sp>
      <p:sp>
        <p:nvSpPr>
          <p:cNvPr id="5" name="Fußzeilenplatzhalter 4"/>
          <p:cNvSpPr>
            <a:spLocks noGrp="1"/>
          </p:cNvSpPr>
          <p:nvPr>
            <p:ph type="ftr" sz="quarter" idx="11"/>
          </p:nvPr>
        </p:nvSpPr>
        <p:spPr/>
        <p:txBody>
          <a:bodyPr/>
          <a:lstStyle>
            <a:lvl1pPr>
              <a:defRPr/>
            </a:lvl1pPr>
          </a:lstStyle>
          <a:p>
            <a:r>
              <a:rPr lang="de-CH" smtClean="0"/>
              <a:t>Schulung OM RIA - Modul 1: Grundlagenwissen CRM </a:t>
            </a:r>
            <a:endParaRPr lang="de-CH"/>
          </a:p>
        </p:txBody>
      </p:sp>
      <p:sp>
        <p:nvSpPr>
          <p:cNvPr id="6" name="Foliennummernplatzhalter 5"/>
          <p:cNvSpPr>
            <a:spLocks noGrp="1"/>
          </p:cNvSpPr>
          <p:nvPr>
            <p:ph type="sldNum" sz="quarter" idx="12"/>
          </p:nvPr>
        </p:nvSpPr>
        <p:spPr/>
        <p:txBody>
          <a:bodyPr/>
          <a:lstStyle>
            <a:lvl1pPr>
              <a:defRPr/>
            </a:lvl1pPr>
          </a:lstStyle>
          <a:p>
            <a:r>
              <a:rPr lang="de-CH"/>
              <a:t>Seite </a:t>
            </a:r>
            <a:fld id="{1655C2A1-CB63-4B43-B879-659CD6B13DE8}" type="slidenum">
              <a:rPr lang="de-CH"/>
              <a:pPr/>
              <a:t>‹Nr.›</a:t>
            </a:fld>
            <a:endParaRPr lang="de-CH"/>
          </a:p>
        </p:txBody>
      </p:sp>
      <p:sp>
        <p:nvSpPr>
          <p:cNvPr id="8" name="Bildplatzhalter 7"/>
          <p:cNvSpPr>
            <a:spLocks noGrp="1"/>
          </p:cNvSpPr>
          <p:nvPr>
            <p:ph type="pic" sz="quarter" idx="13"/>
          </p:nvPr>
        </p:nvSpPr>
        <p:spPr>
          <a:xfrm>
            <a:off x="539750" y="1268413"/>
            <a:ext cx="1871663" cy="1873250"/>
          </a:xfrm>
        </p:spPr>
        <p:txBody>
          <a:bodyPr/>
          <a:lstStyle/>
          <a:p>
            <a:r>
              <a:rPr lang="de-DE" smtClean="0"/>
              <a:t>Bild durch Klicken auf Symbol hinzufügen</a:t>
            </a:r>
            <a:endParaRPr lang="it-CH"/>
          </a:p>
        </p:txBody>
      </p:sp>
      <p:sp>
        <p:nvSpPr>
          <p:cNvPr id="9" name="Inhaltsplatzhalter 2"/>
          <p:cNvSpPr>
            <a:spLocks noGrp="1"/>
          </p:cNvSpPr>
          <p:nvPr>
            <p:ph idx="14"/>
          </p:nvPr>
        </p:nvSpPr>
        <p:spPr>
          <a:xfrm>
            <a:off x="4715934" y="3284984"/>
            <a:ext cx="1871663" cy="273640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dirty="0"/>
          </a:p>
        </p:txBody>
      </p:sp>
      <p:sp>
        <p:nvSpPr>
          <p:cNvPr id="10" name="Bildplatzhalter 7"/>
          <p:cNvSpPr>
            <a:spLocks noGrp="1"/>
          </p:cNvSpPr>
          <p:nvPr>
            <p:ph type="pic" sz="quarter" idx="15"/>
          </p:nvPr>
        </p:nvSpPr>
        <p:spPr>
          <a:xfrm>
            <a:off x="4715934" y="1268413"/>
            <a:ext cx="1871663" cy="1873250"/>
          </a:xfrm>
        </p:spPr>
        <p:txBody>
          <a:bodyPr/>
          <a:lstStyle/>
          <a:p>
            <a:r>
              <a:rPr lang="de-DE" smtClean="0"/>
              <a:t>Bild durch Klicken auf Symbol hinzufügen</a:t>
            </a:r>
            <a:endParaRPr lang="it-CH"/>
          </a:p>
        </p:txBody>
      </p:sp>
      <p:sp>
        <p:nvSpPr>
          <p:cNvPr id="11" name="Inhaltsplatzhalter 2"/>
          <p:cNvSpPr>
            <a:spLocks noGrp="1"/>
          </p:cNvSpPr>
          <p:nvPr>
            <p:ph idx="16"/>
          </p:nvPr>
        </p:nvSpPr>
        <p:spPr>
          <a:xfrm>
            <a:off x="2627842" y="3284984"/>
            <a:ext cx="1871663" cy="273640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dirty="0"/>
          </a:p>
        </p:txBody>
      </p:sp>
      <p:sp>
        <p:nvSpPr>
          <p:cNvPr id="12" name="Bildplatzhalter 7"/>
          <p:cNvSpPr>
            <a:spLocks noGrp="1"/>
          </p:cNvSpPr>
          <p:nvPr>
            <p:ph type="pic" sz="quarter" idx="17"/>
          </p:nvPr>
        </p:nvSpPr>
        <p:spPr>
          <a:xfrm>
            <a:off x="2627842" y="1268413"/>
            <a:ext cx="1871663" cy="1873250"/>
          </a:xfrm>
        </p:spPr>
        <p:txBody>
          <a:bodyPr/>
          <a:lstStyle/>
          <a:p>
            <a:r>
              <a:rPr lang="de-DE" smtClean="0"/>
              <a:t>Bild durch Klicken auf Symbol hinzufügen</a:t>
            </a:r>
            <a:endParaRPr lang="it-CH"/>
          </a:p>
        </p:txBody>
      </p:sp>
      <p:sp>
        <p:nvSpPr>
          <p:cNvPr id="13" name="Inhaltsplatzhalter 2"/>
          <p:cNvSpPr>
            <a:spLocks noGrp="1"/>
          </p:cNvSpPr>
          <p:nvPr>
            <p:ph idx="18"/>
          </p:nvPr>
        </p:nvSpPr>
        <p:spPr>
          <a:xfrm>
            <a:off x="6804025" y="3284984"/>
            <a:ext cx="1871663" cy="273640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dirty="0"/>
          </a:p>
        </p:txBody>
      </p:sp>
      <p:sp>
        <p:nvSpPr>
          <p:cNvPr id="14" name="Bildplatzhalter 7"/>
          <p:cNvSpPr>
            <a:spLocks noGrp="1"/>
          </p:cNvSpPr>
          <p:nvPr>
            <p:ph type="pic" sz="quarter" idx="19"/>
          </p:nvPr>
        </p:nvSpPr>
        <p:spPr>
          <a:xfrm>
            <a:off x="6804025" y="1268413"/>
            <a:ext cx="1871663" cy="1873250"/>
          </a:xfrm>
        </p:spPr>
        <p:txBody>
          <a:bodyPr/>
          <a:lstStyle/>
          <a:p>
            <a:r>
              <a:rPr lang="de-DE" smtClean="0"/>
              <a:t>Bild durch Klicken auf Symbol hinzufügen</a:t>
            </a:r>
            <a:endParaRPr lang="it-CH"/>
          </a:p>
        </p:txBody>
      </p:sp>
    </p:spTree>
    <p:extLst>
      <p:ext uri="{BB962C8B-B14F-4D97-AF65-F5344CB8AC3E}">
        <p14:creationId xmlns:p14="http://schemas.microsoft.com/office/powerpoint/2010/main" val="734109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0E2E5A16-BC1A-4890-A635-2957753DCDF0}" type="datetime1">
              <a:rPr lang="de-DE" smtClean="0"/>
              <a:t>08.06.2020</a:t>
            </a:fld>
            <a:endParaRPr lang="de-CH"/>
          </a:p>
        </p:txBody>
      </p:sp>
      <p:sp>
        <p:nvSpPr>
          <p:cNvPr id="3" name="Fußzeilenplatzhalter 2"/>
          <p:cNvSpPr>
            <a:spLocks noGrp="1"/>
          </p:cNvSpPr>
          <p:nvPr>
            <p:ph type="ftr" sz="quarter" idx="11"/>
          </p:nvPr>
        </p:nvSpPr>
        <p:spPr/>
        <p:txBody>
          <a:bodyPr/>
          <a:lstStyle>
            <a:lvl1pPr>
              <a:defRPr/>
            </a:lvl1pPr>
          </a:lstStyle>
          <a:p>
            <a:r>
              <a:rPr lang="de-CH" smtClean="0"/>
              <a:t>Schulung OM RIA - Modul 1: Grundlagenwissen CRM </a:t>
            </a:r>
            <a:endParaRPr lang="de-CH"/>
          </a:p>
        </p:txBody>
      </p:sp>
      <p:sp>
        <p:nvSpPr>
          <p:cNvPr id="4" name="Foliennummernplatzhalter 3"/>
          <p:cNvSpPr>
            <a:spLocks noGrp="1"/>
          </p:cNvSpPr>
          <p:nvPr>
            <p:ph type="sldNum" sz="quarter" idx="12"/>
          </p:nvPr>
        </p:nvSpPr>
        <p:spPr/>
        <p:txBody>
          <a:bodyPr/>
          <a:lstStyle>
            <a:lvl1pPr>
              <a:defRPr/>
            </a:lvl1pPr>
          </a:lstStyle>
          <a:p>
            <a:r>
              <a:rPr lang="de-CH"/>
              <a:t>Seite </a:t>
            </a:r>
            <a:fld id="{B07B51B7-C9B5-4715-9731-6ECD808037ED}" type="slidenum">
              <a:rPr lang="de-CH"/>
              <a:pPr/>
              <a:t>‹Nr.›</a:t>
            </a:fld>
            <a:endParaRPr lang="de-CH"/>
          </a:p>
        </p:txBody>
      </p:sp>
    </p:spTree>
    <p:extLst>
      <p:ext uri="{BB962C8B-B14F-4D97-AF65-F5344CB8AC3E}">
        <p14:creationId xmlns:p14="http://schemas.microsoft.com/office/powerpoint/2010/main" val="35305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290513"/>
            <a:ext cx="8135938"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dirty="0" smtClean="0"/>
              <a:t>Titelmasterformat durch Klicken bearbeiten</a:t>
            </a:r>
          </a:p>
        </p:txBody>
      </p:sp>
      <p:sp>
        <p:nvSpPr>
          <p:cNvPr id="1027" name="Rectangle 3"/>
          <p:cNvSpPr>
            <a:spLocks noGrp="1" noChangeArrowheads="1"/>
          </p:cNvSpPr>
          <p:nvPr>
            <p:ph type="body" idx="1"/>
          </p:nvPr>
        </p:nvSpPr>
        <p:spPr bwMode="auto">
          <a:xfrm>
            <a:off x="539750" y="1196975"/>
            <a:ext cx="8135938"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dirty="0" smtClean="0"/>
              <a:t>Textmasterformate durch Klicken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p>
        </p:txBody>
      </p:sp>
      <p:sp>
        <p:nvSpPr>
          <p:cNvPr id="1028" name="Rectangle 4"/>
          <p:cNvSpPr>
            <a:spLocks noGrp="1" noChangeArrowheads="1"/>
          </p:cNvSpPr>
          <p:nvPr>
            <p:ph type="dt" sz="half" idx="2"/>
          </p:nvPr>
        </p:nvSpPr>
        <p:spPr bwMode="auto">
          <a:xfrm>
            <a:off x="539750" y="6245225"/>
            <a:ext cx="6048375"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a:lvl1pPr>
          </a:lstStyle>
          <a:p>
            <a:fld id="{E7F272F8-7D2B-4BA7-948E-75D471CB5D4A}" type="datetime1">
              <a:rPr lang="de-DE" smtClean="0"/>
              <a:t>08.06.2020</a:t>
            </a:fld>
            <a:endParaRPr lang="de-CH"/>
          </a:p>
        </p:txBody>
      </p:sp>
      <p:sp>
        <p:nvSpPr>
          <p:cNvPr id="1029" name="Rectangle 5"/>
          <p:cNvSpPr>
            <a:spLocks noGrp="1" noChangeArrowheads="1"/>
          </p:cNvSpPr>
          <p:nvPr>
            <p:ph type="ftr" sz="quarter" idx="3"/>
          </p:nvPr>
        </p:nvSpPr>
        <p:spPr bwMode="auto">
          <a:xfrm>
            <a:off x="539750" y="6372225"/>
            <a:ext cx="6048375"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a:lvl1pPr>
          </a:lstStyle>
          <a:p>
            <a:r>
              <a:rPr lang="de-CH" smtClean="0"/>
              <a:t>Schulung OM RIA - Modul 1: Grundlagenwissen CRM </a:t>
            </a:r>
            <a:endParaRPr lang="de-CH"/>
          </a:p>
        </p:txBody>
      </p:sp>
      <p:sp>
        <p:nvSpPr>
          <p:cNvPr id="1030" name="Rectangle 6"/>
          <p:cNvSpPr>
            <a:spLocks noGrp="1" noChangeArrowheads="1"/>
          </p:cNvSpPr>
          <p:nvPr>
            <p:ph type="sldNum" sz="quarter" idx="4"/>
          </p:nvPr>
        </p:nvSpPr>
        <p:spPr bwMode="auto">
          <a:xfrm>
            <a:off x="539750" y="6499225"/>
            <a:ext cx="6048375"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a:lvl1pPr>
          </a:lstStyle>
          <a:p>
            <a:r>
              <a:rPr lang="de-CH"/>
              <a:t>Seite </a:t>
            </a:r>
            <a:fld id="{6A6884CC-F2EC-4046-B8B2-27D9AFECECA4}" type="slidenum">
              <a:rPr lang="de-CH"/>
              <a:pPr/>
              <a:t>‹Nr.›</a:t>
            </a:fld>
            <a:endParaRPr lang="de-CH"/>
          </a:p>
        </p:txBody>
      </p:sp>
      <p:sp>
        <p:nvSpPr>
          <p:cNvPr id="1039" name="Line 15"/>
          <p:cNvSpPr>
            <a:spLocks noChangeShapeType="1"/>
          </p:cNvSpPr>
          <p:nvPr userDrawn="1"/>
        </p:nvSpPr>
        <p:spPr bwMode="auto">
          <a:xfrm>
            <a:off x="6804025" y="6273800"/>
            <a:ext cx="0" cy="323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CH"/>
          </a:p>
        </p:txBody>
      </p:sp>
      <p:pic>
        <p:nvPicPr>
          <p:cNvPr id="9" name="Grafik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013969" y="6237300"/>
            <a:ext cx="1693469" cy="396850"/>
          </a:xfrm>
          <a:prstGeom prst="rect">
            <a:avLst/>
          </a:prstGeom>
        </p:spPr>
      </p:pic>
    </p:spTree>
    <p:extLst>
      <p:ext uri="{BB962C8B-B14F-4D97-AF65-F5344CB8AC3E}">
        <p14:creationId xmlns:p14="http://schemas.microsoft.com/office/powerpoint/2010/main" val="239363705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timing>
    <p:tnLst>
      <p:par>
        <p:cTn id="1" dur="indefinite" restart="never" nodeType="tmRoot"/>
      </p:par>
    </p:tnLst>
  </p:timing>
  <p:hf hdr="0"/>
  <p:txStyles>
    <p:titleStyle>
      <a:lvl1pPr algn="l" rtl="0" eaLnBrk="1" fontAlgn="base" hangingPunct="1">
        <a:lnSpc>
          <a:spcPts val="2500"/>
        </a:lnSpc>
        <a:spcBef>
          <a:spcPct val="0"/>
        </a:spcBef>
        <a:spcAft>
          <a:spcPct val="0"/>
        </a:spcAft>
        <a:defRPr sz="2000">
          <a:solidFill>
            <a:schemeClr val="accent2"/>
          </a:solidFill>
          <a:latin typeface="+mj-lt"/>
          <a:ea typeface="+mj-ea"/>
          <a:cs typeface="+mj-cs"/>
        </a:defRPr>
      </a:lvl1pPr>
      <a:lvl2pPr algn="l" rtl="0" eaLnBrk="1" fontAlgn="base" hangingPunct="1">
        <a:lnSpc>
          <a:spcPts val="2500"/>
        </a:lnSpc>
        <a:spcBef>
          <a:spcPct val="0"/>
        </a:spcBef>
        <a:spcAft>
          <a:spcPct val="0"/>
        </a:spcAft>
        <a:defRPr sz="2000">
          <a:solidFill>
            <a:schemeClr val="tx2"/>
          </a:solidFill>
          <a:latin typeface="Arial" charset="0"/>
          <a:cs typeface="Arial" charset="0"/>
        </a:defRPr>
      </a:lvl2pPr>
      <a:lvl3pPr algn="l" rtl="0" eaLnBrk="1" fontAlgn="base" hangingPunct="1">
        <a:lnSpc>
          <a:spcPts val="2500"/>
        </a:lnSpc>
        <a:spcBef>
          <a:spcPct val="0"/>
        </a:spcBef>
        <a:spcAft>
          <a:spcPct val="0"/>
        </a:spcAft>
        <a:defRPr sz="2000">
          <a:solidFill>
            <a:schemeClr val="tx2"/>
          </a:solidFill>
          <a:latin typeface="Arial" charset="0"/>
          <a:cs typeface="Arial" charset="0"/>
        </a:defRPr>
      </a:lvl3pPr>
      <a:lvl4pPr algn="l" rtl="0" eaLnBrk="1" fontAlgn="base" hangingPunct="1">
        <a:lnSpc>
          <a:spcPts val="2500"/>
        </a:lnSpc>
        <a:spcBef>
          <a:spcPct val="0"/>
        </a:spcBef>
        <a:spcAft>
          <a:spcPct val="0"/>
        </a:spcAft>
        <a:defRPr sz="2000">
          <a:solidFill>
            <a:schemeClr val="tx2"/>
          </a:solidFill>
          <a:latin typeface="Arial" charset="0"/>
          <a:cs typeface="Arial" charset="0"/>
        </a:defRPr>
      </a:lvl4pPr>
      <a:lvl5pPr algn="l" rtl="0" eaLnBrk="1" fontAlgn="base" hangingPunct="1">
        <a:lnSpc>
          <a:spcPts val="2500"/>
        </a:lnSpc>
        <a:spcBef>
          <a:spcPct val="0"/>
        </a:spcBef>
        <a:spcAft>
          <a:spcPct val="0"/>
        </a:spcAft>
        <a:defRPr sz="2000">
          <a:solidFill>
            <a:schemeClr val="tx2"/>
          </a:solidFill>
          <a:latin typeface="Arial" charset="0"/>
          <a:cs typeface="Arial" charset="0"/>
        </a:defRPr>
      </a:lvl5pPr>
      <a:lvl6pPr marL="457200" algn="l" rtl="0" eaLnBrk="1" fontAlgn="base" hangingPunct="1">
        <a:lnSpc>
          <a:spcPts val="2500"/>
        </a:lnSpc>
        <a:spcBef>
          <a:spcPct val="0"/>
        </a:spcBef>
        <a:spcAft>
          <a:spcPct val="0"/>
        </a:spcAft>
        <a:defRPr sz="2000">
          <a:solidFill>
            <a:schemeClr val="tx2"/>
          </a:solidFill>
          <a:latin typeface="Arial" charset="0"/>
          <a:cs typeface="Arial" charset="0"/>
        </a:defRPr>
      </a:lvl6pPr>
      <a:lvl7pPr marL="914400" algn="l" rtl="0" eaLnBrk="1" fontAlgn="base" hangingPunct="1">
        <a:lnSpc>
          <a:spcPts val="2500"/>
        </a:lnSpc>
        <a:spcBef>
          <a:spcPct val="0"/>
        </a:spcBef>
        <a:spcAft>
          <a:spcPct val="0"/>
        </a:spcAft>
        <a:defRPr sz="2000">
          <a:solidFill>
            <a:schemeClr val="tx2"/>
          </a:solidFill>
          <a:latin typeface="Arial" charset="0"/>
          <a:cs typeface="Arial" charset="0"/>
        </a:defRPr>
      </a:lvl7pPr>
      <a:lvl8pPr marL="1371600" algn="l" rtl="0" eaLnBrk="1" fontAlgn="base" hangingPunct="1">
        <a:lnSpc>
          <a:spcPts val="2500"/>
        </a:lnSpc>
        <a:spcBef>
          <a:spcPct val="0"/>
        </a:spcBef>
        <a:spcAft>
          <a:spcPct val="0"/>
        </a:spcAft>
        <a:defRPr sz="2000">
          <a:solidFill>
            <a:schemeClr val="tx2"/>
          </a:solidFill>
          <a:latin typeface="Arial" charset="0"/>
          <a:cs typeface="Arial" charset="0"/>
        </a:defRPr>
      </a:lvl8pPr>
      <a:lvl9pPr marL="1828800" algn="l" rtl="0" eaLnBrk="1" fontAlgn="base" hangingPunct="1">
        <a:lnSpc>
          <a:spcPts val="2500"/>
        </a:lnSpc>
        <a:spcBef>
          <a:spcPct val="0"/>
        </a:spcBef>
        <a:spcAft>
          <a:spcPct val="0"/>
        </a:spcAft>
        <a:defRPr sz="2000">
          <a:solidFill>
            <a:schemeClr val="tx2"/>
          </a:solidFill>
          <a:latin typeface="Arial" charset="0"/>
          <a:cs typeface="Arial" charset="0"/>
        </a:defRPr>
      </a:lvl9pPr>
    </p:titleStyle>
    <p:bodyStyle>
      <a:lvl1pPr algn="l" rtl="0" eaLnBrk="1" fontAlgn="base" hangingPunct="1">
        <a:lnSpc>
          <a:spcPts val="2200"/>
        </a:lnSpc>
        <a:spcBef>
          <a:spcPct val="0"/>
        </a:spcBef>
        <a:spcAft>
          <a:spcPct val="0"/>
        </a:spcAft>
        <a:tabLst>
          <a:tab pos="176213" algn="l"/>
          <a:tab pos="361950" algn="l"/>
          <a:tab pos="2079625" algn="l"/>
          <a:tab pos="4173538" algn="l"/>
          <a:tab pos="6261100" algn="l"/>
        </a:tabLst>
        <a:defRPr sz="1800" b="1">
          <a:solidFill>
            <a:schemeClr val="tx1"/>
          </a:solidFill>
          <a:latin typeface="+mn-lt"/>
          <a:ea typeface="+mn-ea"/>
          <a:cs typeface="+mn-cs"/>
        </a:defRPr>
      </a:lvl1pPr>
      <a:lvl2pPr marL="1588" algn="l" rtl="0" eaLnBrk="1" fontAlgn="base" hangingPunct="1">
        <a:lnSpc>
          <a:spcPts val="2200"/>
        </a:lnSpc>
        <a:spcBef>
          <a:spcPct val="0"/>
        </a:spcBef>
        <a:spcAft>
          <a:spcPct val="0"/>
        </a:spcAft>
        <a:tabLst>
          <a:tab pos="176213" algn="l"/>
          <a:tab pos="361950" algn="l"/>
          <a:tab pos="2079625" algn="l"/>
          <a:tab pos="4173538" algn="l"/>
          <a:tab pos="6261100" algn="l"/>
        </a:tabLst>
        <a:defRPr sz="1800">
          <a:solidFill>
            <a:schemeClr val="tx1"/>
          </a:solidFill>
          <a:latin typeface="+mn-lt"/>
          <a:cs typeface="+mn-cs"/>
        </a:defRPr>
      </a:lvl2pPr>
      <a:lvl3pPr marL="3175" algn="l" rtl="0" eaLnBrk="1" fontAlgn="base" hangingPunct="1">
        <a:lnSpc>
          <a:spcPts val="2200"/>
        </a:lnSpc>
        <a:spcBef>
          <a:spcPct val="0"/>
        </a:spcBef>
        <a:spcAft>
          <a:spcPct val="0"/>
        </a:spcAft>
        <a:tabLst>
          <a:tab pos="176213" algn="l"/>
          <a:tab pos="361950" algn="l"/>
          <a:tab pos="2079625" algn="l"/>
          <a:tab pos="4173538" algn="l"/>
          <a:tab pos="6261100" algn="l"/>
        </a:tabLst>
        <a:defRPr sz="1800">
          <a:solidFill>
            <a:schemeClr val="accent2"/>
          </a:solidFill>
          <a:latin typeface="+mn-lt"/>
          <a:cs typeface="+mn-cs"/>
        </a:defRPr>
      </a:lvl3pPr>
      <a:lvl4pPr marL="182563"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sz="1800">
          <a:solidFill>
            <a:schemeClr val="tx1"/>
          </a:solidFill>
          <a:latin typeface="+mn-lt"/>
          <a:cs typeface="+mn-cs"/>
        </a:defRPr>
      </a:lvl4pPr>
      <a:lvl5pPr marL="3619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sz="1800">
          <a:solidFill>
            <a:schemeClr val="tx1"/>
          </a:solidFill>
          <a:latin typeface="+mn-lt"/>
          <a:cs typeface="+mn-cs"/>
        </a:defRPr>
      </a:lvl5pPr>
      <a:lvl6pPr marL="819150" indent="-177800" algn="l" rtl="0" eaLnBrk="1" fontAlgn="base" hangingPunct="1">
        <a:lnSpc>
          <a:spcPts val="2000"/>
        </a:lnSpc>
        <a:spcBef>
          <a:spcPct val="0"/>
        </a:spcBef>
        <a:spcAft>
          <a:spcPct val="0"/>
        </a:spcAft>
        <a:buFont typeface="Arial" charset="0"/>
        <a:buChar char="–"/>
        <a:tabLst>
          <a:tab pos="176213" algn="l"/>
          <a:tab pos="361950" algn="l"/>
          <a:tab pos="2079625" algn="l"/>
          <a:tab pos="4173538" algn="l"/>
          <a:tab pos="6261100" algn="l"/>
        </a:tabLst>
        <a:defRPr sz="1500">
          <a:solidFill>
            <a:schemeClr val="tx1"/>
          </a:solidFill>
          <a:latin typeface="+mn-lt"/>
          <a:cs typeface="+mn-cs"/>
        </a:defRPr>
      </a:lvl6pPr>
      <a:lvl7pPr marL="1276350" indent="-177800" algn="l" rtl="0" eaLnBrk="1" fontAlgn="base" hangingPunct="1">
        <a:lnSpc>
          <a:spcPts val="2000"/>
        </a:lnSpc>
        <a:spcBef>
          <a:spcPct val="0"/>
        </a:spcBef>
        <a:spcAft>
          <a:spcPct val="0"/>
        </a:spcAft>
        <a:buFont typeface="Arial" charset="0"/>
        <a:buChar char="–"/>
        <a:tabLst>
          <a:tab pos="176213" algn="l"/>
          <a:tab pos="361950" algn="l"/>
          <a:tab pos="2079625" algn="l"/>
          <a:tab pos="4173538" algn="l"/>
          <a:tab pos="6261100" algn="l"/>
        </a:tabLst>
        <a:defRPr sz="1500">
          <a:solidFill>
            <a:schemeClr val="tx1"/>
          </a:solidFill>
          <a:latin typeface="+mn-lt"/>
          <a:cs typeface="+mn-cs"/>
        </a:defRPr>
      </a:lvl7pPr>
      <a:lvl8pPr marL="1733550" indent="-177800" algn="l" rtl="0" eaLnBrk="1" fontAlgn="base" hangingPunct="1">
        <a:lnSpc>
          <a:spcPts val="2000"/>
        </a:lnSpc>
        <a:spcBef>
          <a:spcPct val="0"/>
        </a:spcBef>
        <a:spcAft>
          <a:spcPct val="0"/>
        </a:spcAft>
        <a:buFont typeface="Arial" charset="0"/>
        <a:buChar char="–"/>
        <a:tabLst>
          <a:tab pos="176213" algn="l"/>
          <a:tab pos="361950" algn="l"/>
          <a:tab pos="2079625" algn="l"/>
          <a:tab pos="4173538" algn="l"/>
          <a:tab pos="6261100" algn="l"/>
        </a:tabLst>
        <a:defRPr sz="1500">
          <a:solidFill>
            <a:schemeClr val="tx1"/>
          </a:solidFill>
          <a:latin typeface="+mn-lt"/>
          <a:cs typeface="+mn-cs"/>
        </a:defRPr>
      </a:lvl8pPr>
      <a:lvl9pPr marL="2190750" indent="-177800" algn="l" rtl="0" eaLnBrk="1" fontAlgn="base" hangingPunct="1">
        <a:lnSpc>
          <a:spcPts val="2000"/>
        </a:lnSpc>
        <a:spcBef>
          <a:spcPct val="0"/>
        </a:spcBef>
        <a:spcAft>
          <a:spcPct val="0"/>
        </a:spcAft>
        <a:buFont typeface="Arial" charset="0"/>
        <a:buChar char="–"/>
        <a:tabLst>
          <a:tab pos="176213" algn="l"/>
          <a:tab pos="361950" algn="l"/>
          <a:tab pos="2079625" algn="l"/>
          <a:tab pos="4173538" algn="l"/>
          <a:tab pos="6261100" algn="l"/>
        </a:tabLst>
        <a:defRPr sz="15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CH" dirty="0" smtClean="0"/>
              <a:t>Schulung OM Ria – Modul 1</a:t>
            </a:r>
            <a:endParaRPr lang="de-CH" dirty="0"/>
          </a:p>
        </p:txBody>
      </p:sp>
      <p:pic>
        <p:nvPicPr>
          <p:cNvPr id="1030" name="Picture 6" descr="Bildergebnis fÃ¼r crm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719" y="1988840"/>
            <a:ext cx="7200000" cy="3367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773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CH" dirty="0" smtClean="0"/>
              <a:t>Zielsetzung einer erfolgreichen CRM Kultur beim SRK</a:t>
            </a:r>
            <a:endParaRPr lang="de-CH" dirty="0"/>
          </a:p>
        </p:txBody>
      </p:sp>
      <p:sp>
        <p:nvSpPr>
          <p:cNvPr id="8" name="Inhaltsplatzhalter 7"/>
          <p:cNvSpPr>
            <a:spLocks noGrp="1"/>
          </p:cNvSpPr>
          <p:nvPr>
            <p:ph sz="half" idx="1"/>
          </p:nvPr>
        </p:nvSpPr>
        <p:spPr>
          <a:xfrm>
            <a:off x="539750" y="2655211"/>
            <a:ext cx="3960813" cy="1907940"/>
          </a:xfrm>
        </p:spPr>
        <p:txBody>
          <a:bodyPr/>
          <a:lstStyle/>
          <a:p>
            <a:pPr marL="285750" indent="-285750">
              <a:buFont typeface="Arial" panose="020B0604020202020204" pitchFamily="34" charset="0"/>
              <a:buChar char="•"/>
            </a:pPr>
            <a:r>
              <a:rPr lang="de-CH" b="0" dirty="0"/>
              <a:t>Adäquate Ansprache unserer Stakeholder </a:t>
            </a:r>
            <a:endParaRPr lang="de-CH" b="0" dirty="0" smtClean="0"/>
          </a:p>
          <a:p>
            <a:pPr marL="285750" indent="-285750">
              <a:buFont typeface="Arial" panose="020B0604020202020204" pitchFamily="34" charset="0"/>
              <a:buChar char="•"/>
            </a:pPr>
            <a:r>
              <a:rPr lang="de-CH" b="0" dirty="0" smtClean="0"/>
              <a:t>Kompetenz </a:t>
            </a:r>
            <a:r>
              <a:rPr lang="de-CH" b="0" dirty="0"/>
              <a:t>im Umgang mit </a:t>
            </a:r>
            <a:r>
              <a:rPr lang="de-CH" b="0" dirty="0" smtClean="0"/>
              <a:t>Stakeholdern</a:t>
            </a:r>
          </a:p>
          <a:p>
            <a:pPr marL="285750" indent="-285750">
              <a:buFont typeface="Arial" panose="020B0604020202020204" pitchFamily="34" charset="0"/>
              <a:buChar char="•"/>
            </a:pPr>
            <a:r>
              <a:rPr lang="de-CH" b="0" dirty="0" smtClean="0"/>
              <a:t>Aktuelle + vollständige Adressen</a:t>
            </a:r>
          </a:p>
          <a:p>
            <a:pPr marL="285750" indent="-285750">
              <a:buFont typeface="Arial" panose="020B0604020202020204" pitchFamily="34" charset="0"/>
              <a:buChar char="•"/>
            </a:pPr>
            <a:r>
              <a:rPr lang="de-CH" b="0" dirty="0" smtClean="0"/>
              <a:t>«</a:t>
            </a:r>
            <a:r>
              <a:rPr lang="de-CH" b="0" dirty="0" err="1" smtClean="0"/>
              <a:t>One</a:t>
            </a:r>
            <a:r>
              <a:rPr lang="de-CH" b="0" dirty="0" smtClean="0"/>
              <a:t> </a:t>
            </a:r>
            <a:r>
              <a:rPr lang="de-CH" b="0" dirty="0" err="1" smtClean="0"/>
              <a:t>Adress</a:t>
            </a:r>
            <a:r>
              <a:rPr lang="de-CH" b="0" dirty="0" smtClean="0"/>
              <a:t>» Grundsatz</a:t>
            </a:r>
          </a:p>
          <a:p>
            <a:pPr marL="285750" indent="-285750">
              <a:buFont typeface="Arial" panose="020B0604020202020204" pitchFamily="34" charset="0"/>
              <a:buChar char="•"/>
            </a:pPr>
            <a:r>
              <a:rPr lang="de-CH" b="0" dirty="0" smtClean="0"/>
              <a:t>Sicherung von Beziehungswissen</a:t>
            </a:r>
          </a:p>
          <a:p>
            <a:pPr marL="285750" indent="-285750">
              <a:buFont typeface="Arial" panose="020B0604020202020204" pitchFamily="34" charset="0"/>
              <a:buChar char="•"/>
            </a:pPr>
            <a:r>
              <a:rPr lang="de-CH" b="0" dirty="0" err="1" smtClean="0"/>
              <a:t>Dossierführung</a:t>
            </a:r>
            <a:r>
              <a:rPr lang="de-CH" b="0" dirty="0" smtClean="0"/>
              <a:t> bei Dienstleistern</a:t>
            </a:r>
          </a:p>
          <a:p>
            <a:pPr marL="285750" indent="-285750">
              <a:buFont typeface="Arial" panose="020B0604020202020204" pitchFamily="34" charset="0"/>
              <a:buChar char="•"/>
            </a:pPr>
            <a:r>
              <a:rPr lang="de-CH" b="0" dirty="0" smtClean="0"/>
              <a:t>Datenschutzkonformität</a:t>
            </a:r>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endParaRPr lang="de-CH" b="0" dirty="0"/>
          </a:p>
          <a:p>
            <a:endParaRPr lang="de-CH" b="0" dirty="0"/>
          </a:p>
        </p:txBody>
      </p:sp>
      <p:sp>
        <p:nvSpPr>
          <p:cNvPr id="4" name="Datumsplatzhalter 3"/>
          <p:cNvSpPr>
            <a:spLocks noGrp="1"/>
          </p:cNvSpPr>
          <p:nvPr>
            <p:ph type="dt" sz="half" idx="10"/>
          </p:nvPr>
        </p:nvSpPr>
        <p:spPr/>
        <p:txBody>
          <a:bodyPr/>
          <a:lstStyle/>
          <a:p>
            <a:fld id="{41F39B47-6B1A-4121-A157-83C077D22C2E}" type="datetime1">
              <a:rPr lang="de-DE" smtClean="0"/>
              <a:t>08.06.2020</a:t>
            </a:fld>
            <a:endParaRPr lang="de-CH" dirty="0"/>
          </a:p>
        </p:txBody>
      </p:sp>
      <p:sp>
        <p:nvSpPr>
          <p:cNvPr id="5" name="Fußzeilenplatzhalter 4"/>
          <p:cNvSpPr>
            <a:spLocks noGrp="1"/>
          </p:cNvSpPr>
          <p:nvPr>
            <p:ph type="ftr" sz="quarter" idx="11"/>
          </p:nvPr>
        </p:nvSpPr>
        <p:spPr/>
        <p:txBody>
          <a:bodyPr/>
          <a:lstStyle/>
          <a:p>
            <a:r>
              <a:rPr lang="de-CH" smtClean="0"/>
              <a:t>Schulung OM RIA - Modul 1: Grundlagenwissen CRM </a:t>
            </a:r>
            <a:endParaRPr lang="de-CH" dirty="0"/>
          </a:p>
        </p:txBody>
      </p:sp>
      <p:sp>
        <p:nvSpPr>
          <p:cNvPr id="6" name="Foliennummernplatzhalter 5"/>
          <p:cNvSpPr>
            <a:spLocks noGrp="1"/>
          </p:cNvSpPr>
          <p:nvPr>
            <p:ph type="sldNum" sz="quarter" idx="12"/>
          </p:nvPr>
        </p:nvSpPr>
        <p:spPr/>
        <p:txBody>
          <a:bodyPr/>
          <a:lstStyle/>
          <a:p>
            <a:r>
              <a:rPr lang="de-CH" smtClean="0"/>
              <a:t>Seite </a:t>
            </a:r>
            <a:fld id="{1655C2A1-CB63-4B43-B879-659CD6B13DE8}" type="slidenum">
              <a:rPr lang="de-CH" smtClean="0"/>
              <a:pPr/>
              <a:t>10</a:t>
            </a:fld>
            <a:endParaRPr lang="de-CH"/>
          </a:p>
        </p:txBody>
      </p:sp>
      <p:pic>
        <p:nvPicPr>
          <p:cNvPr id="10" name="Inhaltsplatzhalt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6463" y="1447073"/>
            <a:ext cx="3959225" cy="4324216"/>
          </a:xfrm>
        </p:spPr>
      </p:pic>
    </p:spTree>
    <p:extLst>
      <p:ext uri="{BB962C8B-B14F-4D97-AF65-F5344CB8AC3E}">
        <p14:creationId xmlns:p14="http://schemas.microsoft.com/office/powerpoint/2010/main" val="523043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Was ist eine CRM-Kultur?</a:t>
            </a:r>
          </a:p>
        </p:txBody>
      </p:sp>
      <p:sp>
        <p:nvSpPr>
          <p:cNvPr id="3" name="Inhaltsplatzhalter 2"/>
          <p:cNvSpPr>
            <a:spLocks noGrp="1"/>
          </p:cNvSpPr>
          <p:nvPr>
            <p:ph sz="half" idx="1"/>
          </p:nvPr>
        </p:nvSpPr>
        <p:spPr>
          <a:xfrm>
            <a:off x="539750" y="1485081"/>
            <a:ext cx="3960813" cy="4248200"/>
          </a:xfrm>
        </p:spPr>
        <p:txBody>
          <a:bodyPr/>
          <a:lstStyle/>
          <a:p>
            <a:pPr marL="285750" indent="-285750">
              <a:buFont typeface="Arial" panose="020B0604020202020204" pitchFamily="34" charset="0"/>
              <a:buChar char="•"/>
            </a:pPr>
            <a:r>
              <a:rPr lang="de-CH" b="0" dirty="0" smtClean="0"/>
              <a:t>Stakeholder und deren Beziehung zum SRK stehen im Zentrum unserer Aktivitäten</a:t>
            </a:r>
          </a:p>
          <a:p>
            <a:pPr marL="285750" indent="-285750">
              <a:buFont typeface="Arial" panose="020B0604020202020204" pitchFamily="34" charset="0"/>
              <a:buChar char="•"/>
            </a:pPr>
            <a:r>
              <a:rPr lang="de-CH" b="0" dirty="0" smtClean="0"/>
              <a:t>Jeder Kontakt mit Stakeholdern wird festgehalten</a:t>
            </a:r>
          </a:p>
          <a:p>
            <a:pPr marL="285750" indent="-285750">
              <a:buFont typeface="Arial" panose="020B0604020202020204" pitchFamily="34" charset="0"/>
              <a:buChar char="•"/>
            </a:pPr>
            <a:r>
              <a:rPr lang="de-CH" b="0" dirty="0" smtClean="0"/>
              <a:t>Bei Interaktionen mit Stakeholdern wird das gesammelte Wissen zu Rate gezogen</a:t>
            </a:r>
          </a:p>
          <a:p>
            <a:pPr marL="285750" indent="-285750">
              <a:buFont typeface="Arial" panose="020B0604020202020204" pitchFamily="34" charset="0"/>
              <a:buChar char="•"/>
            </a:pPr>
            <a:r>
              <a:rPr lang="de-CH" b="0" dirty="0" smtClean="0"/>
              <a:t>Daten zu Interessen und Ausschlüssen ermöglichen ein zielgerichtetes und spezialisiertes Angebot</a:t>
            </a:r>
          </a:p>
          <a:p>
            <a:pPr marL="285750" indent="-285750">
              <a:buFont typeface="Arial" panose="020B0604020202020204" pitchFamily="34" charset="0"/>
              <a:buChar char="•"/>
            </a:pPr>
            <a:r>
              <a:rPr lang="de-CH" b="0" dirty="0" smtClean="0"/>
              <a:t>Wissen ist Macht – Geteiltes Wissen macht alle stärker</a:t>
            </a:r>
          </a:p>
          <a:p>
            <a:pPr marL="285750" indent="-285750">
              <a:buFont typeface="Arial" panose="020B0604020202020204" pitchFamily="34" charset="0"/>
              <a:buChar char="•"/>
            </a:pPr>
            <a:r>
              <a:rPr lang="de-CH" b="0" dirty="0" smtClean="0"/>
              <a:t>Vorteil aus dem Kennen unserer Stakeholder</a:t>
            </a:r>
          </a:p>
          <a:p>
            <a:pPr marL="285750" indent="-285750">
              <a:buFont typeface="Arial" panose="020B0604020202020204" pitchFamily="34" charset="0"/>
              <a:buChar char="•"/>
            </a:pPr>
            <a:r>
              <a:rPr lang="de-CH" dirty="0" smtClean="0"/>
              <a:t>Wechsel von produktorientiertem zu kundenorientiertem Verhalten</a:t>
            </a:r>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endParaRPr lang="de-CH" b="0" dirty="0"/>
          </a:p>
        </p:txBody>
      </p:sp>
      <p:sp>
        <p:nvSpPr>
          <p:cNvPr id="5" name="Datumsplatzhalter 4"/>
          <p:cNvSpPr>
            <a:spLocks noGrp="1"/>
          </p:cNvSpPr>
          <p:nvPr>
            <p:ph type="dt" sz="half" idx="10"/>
          </p:nvPr>
        </p:nvSpPr>
        <p:spPr/>
        <p:txBody>
          <a:bodyPr/>
          <a:lstStyle/>
          <a:p>
            <a:fld id="{E43422F3-A1E2-4B1C-9E61-DC97194AE4DD}" type="datetime1">
              <a:rPr lang="de-DE" smtClean="0"/>
              <a:t>08.06.2020</a:t>
            </a:fld>
            <a:endParaRPr lang="de-CH"/>
          </a:p>
        </p:txBody>
      </p:sp>
      <p:sp>
        <p:nvSpPr>
          <p:cNvPr id="6" name="Fußzeilenplatzhalter 5"/>
          <p:cNvSpPr>
            <a:spLocks noGrp="1"/>
          </p:cNvSpPr>
          <p:nvPr>
            <p:ph type="ftr" sz="quarter" idx="11"/>
          </p:nvPr>
        </p:nvSpPr>
        <p:spPr/>
        <p:txBody>
          <a:bodyPr/>
          <a:lstStyle/>
          <a:p>
            <a:r>
              <a:rPr lang="de-CH" smtClean="0"/>
              <a:t>Schulung OM RIA - Modul 1: Grundlagenwissen CRM </a:t>
            </a:r>
            <a:endParaRPr lang="de-CH"/>
          </a:p>
        </p:txBody>
      </p:sp>
      <p:sp>
        <p:nvSpPr>
          <p:cNvPr id="7" name="Foliennummernplatzhalter 6"/>
          <p:cNvSpPr>
            <a:spLocks noGrp="1"/>
          </p:cNvSpPr>
          <p:nvPr>
            <p:ph type="sldNum" sz="quarter" idx="12"/>
          </p:nvPr>
        </p:nvSpPr>
        <p:spPr/>
        <p:txBody>
          <a:bodyPr/>
          <a:lstStyle/>
          <a:p>
            <a:r>
              <a:rPr lang="de-CH" smtClean="0"/>
              <a:t>Seite </a:t>
            </a:r>
            <a:fld id="{117F10C9-0B07-45CC-A0F1-BB544ED35D3B}" type="slidenum">
              <a:rPr lang="de-CH" smtClean="0"/>
              <a:pPr/>
              <a:t>11</a:t>
            </a:fld>
            <a:endParaRPr lang="de-CH"/>
          </a:p>
        </p:txBody>
      </p:sp>
      <p:pic>
        <p:nvPicPr>
          <p:cNvPr id="1026" name="Picture 2" descr="Bildergebnis fÃ¼r cultur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1629569"/>
            <a:ext cx="3959225" cy="395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337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Das CRM</a:t>
            </a:r>
            <a:br>
              <a:rPr lang="de-CH" dirty="0" smtClean="0"/>
            </a:br>
            <a:r>
              <a:rPr lang="de-CH" dirty="0" smtClean="0">
                <a:solidFill>
                  <a:schemeClr val="tx1"/>
                </a:solidFill>
              </a:rPr>
              <a:t>Die Grundlagen – die Kontakte</a:t>
            </a:r>
            <a:endParaRPr lang="de-CH" dirty="0">
              <a:solidFill>
                <a:schemeClr val="tx1"/>
              </a:solidFill>
            </a:endParaRPr>
          </a:p>
        </p:txBody>
      </p:sp>
      <p:sp>
        <p:nvSpPr>
          <p:cNvPr id="5" name="Datumsplatzhalter 4"/>
          <p:cNvSpPr>
            <a:spLocks noGrp="1"/>
          </p:cNvSpPr>
          <p:nvPr>
            <p:ph type="dt" sz="half" idx="10"/>
          </p:nvPr>
        </p:nvSpPr>
        <p:spPr/>
        <p:txBody>
          <a:bodyPr/>
          <a:lstStyle/>
          <a:p>
            <a:fld id="{CAEB6100-71A8-4285-8171-AE8A79183476}" type="datetime1">
              <a:rPr lang="de-DE" smtClean="0"/>
              <a:t>08.06.2020</a:t>
            </a:fld>
            <a:endParaRPr lang="de-CH"/>
          </a:p>
        </p:txBody>
      </p:sp>
      <p:sp>
        <p:nvSpPr>
          <p:cNvPr id="6" name="Fußzeilenplatzhalter 5"/>
          <p:cNvSpPr>
            <a:spLocks noGrp="1"/>
          </p:cNvSpPr>
          <p:nvPr>
            <p:ph type="ftr" sz="quarter" idx="11"/>
          </p:nvPr>
        </p:nvSpPr>
        <p:spPr/>
        <p:txBody>
          <a:bodyPr/>
          <a:lstStyle/>
          <a:p>
            <a:r>
              <a:rPr lang="de-CH" smtClean="0"/>
              <a:t>Schulung OM RIA - Modul 1: Grundlagenwissen CRM </a:t>
            </a:r>
            <a:endParaRPr lang="de-CH"/>
          </a:p>
        </p:txBody>
      </p:sp>
      <p:sp>
        <p:nvSpPr>
          <p:cNvPr id="7" name="Foliennummernplatzhalter 6"/>
          <p:cNvSpPr>
            <a:spLocks noGrp="1"/>
          </p:cNvSpPr>
          <p:nvPr>
            <p:ph type="sldNum" sz="quarter" idx="12"/>
          </p:nvPr>
        </p:nvSpPr>
        <p:spPr/>
        <p:txBody>
          <a:bodyPr/>
          <a:lstStyle/>
          <a:p>
            <a:r>
              <a:rPr lang="de-CH" smtClean="0"/>
              <a:t>Seite </a:t>
            </a:r>
            <a:fld id="{117F10C9-0B07-45CC-A0F1-BB544ED35D3B}" type="slidenum">
              <a:rPr lang="de-CH" smtClean="0"/>
              <a:pPr/>
              <a:t>12</a:t>
            </a:fld>
            <a:endParaRPr lang="de-CH"/>
          </a:p>
        </p:txBody>
      </p:sp>
      <p:pic>
        <p:nvPicPr>
          <p:cNvPr id="9" name="Bildplatzhalter 8"/>
          <p:cNvPicPr>
            <a:picLocks noGrp="1" noChangeAspect="1"/>
          </p:cNvPicPr>
          <p:nvPr>
            <p:ph type="pic" sz="quarter" idx="13"/>
          </p:nvPr>
        </p:nvPicPr>
        <p:blipFill>
          <a:blip r:embed="rId3"/>
          <a:srcRect t="1998" b="1998"/>
          <a:stretch>
            <a:fillRect/>
          </a:stretch>
        </p:blipFill>
        <p:spPr>
          <a:prstGeom prst="rect">
            <a:avLst/>
          </a:prstGeom>
        </p:spPr>
      </p:pic>
      <p:sp>
        <p:nvSpPr>
          <p:cNvPr id="10" name="Rechteck 9"/>
          <p:cNvSpPr/>
          <p:nvPr/>
        </p:nvSpPr>
        <p:spPr>
          <a:xfrm>
            <a:off x="467544" y="1484784"/>
            <a:ext cx="720080" cy="13681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hteck 10"/>
          <p:cNvSpPr/>
          <p:nvPr/>
        </p:nvSpPr>
        <p:spPr>
          <a:xfrm>
            <a:off x="1259830" y="1772816"/>
            <a:ext cx="431850" cy="42485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Rechteck 11"/>
          <p:cNvSpPr/>
          <p:nvPr/>
        </p:nvSpPr>
        <p:spPr>
          <a:xfrm>
            <a:off x="1698576" y="1772816"/>
            <a:ext cx="713184" cy="42485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Rechteck 12"/>
          <p:cNvSpPr/>
          <p:nvPr/>
        </p:nvSpPr>
        <p:spPr>
          <a:xfrm>
            <a:off x="2843808" y="1772816"/>
            <a:ext cx="431850" cy="42485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Rechteck 13"/>
          <p:cNvSpPr/>
          <p:nvPr/>
        </p:nvSpPr>
        <p:spPr>
          <a:xfrm>
            <a:off x="4788024" y="1772816"/>
            <a:ext cx="431850" cy="42485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Rechteck 14"/>
          <p:cNvSpPr/>
          <p:nvPr/>
        </p:nvSpPr>
        <p:spPr>
          <a:xfrm>
            <a:off x="5796136" y="1772816"/>
            <a:ext cx="936104" cy="42485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Rechteck 15"/>
          <p:cNvSpPr/>
          <p:nvPr/>
        </p:nvSpPr>
        <p:spPr>
          <a:xfrm>
            <a:off x="7488038" y="1772816"/>
            <a:ext cx="972393" cy="42485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26521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Das CRM</a:t>
            </a:r>
            <a:br>
              <a:rPr lang="de-CH" dirty="0" smtClean="0"/>
            </a:br>
            <a:r>
              <a:rPr lang="de-CH" dirty="0" smtClean="0">
                <a:solidFill>
                  <a:schemeClr val="tx1"/>
                </a:solidFill>
              </a:rPr>
              <a:t>Die Grundlagen – Kontakte bearbeiten</a:t>
            </a:r>
            <a:endParaRPr lang="de-CH" dirty="0">
              <a:solidFill>
                <a:schemeClr val="tx1"/>
              </a:solidFill>
            </a:endParaRPr>
          </a:p>
        </p:txBody>
      </p:sp>
      <p:sp>
        <p:nvSpPr>
          <p:cNvPr id="5" name="Datumsplatzhalter 4"/>
          <p:cNvSpPr>
            <a:spLocks noGrp="1"/>
          </p:cNvSpPr>
          <p:nvPr>
            <p:ph type="dt" sz="half" idx="10"/>
          </p:nvPr>
        </p:nvSpPr>
        <p:spPr/>
        <p:txBody>
          <a:bodyPr/>
          <a:lstStyle/>
          <a:p>
            <a:fld id="{4E48DF2C-36D2-45AF-AA89-E4D43B48B01D}" type="datetime1">
              <a:rPr lang="de-DE" smtClean="0"/>
              <a:t>08.06.2020</a:t>
            </a:fld>
            <a:endParaRPr lang="de-CH"/>
          </a:p>
        </p:txBody>
      </p:sp>
      <p:sp>
        <p:nvSpPr>
          <p:cNvPr id="6" name="Fußzeilenplatzhalter 5"/>
          <p:cNvSpPr>
            <a:spLocks noGrp="1"/>
          </p:cNvSpPr>
          <p:nvPr>
            <p:ph type="ftr" sz="quarter" idx="11"/>
          </p:nvPr>
        </p:nvSpPr>
        <p:spPr/>
        <p:txBody>
          <a:bodyPr/>
          <a:lstStyle/>
          <a:p>
            <a:r>
              <a:rPr lang="de-CH" smtClean="0"/>
              <a:t>Schulung OM RIA - Modul 1: Grundlagenwissen CRM </a:t>
            </a:r>
            <a:endParaRPr lang="de-CH"/>
          </a:p>
        </p:txBody>
      </p:sp>
      <p:sp>
        <p:nvSpPr>
          <p:cNvPr id="7" name="Foliennummernplatzhalter 6"/>
          <p:cNvSpPr>
            <a:spLocks noGrp="1"/>
          </p:cNvSpPr>
          <p:nvPr>
            <p:ph type="sldNum" sz="quarter" idx="12"/>
          </p:nvPr>
        </p:nvSpPr>
        <p:spPr/>
        <p:txBody>
          <a:bodyPr/>
          <a:lstStyle/>
          <a:p>
            <a:r>
              <a:rPr lang="de-CH" smtClean="0"/>
              <a:t>Seite </a:t>
            </a:r>
            <a:fld id="{117F10C9-0B07-45CC-A0F1-BB544ED35D3B}" type="slidenum">
              <a:rPr lang="de-CH" smtClean="0"/>
              <a:pPr/>
              <a:t>13</a:t>
            </a:fld>
            <a:endParaRPr lang="de-CH"/>
          </a:p>
        </p:txBody>
      </p:sp>
      <p:pic>
        <p:nvPicPr>
          <p:cNvPr id="9" name="Bildplatzhalter 8"/>
          <p:cNvPicPr>
            <a:picLocks noGrp="1" noChangeAspect="1"/>
          </p:cNvPicPr>
          <p:nvPr>
            <p:ph type="pic" sz="quarter" idx="13"/>
          </p:nvPr>
        </p:nvPicPr>
        <p:blipFill>
          <a:blip r:embed="rId3"/>
          <a:srcRect t="1998" b="1998"/>
          <a:stretch>
            <a:fillRect/>
          </a:stretch>
        </p:blipFill>
        <p:spPr>
          <a:prstGeom prst="rect">
            <a:avLst/>
          </a:prstGeom>
        </p:spPr>
      </p:pic>
      <p:sp>
        <p:nvSpPr>
          <p:cNvPr id="4" name="Rechteck 3"/>
          <p:cNvSpPr/>
          <p:nvPr/>
        </p:nvSpPr>
        <p:spPr>
          <a:xfrm>
            <a:off x="1331640" y="1628800"/>
            <a:ext cx="144016"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07042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Das CRM</a:t>
            </a:r>
            <a:br>
              <a:rPr lang="de-CH" dirty="0"/>
            </a:br>
            <a:r>
              <a:rPr lang="de-CH" dirty="0">
                <a:solidFill>
                  <a:schemeClr val="tx1"/>
                </a:solidFill>
              </a:rPr>
              <a:t>Die Grundlagen – Detailansicht eines Kontakts</a:t>
            </a:r>
          </a:p>
        </p:txBody>
      </p:sp>
      <p:sp>
        <p:nvSpPr>
          <p:cNvPr id="3" name="Datumsplatzhalter 2"/>
          <p:cNvSpPr>
            <a:spLocks noGrp="1"/>
          </p:cNvSpPr>
          <p:nvPr>
            <p:ph type="dt" sz="half" idx="10"/>
          </p:nvPr>
        </p:nvSpPr>
        <p:spPr/>
        <p:txBody>
          <a:bodyPr/>
          <a:lstStyle/>
          <a:p>
            <a:fld id="{A7FDE1F7-112F-421A-B9A1-6E612E497AA8}" type="datetime1">
              <a:rPr lang="de-DE" smtClean="0"/>
              <a:t>08.06.2020</a:t>
            </a:fld>
            <a:endParaRPr lang="de-CH"/>
          </a:p>
        </p:txBody>
      </p:sp>
      <p:sp>
        <p:nvSpPr>
          <p:cNvPr id="4" name="Fußzeilenplatzhalter 3"/>
          <p:cNvSpPr>
            <a:spLocks noGrp="1"/>
          </p:cNvSpPr>
          <p:nvPr>
            <p:ph type="ftr" sz="quarter" idx="11"/>
          </p:nvPr>
        </p:nvSpPr>
        <p:spPr/>
        <p:txBody>
          <a:bodyPr/>
          <a:lstStyle/>
          <a:p>
            <a:r>
              <a:rPr lang="de-CH" smtClean="0"/>
              <a:t>Schulung OM RIA - Modul 1: Grundlagenwissen CRM </a:t>
            </a:r>
            <a:endParaRPr lang="de-CH"/>
          </a:p>
        </p:txBody>
      </p:sp>
      <p:sp>
        <p:nvSpPr>
          <p:cNvPr id="5" name="Foliennummernplatzhalter 4"/>
          <p:cNvSpPr>
            <a:spLocks noGrp="1"/>
          </p:cNvSpPr>
          <p:nvPr>
            <p:ph type="sldNum" sz="quarter" idx="12"/>
          </p:nvPr>
        </p:nvSpPr>
        <p:spPr/>
        <p:txBody>
          <a:bodyPr/>
          <a:lstStyle/>
          <a:p>
            <a:r>
              <a:rPr lang="de-CH" smtClean="0"/>
              <a:t>Seite </a:t>
            </a:r>
            <a:fld id="{D60CD85A-232C-4A24-8690-164EECD38F22}" type="slidenum">
              <a:rPr lang="de-CH" smtClean="0"/>
              <a:pPr/>
              <a:t>14</a:t>
            </a:fld>
            <a:endParaRPr lang="de-CH"/>
          </a:p>
        </p:txBody>
      </p:sp>
      <p:pic>
        <p:nvPicPr>
          <p:cNvPr id="7" name="Bildplatzhalter 6"/>
          <p:cNvPicPr>
            <a:picLocks noGrp="1" noChangeAspect="1"/>
          </p:cNvPicPr>
          <p:nvPr>
            <p:ph type="pic" sz="quarter" idx="13"/>
          </p:nvPr>
        </p:nvPicPr>
        <p:blipFill>
          <a:blip r:embed="rId3"/>
          <a:srcRect l="1459" r="1459"/>
          <a:stretch>
            <a:fillRect/>
          </a:stretch>
        </p:blipFill>
        <p:spPr>
          <a:prstGeom prst="rect">
            <a:avLst/>
          </a:prstGeom>
        </p:spPr>
      </p:pic>
      <p:pic>
        <p:nvPicPr>
          <p:cNvPr id="9" name="Grafik 8"/>
          <p:cNvPicPr>
            <a:picLocks noChangeAspect="1"/>
          </p:cNvPicPr>
          <p:nvPr/>
        </p:nvPicPr>
        <p:blipFill>
          <a:blip r:embed="rId4"/>
          <a:stretch>
            <a:fillRect/>
          </a:stretch>
        </p:blipFill>
        <p:spPr>
          <a:xfrm>
            <a:off x="1167618" y="1713151"/>
            <a:ext cx="6880202" cy="3863498"/>
          </a:xfrm>
          <a:prstGeom prst="rect">
            <a:avLst/>
          </a:prstGeom>
        </p:spPr>
      </p:pic>
      <p:sp>
        <p:nvSpPr>
          <p:cNvPr id="10" name="Rechteck 9"/>
          <p:cNvSpPr/>
          <p:nvPr/>
        </p:nvSpPr>
        <p:spPr>
          <a:xfrm>
            <a:off x="4355976" y="2060848"/>
            <a:ext cx="2664296"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1" name="Grafik 10"/>
          <p:cNvPicPr>
            <a:picLocks noChangeAspect="1"/>
          </p:cNvPicPr>
          <p:nvPr/>
        </p:nvPicPr>
        <p:blipFill>
          <a:blip r:embed="rId5"/>
          <a:stretch>
            <a:fillRect/>
          </a:stretch>
        </p:blipFill>
        <p:spPr>
          <a:xfrm>
            <a:off x="3286125" y="2590800"/>
            <a:ext cx="2571750" cy="1676400"/>
          </a:xfrm>
          <a:prstGeom prst="rect">
            <a:avLst/>
          </a:prstGeom>
        </p:spPr>
      </p:pic>
    </p:spTree>
    <p:extLst>
      <p:ext uri="{BB962C8B-B14F-4D97-AF65-F5344CB8AC3E}">
        <p14:creationId xmlns:p14="http://schemas.microsoft.com/office/powerpoint/2010/main" val="95774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612440" y="1677267"/>
            <a:ext cx="7920000" cy="3911973"/>
          </a:xfrm>
          <a:prstGeom prst="rect">
            <a:avLst/>
          </a:prstGeom>
        </p:spPr>
      </p:pic>
      <p:sp>
        <p:nvSpPr>
          <p:cNvPr id="2" name="Titel 1"/>
          <p:cNvSpPr>
            <a:spLocks noGrp="1"/>
          </p:cNvSpPr>
          <p:nvPr>
            <p:ph type="title"/>
          </p:nvPr>
        </p:nvSpPr>
        <p:spPr/>
        <p:txBody>
          <a:bodyPr/>
          <a:lstStyle/>
          <a:p>
            <a:r>
              <a:rPr lang="de-CH" dirty="0" smtClean="0"/>
              <a:t>Das CRM</a:t>
            </a:r>
            <a:br>
              <a:rPr lang="de-CH" dirty="0" smtClean="0"/>
            </a:br>
            <a:r>
              <a:rPr lang="de-CH" dirty="0" smtClean="0">
                <a:solidFill>
                  <a:schemeClr val="tx1"/>
                </a:solidFill>
              </a:rPr>
              <a:t>Die Grundlagen – Detailansicht eines Kontakts</a:t>
            </a:r>
            <a:endParaRPr lang="de-CH" dirty="0">
              <a:solidFill>
                <a:schemeClr val="tx1"/>
              </a:solidFill>
            </a:endParaRPr>
          </a:p>
        </p:txBody>
      </p:sp>
      <p:sp>
        <p:nvSpPr>
          <p:cNvPr id="5" name="Datumsplatzhalter 4"/>
          <p:cNvSpPr>
            <a:spLocks noGrp="1"/>
          </p:cNvSpPr>
          <p:nvPr>
            <p:ph type="dt" sz="half" idx="10"/>
          </p:nvPr>
        </p:nvSpPr>
        <p:spPr/>
        <p:txBody>
          <a:bodyPr/>
          <a:lstStyle/>
          <a:p>
            <a:fld id="{42752A1A-B7BF-46FE-84C1-2157EB328489}" type="datetime1">
              <a:rPr lang="de-DE" smtClean="0"/>
              <a:t>08.06.2020</a:t>
            </a:fld>
            <a:endParaRPr lang="de-CH"/>
          </a:p>
        </p:txBody>
      </p:sp>
      <p:sp>
        <p:nvSpPr>
          <p:cNvPr id="6" name="Fußzeilenplatzhalter 5"/>
          <p:cNvSpPr>
            <a:spLocks noGrp="1"/>
          </p:cNvSpPr>
          <p:nvPr>
            <p:ph type="ftr" sz="quarter" idx="11"/>
          </p:nvPr>
        </p:nvSpPr>
        <p:spPr/>
        <p:txBody>
          <a:bodyPr/>
          <a:lstStyle/>
          <a:p>
            <a:r>
              <a:rPr lang="de-CH" smtClean="0"/>
              <a:t>Schulung OM RIA - Modul 1: Grundlagenwissen CRM </a:t>
            </a:r>
            <a:endParaRPr lang="de-CH"/>
          </a:p>
        </p:txBody>
      </p:sp>
      <p:sp>
        <p:nvSpPr>
          <p:cNvPr id="7" name="Foliennummernplatzhalter 6"/>
          <p:cNvSpPr>
            <a:spLocks noGrp="1"/>
          </p:cNvSpPr>
          <p:nvPr>
            <p:ph type="sldNum" sz="quarter" idx="12"/>
          </p:nvPr>
        </p:nvSpPr>
        <p:spPr/>
        <p:txBody>
          <a:bodyPr/>
          <a:lstStyle/>
          <a:p>
            <a:r>
              <a:rPr lang="de-CH" smtClean="0"/>
              <a:t>Seite </a:t>
            </a:r>
            <a:fld id="{117F10C9-0B07-45CC-A0F1-BB544ED35D3B}" type="slidenum">
              <a:rPr lang="de-CH" smtClean="0"/>
              <a:pPr/>
              <a:t>15</a:t>
            </a:fld>
            <a:endParaRPr lang="de-CH"/>
          </a:p>
        </p:txBody>
      </p:sp>
      <p:sp>
        <p:nvSpPr>
          <p:cNvPr id="8" name="Bildplatzhalter 7"/>
          <p:cNvSpPr>
            <a:spLocks noGrp="1"/>
          </p:cNvSpPr>
          <p:nvPr>
            <p:ph type="pic" sz="quarter" idx="13"/>
          </p:nvPr>
        </p:nvSpPr>
        <p:spPr/>
      </p:sp>
      <p:sp>
        <p:nvSpPr>
          <p:cNvPr id="11" name="Rechteck 10"/>
          <p:cNvSpPr/>
          <p:nvPr/>
        </p:nvSpPr>
        <p:spPr>
          <a:xfrm>
            <a:off x="2483768" y="1988840"/>
            <a:ext cx="2952328" cy="172819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Rechteck 11"/>
          <p:cNvSpPr/>
          <p:nvPr/>
        </p:nvSpPr>
        <p:spPr>
          <a:xfrm>
            <a:off x="2483768" y="3767438"/>
            <a:ext cx="2952328" cy="16561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Rechteck 12"/>
          <p:cNvSpPr/>
          <p:nvPr/>
        </p:nvSpPr>
        <p:spPr>
          <a:xfrm>
            <a:off x="5508104" y="1982932"/>
            <a:ext cx="2952328" cy="34406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Rechteck 13"/>
          <p:cNvSpPr/>
          <p:nvPr/>
        </p:nvSpPr>
        <p:spPr>
          <a:xfrm>
            <a:off x="683567" y="1982932"/>
            <a:ext cx="1734365" cy="17341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Rechteck 14"/>
          <p:cNvSpPr/>
          <p:nvPr/>
        </p:nvSpPr>
        <p:spPr>
          <a:xfrm>
            <a:off x="692673" y="3766116"/>
            <a:ext cx="1734365" cy="16561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19819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Das CRM</a:t>
            </a:r>
            <a:br>
              <a:rPr lang="de-CH" dirty="0"/>
            </a:br>
            <a:r>
              <a:rPr lang="de-CH" dirty="0" smtClean="0">
                <a:solidFill>
                  <a:schemeClr val="tx1"/>
                </a:solidFill>
              </a:rPr>
              <a:t>Was bedeutet es nun, den Stakeholder ins Zentrum zu stellen?</a:t>
            </a:r>
            <a:endParaRPr lang="de-CH" dirty="0"/>
          </a:p>
        </p:txBody>
      </p:sp>
      <p:sp>
        <p:nvSpPr>
          <p:cNvPr id="3" name="Datumsplatzhalter 2"/>
          <p:cNvSpPr>
            <a:spLocks noGrp="1"/>
          </p:cNvSpPr>
          <p:nvPr>
            <p:ph type="dt" sz="half" idx="10"/>
          </p:nvPr>
        </p:nvSpPr>
        <p:spPr/>
        <p:txBody>
          <a:bodyPr/>
          <a:lstStyle/>
          <a:p>
            <a:fld id="{93D642EF-4A18-49BD-8E11-6D54CF0823FA}" type="datetime1">
              <a:rPr lang="de-DE" smtClean="0"/>
              <a:t>08.06.2020</a:t>
            </a:fld>
            <a:endParaRPr lang="de-CH"/>
          </a:p>
        </p:txBody>
      </p:sp>
      <p:sp>
        <p:nvSpPr>
          <p:cNvPr id="4" name="Fußzeilenplatzhalter 3"/>
          <p:cNvSpPr>
            <a:spLocks noGrp="1"/>
          </p:cNvSpPr>
          <p:nvPr>
            <p:ph type="ftr" sz="quarter" idx="11"/>
          </p:nvPr>
        </p:nvSpPr>
        <p:spPr/>
        <p:txBody>
          <a:bodyPr/>
          <a:lstStyle/>
          <a:p>
            <a:r>
              <a:rPr lang="de-CH" smtClean="0"/>
              <a:t>Schulung OM RIA - Modul 1: Grundlagenwissen CRM </a:t>
            </a:r>
            <a:endParaRPr lang="de-CH"/>
          </a:p>
        </p:txBody>
      </p:sp>
      <p:sp>
        <p:nvSpPr>
          <p:cNvPr id="5" name="Foliennummernplatzhalter 4"/>
          <p:cNvSpPr>
            <a:spLocks noGrp="1"/>
          </p:cNvSpPr>
          <p:nvPr>
            <p:ph type="sldNum" sz="quarter" idx="12"/>
          </p:nvPr>
        </p:nvSpPr>
        <p:spPr/>
        <p:txBody>
          <a:bodyPr/>
          <a:lstStyle/>
          <a:p>
            <a:r>
              <a:rPr lang="de-CH" smtClean="0"/>
              <a:t>Seite </a:t>
            </a:r>
            <a:fld id="{D60CD85A-232C-4A24-8690-164EECD38F22}" type="slidenum">
              <a:rPr lang="de-CH" smtClean="0"/>
              <a:pPr/>
              <a:t>16</a:t>
            </a:fld>
            <a:endParaRPr lang="de-CH"/>
          </a:p>
        </p:txBody>
      </p:sp>
      <p:sp>
        <p:nvSpPr>
          <p:cNvPr id="16" name="Bildplatzhalter 15"/>
          <p:cNvSpPr>
            <a:spLocks noGrp="1"/>
          </p:cNvSpPr>
          <p:nvPr>
            <p:ph type="pic" sz="quarter" idx="13"/>
          </p:nvPr>
        </p:nvSpPr>
        <p:spPr/>
      </p:sp>
      <p:pic>
        <p:nvPicPr>
          <p:cNvPr id="1036" name="Picture 12" descr="customerinter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74" y="2407474"/>
            <a:ext cx="7992690" cy="2465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265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Das </a:t>
            </a:r>
            <a:r>
              <a:rPr lang="de-CH" dirty="0" smtClean="0"/>
              <a:t>CRM – Beziehungsmanagement </a:t>
            </a:r>
            <a:r>
              <a:rPr lang="de-CH" dirty="0"/>
              <a:t/>
            </a:r>
            <a:br>
              <a:rPr lang="de-CH" dirty="0"/>
            </a:br>
            <a:r>
              <a:rPr lang="de-CH" dirty="0" smtClean="0">
                <a:solidFill>
                  <a:schemeClr val="tx1"/>
                </a:solidFill>
              </a:rPr>
              <a:t>Was bedeutet es nun, den Stakeholder ins Zentrum zu stellen?</a:t>
            </a:r>
            <a:endParaRPr lang="de-CH" dirty="0"/>
          </a:p>
        </p:txBody>
      </p:sp>
      <p:sp>
        <p:nvSpPr>
          <p:cNvPr id="3" name="Datumsplatzhalter 2"/>
          <p:cNvSpPr>
            <a:spLocks noGrp="1"/>
          </p:cNvSpPr>
          <p:nvPr>
            <p:ph type="dt" sz="half" idx="10"/>
          </p:nvPr>
        </p:nvSpPr>
        <p:spPr/>
        <p:txBody>
          <a:bodyPr/>
          <a:lstStyle/>
          <a:p>
            <a:fld id="{F946F02B-E95B-42D5-93A8-5F03B1A0232C}" type="datetime1">
              <a:rPr lang="de-DE" smtClean="0"/>
              <a:t>08.06.2020</a:t>
            </a:fld>
            <a:endParaRPr lang="de-CH"/>
          </a:p>
        </p:txBody>
      </p:sp>
      <p:sp>
        <p:nvSpPr>
          <p:cNvPr id="4" name="Fußzeilenplatzhalter 3"/>
          <p:cNvSpPr>
            <a:spLocks noGrp="1"/>
          </p:cNvSpPr>
          <p:nvPr>
            <p:ph type="ftr" sz="quarter" idx="11"/>
          </p:nvPr>
        </p:nvSpPr>
        <p:spPr/>
        <p:txBody>
          <a:bodyPr/>
          <a:lstStyle/>
          <a:p>
            <a:r>
              <a:rPr lang="de-CH" smtClean="0"/>
              <a:t>Schulung OM RIA - Modul 1: Grundlagenwissen CRM </a:t>
            </a:r>
            <a:endParaRPr lang="de-CH"/>
          </a:p>
        </p:txBody>
      </p:sp>
      <p:sp>
        <p:nvSpPr>
          <p:cNvPr id="5" name="Foliennummernplatzhalter 4"/>
          <p:cNvSpPr>
            <a:spLocks noGrp="1"/>
          </p:cNvSpPr>
          <p:nvPr>
            <p:ph type="sldNum" sz="quarter" idx="12"/>
          </p:nvPr>
        </p:nvSpPr>
        <p:spPr/>
        <p:txBody>
          <a:bodyPr/>
          <a:lstStyle/>
          <a:p>
            <a:r>
              <a:rPr lang="de-CH" smtClean="0"/>
              <a:t>Seite </a:t>
            </a:r>
            <a:fld id="{D60CD85A-232C-4A24-8690-164EECD38F22}" type="slidenum">
              <a:rPr lang="de-CH" smtClean="0"/>
              <a:pPr/>
              <a:t>17</a:t>
            </a:fld>
            <a:endParaRPr lang="de-CH"/>
          </a:p>
        </p:txBody>
      </p:sp>
      <p:pic>
        <p:nvPicPr>
          <p:cNvPr id="12" name="Inhaltsplatzhalter 11"/>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63180"/>
          <a:stretch/>
        </p:blipFill>
        <p:spPr>
          <a:xfrm>
            <a:off x="584234" y="1685131"/>
            <a:ext cx="3871844" cy="3848100"/>
          </a:xfrm>
          <a:prstGeom prst="rect">
            <a:avLst/>
          </a:prstGeom>
        </p:spPr>
      </p:pic>
      <p:sp>
        <p:nvSpPr>
          <p:cNvPr id="6" name="Inhaltsplatzhalter 5"/>
          <p:cNvSpPr>
            <a:spLocks noGrp="1"/>
          </p:cNvSpPr>
          <p:nvPr>
            <p:ph sz="half" idx="2"/>
          </p:nvPr>
        </p:nvSpPr>
        <p:spPr/>
        <p:txBody>
          <a:bodyPr/>
          <a:lstStyle/>
          <a:p>
            <a:endParaRPr lang="de-CH" dirty="0"/>
          </a:p>
        </p:txBody>
      </p:sp>
      <p:pic>
        <p:nvPicPr>
          <p:cNvPr id="14" name="Inhaltsplatzhalter 9"/>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748839" y="1196975"/>
            <a:ext cx="3894473"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38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platzhalter 16"/>
          <p:cNvPicPr>
            <a:picLocks noGrp="1" noChangeAspect="1"/>
          </p:cNvPicPr>
          <p:nvPr>
            <p:ph type="pic" sz="quarter" idx="13"/>
          </p:nvPr>
        </p:nvPicPr>
        <p:blipFill>
          <a:blip r:embed="rId3"/>
          <a:srcRect t="889" b="889"/>
          <a:stretch>
            <a:fillRect/>
          </a:stretch>
        </p:blipFill>
        <p:spPr>
          <a:prstGeom prst="rect">
            <a:avLst/>
          </a:prstGeom>
        </p:spPr>
      </p:pic>
      <p:sp>
        <p:nvSpPr>
          <p:cNvPr id="2" name="Titel 1"/>
          <p:cNvSpPr>
            <a:spLocks noGrp="1"/>
          </p:cNvSpPr>
          <p:nvPr>
            <p:ph type="title"/>
          </p:nvPr>
        </p:nvSpPr>
        <p:spPr/>
        <p:txBody>
          <a:bodyPr/>
          <a:lstStyle/>
          <a:p>
            <a:r>
              <a:rPr lang="de-CH" dirty="0"/>
              <a:t>Das </a:t>
            </a:r>
            <a:r>
              <a:rPr lang="de-CH" dirty="0" smtClean="0"/>
              <a:t>CRM – Beziehungsmanagement </a:t>
            </a:r>
            <a:r>
              <a:rPr lang="de-CH" dirty="0"/>
              <a:t/>
            </a:r>
            <a:br>
              <a:rPr lang="de-CH" dirty="0"/>
            </a:br>
            <a:r>
              <a:rPr lang="de-CH" dirty="0" smtClean="0">
                <a:solidFill>
                  <a:schemeClr val="tx1"/>
                </a:solidFill>
              </a:rPr>
              <a:t>Der Stakeholder im Zentrum</a:t>
            </a:r>
            <a:endParaRPr lang="de-CH" dirty="0"/>
          </a:p>
        </p:txBody>
      </p:sp>
      <p:sp>
        <p:nvSpPr>
          <p:cNvPr id="3" name="Datumsplatzhalter 2"/>
          <p:cNvSpPr>
            <a:spLocks noGrp="1"/>
          </p:cNvSpPr>
          <p:nvPr>
            <p:ph type="dt" sz="half" idx="10"/>
          </p:nvPr>
        </p:nvSpPr>
        <p:spPr/>
        <p:txBody>
          <a:bodyPr/>
          <a:lstStyle/>
          <a:p>
            <a:fld id="{9952B8D1-C036-448B-879B-A8B356D0B4E4}" type="datetime1">
              <a:rPr lang="de-DE" smtClean="0"/>
              <a:t>08.06.2020</a:t>
            </a:fld>
            <a:endParaRPr lang="de-CH"/>
          </a:p>
        </p:txBody>
      </p:sp>
      <p:sp>
        <p:nvSpPr>
          <p:cNvPr id="4" name="Fußzeilenplatzhalter 3"/>
          <p:cNvSpPr>
            <a:spLocks noGrp="1"/>
          </p:cNvSpPr>
          <p:nvPr>
            <p:ph type="ftr" sz="quarter" idx="11"/>
          </p:nvPr>
        </p:nvSpPr>
        <p:spPr/>
        <p:txBody>
          <a:bodyPr/>
          <a:lstStyle/>
          <a:p>
            <a:r>
              <a:rPr lang="de-CH" smtClean="0"/>
              <a:t>Schulung OM RIA - Modul 1: Grundlagenwissen CRM </a:t>
            </a:r>
            <a:endParaRPr lang="de-CH"/>
          </a:p>
        </p:txBody>
      </p:sp>
      <p:sp>
        <p:nvSpPr>
          <p:cNvPr id="5" name="Foliennummernplatzhalter 4"/>
          <p:cNvSpPr>
            <a:spLocks noGrp="1"/>
          </p:cNvSpPr>
          <p:nvPr>
            <p:ph type="sldNum" sz="quarter" idx="12"/>
          </p:nvPr>
        </p:nvSpPr>
        <p:spPr/>
        <p:txBody>
          <a:bodyPr/>
          <a:lstStyle/>
          <a:p>
            <a:r>
              <a:rPr lang="de-CH" smtClean="0"/>
              <a:t>Seite </a:t>
            </a:r>
            <a:fld id="{D60CD85A-232C-4A24-8690-164EECD38F22}" type="slidenum">
              <a:rPr lang="de-CH" smtClean="0"/>
              <a:pPr/>
              <a:t>18</a:t>
            </a:fld>
            <a:endParaRPr lang="de-CH"/>
          </a:p>
        </p:txBody>
      </p:sp>
      <p:sp>
        <p:nvSpPr>
          <p:cNvPr id="9" name="Rechteck 8"/>
          <p:cNvSpPr/>
          <p:nvPr/>
        </p:nvSpPr>
        <p:spPr>
          <a:xfrm>
            <a:off x="539750" y="1484784"/>
            <a:ext cx="4032249" cy="225719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Rechteck 13"/>
          <p:cNvSpPr/>
          <p:nvPr/>
        </p:nvSpPr>
        <p:spPr>
          <a:xfrm>
            <a:off x="4638760" y="1702203"/>
            <a:ext cx="3970165" cy="37444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Rechteck 14"/>
          <p:cNvSpPr/>
          <p:nvPr/>
        </p:nvSpPr>
        <p:spPr>
          <a:xfrm>
            <a:off x="539749" y="3994388"/>
            <a:ext cx="4032249" cy="145223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72978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Der Kontakt</a:t>
            </a:r>
            <a:br>
              <a:rPr lang="de-CH" dirty="0" smtClean="0"/>
            </a:br>
            <a:r>
              <a:rPr lang="de-CH" dirty="0" smtClean="0">
                <a:solidFill>
                  <a:schemeClr val="tx1"/>
                </a:solidFill>
              </a:rPr>
              <a:t>Wo kommt ein Kontakt her?</a:t>
            </a:r>
            <a:endParaRPr lang="de-CH" dirty="0">
              <a:solidFill>
                <a:schemeClr val="tx1"/>
              </a:solidFill>
            </a:endParaRPr>
          </a:p>
        </p:txBody>
      </p:sp>
      <p:sp>
        <p:nvSpPr>
          <p:cNvPr id="7" name="Inhaltsplatzhalter 6"/>
          <p:cNvSpPr>
            <a:spLocks noGrp="1"/>
          </p:cNvSpPr>
          <p:nvPr>
            <p:ph sz="half" idx="1"/>
          </p:nvPr>
        </p:nvSpPr>
        <p:spPr>
          <a:xfrm>
            <a:off x="539750" y="1953108"/>
            <a:ext cx="3960813" cy="3312145"/>
          </a:xfrm>
        </p:spPr>
        <p:txBody>
          <a:bodyPr/>
          <a:lstStyle/>
          <a:p>
            <a:r>
              <a:rPr lang="de-CH" b="0" dirty="0" smtClean="0"/>
              <a:t>Eine unvollständige Liste:</a:t>
            </a:r>
          </a:p>
          <a:p>
            <a:endParaRPr lang="de-CH" b="0" dirty="0" smtClean="0"/>
          </a:p>
          <a:p>
            <a:pPr marL="285750" indent="-285750">
              <a:buFont typeface="Arial" panose="020B0604020202020204" pitchFamily="34" charset="0"/>
              <a:buChar char="•"/>
            </a:pPr>
            <a:r>
              <a:rPr lang="de-CH" b="0" dirty="0" smtClean="0"/>
              <a:t>Gönner</a:t>
            </a:r>
          </a:p>
          <a:p>
            <a:pPr marL="285750" indent="-285750">
              <a:buFont typeface="Arial" panose="020B0604020202020204" pitchFamily="34" charset="0"/>
              <a:buChar char="•"/>
            </a:pPr>
            <a:r>
              <a:rPr lang="de-CH" b="0" dirty="0" smtClean="0"/>
              <a:t>Interessierte Personen</a:t>
            </a:r>
            <a:endParaRPr lang="de-CH" b="0" dirty="0"/>
          </a:p>
          <a:p>
            <a:pPr marL="285750" indent="-285750">
              <a:buFont typeface="Arial" panose="020B0604020202020204" pitchFamily="34" charset="0"/>
              <a:buChar char="•"/>
            </a:pPr>
            <a:r>
              <a:rPr lang="de-CH" b="0" dirty="0"/>
              <a:t>Dienstleister, Berater, Agenturen</a:t>
            </a:r>
          </a:p>
          <a:p>
            <a:pPr marL="285750" indent="-285750">
              <a:buFont typeface="Arial" panose="020B0604020202020204" pitchFamily="34" charset="0"/>
              <a:buChar char="•"/>
            </a:pPr>
            <a:r>
              <a:rPr lang="de-CH" b="0" dirty="0"/>
              <a:t>Referenten + Workshop-Leiter</a:t>
            </a:r>
          </a:p>
          <a:p>
            <a:pPr marL="285750" indent="-285750">
              <a:buFont typeface="Arial" panose="020B0604020202020204" pitchFamily="34" charset="0"/>
              <a:buChar char="•"/>
            </a:pPr>
            <a:r>
              <a:rPr lang="de-CH" b="0" dirty="0" smtClean="0"/>
              <a:t>Fachstellen</a:t>
            </a:r>
            <a:endParaRPr lang="de-CH" b="0" dirty="0"/>
          </a:p>
          <a:p>
            <a:pPr marL="285750" indent="-285750">
              <a:buFont typeface="Arial" panose="020B0604020202020204" pitchFamily="34" charset="0"/>
              <a:buChar char="•"/>
            </a:pPr>
            <a:r>
              <a:rPr lang="de-CH" b="0" dirty="0"/>
              <a:t>Behörden</a:t>
            </a:r>
          </a:p>
          <a:p>
            <a:pPr marL="285750" indent="-285750">
              <a:buFont typeface="Arial" panose="020B0604020202020204" pitchFamily="34" charset="0"/>
              <a:buChar char="•"/>
            </a:pPr>
            <a:r>
              <a:rPr lang="de-CH" b="0" dirty="0" smtClean="0"/>
              <a:t>Netzwerke </a:t>
            </a:r>
            <a:r>
              <a:rPr lang="de-CH" b="0" dirty="0"/>
              <a:t>von Mitarbeitenden</a:t>
            </a:r>
          </a:p>
          <a:p>
            <a:pPr marL="285750" indent="-285750">
              <a:buFont typeface="Arial" panose="020B0604020202020204" pitchFamily="34" charset="0"/>
              <a:buChar char="•"/>
            </a:pPr>
            <a:r>
              <a:rPr lang="de-CH" b="0" dirty="0"/>
              <a:t>Medien</a:t>
            </a:r>
          </a:p>
          <a:p>
            <a:pPr marL="285750" indent="-285750">
              <a:buFont typeface="Arial" panose="020B0604020202020204" pitchFamily="34" charset="0"/>
              <a:buChar char="•"/>
            </a:pPr>
            <a:r>
              <a:rPr lang="de-CH" b="0" dirty="0"/>
              <a:t>Politiker</a:t>
            </a:r>
          </a:p>
          <a:p>
            <a:pPr marL="285750" indent="-285750">
              <a:buFont typeface="Arial" panose="020B0604020202020204" pitchFamily="34" charset="0"/>
              <a:buChar char="•"/>
            </a:pPr>
            <a:r>
              <a:rPr lang="de-CH" b="0" dirty="0"/>
              <a:t>Mittler</a:t>
            </a:r>
          </a:p>
          <a:p>
            <a:endParaRPr lang="de-CH" dirty="0"/>
          </a:p>
          <a:p>
            <a:pPr marL="285750" indent="-285750">
              <a:buFont typeface="Arial" panose="020B0604020202020204" pitchFamily="34" charset="0"/>
              <a:buChar char="•"/>
            </a:pPr>
            <a:endParaRPr lang="de-CH" b="0" dirty="0"/>
          </a:p>
          <a:p>
            <a:pPr marL="285750" indent="-285750">
              <a:buFont typeface="Arial" panose="020B0604020202020204" pitchFamily="34" charset="0"/>
              <a:buChar char="•"/>
            </a:pPr>
            <a:endParaRPr lang="de-CH" b="0" dirty="0"/>
          </a:p>
          <a:p>
            <a:endParaRPr lang="de-CH" b="0" dirty="0"/>
          </a:p>
          <a:p>
            <a:endParaRPr lang="de-CH" b="0" dirty="0" smtClean="0"/>
          </a:p>
        </p:txBody>
      </p:sp>
      <p:sp>
        <p:nvSpPr>
          <p:cNvPr id="3" name="Datumsplatzhalter 2"/>
          <p:cNvSpPr>
            <a:spLocks noGrp="1"/>
          </p:cNvSpPr>
          <p:nvPr>
            <p:ph type="dt" sz="half" idx="10"/>
          </p:nvPr>
        </p:nvSpPr>
        <p:spPr/>
        <p:txBody>
          <a:bodyPr/>
          <a:lstStyle/>
          <a:p>
            <a:fld id="{A7290DB2-DDF7-4BF1-8A99-6B90CE53032A}" type="datetime1">
              <a:rPr lang="de-DE" smtClean="0"/>
              <a:t>08.06.2020</a:t>
            </a:fld>
            <a:endParaRPr lang="de-CH"/>
          </a:p>
        </p:txBody>
      </p:sp>
      <p:sp>
        <p:nvSpPr>
          <p:cNvPr id="4" name="Fußzeilenplatzhalter 3"/>
          <p:cNvSpPr>
            <a:spLocks noGrp="1"/>
          </p:cNvSpPr>
          <p:nvPr>
            <p:ph type="ftr" sz="quarter" idx="11"/>
          </p:nvPr>
        </p:nvSpPr>
        <p:spPr/>
        <p:txBody>
          <a:bodyPr/>
          <a:lstStyle/>
          <a:p>
            <a:r>
              <a:rPr lang="de-CH" smtClean="0"/>
              <a:t>Schulung OM RIA - Modul 1: Grundlagenwissen CRM </a:t>
            </a:r>
            <a:endParaRPr lang="de-CH"/>
          </a:p>
        </p:txBody>
      </p:sp>
      <p:sp>
        <p:nvSpPr>
          <p:cNvPr id="5" name="Foliennummernplatzhalter 4"/>
          <p:cNvSpPr>
            <a:spLocks noGrp="1"/>
          </p:cNvSpPr>
          <p:nvPr>
            <p:ph type="sldNum" sz="quarter" idx="12"/>
          </p:nvPr>
        </p:nvSpPr>
        <p:spPr/>
        <p:txBody>
          <a:bodyPr/>
          <a:lstStyle/>
          <a:p>
            <a:r>
              <a:rPr lang="de-CH" smtClean="0"/>
              <a:t>Seite </a:t>
            </a:r>
            <a:fld id="{D60CD85A-232C-4A24-8690-164EECD38F22}" type="slidenum">
              <a:rPr lang="de-CH" smtClean="0"/>
              <a:pPr/>
              <a:t>19</a:t>
            </a:fld>
            <a:endParaRPr lang="de-CH"/>
          </a:p>
        </p:txBody>
      </p:sp>
      <p:pic>
        <p:nvPicPr>
          <p:cNvPr id="1026" name="Picture 2" descr="Ãhnliches Foto"/>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76875" y="2389981"/>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59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Agenda Modul 1: Grundlagen CRM und Kontaktmanagement</a:t>
            </a:r>
            <a:endParaRPr lang="de-CH" dirty="0"/>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de-CH" b="0" dirty="0" smtClean="0"/>
              <a:t>Grundwissen und Grundverständnis CRM</a:t>
            </a:r>
          </a:p>
          <a:p>
            <a:pPr marL="285750" indent="-285750">
              <a:buFont typeface="Arial" panose="020B0604020202020204" pitchFamily="34" charset="0"/>
              <a:buChar char="•"/>
            </a:pPr>
            <a:r>
              <a:rPr lang="de-CH" b="0" dirty="0" smtClean="0"/>
              <a:t>Einstieg CRM Kultur</a:t>
            </a:r>
          </a:p>
          <a:p>
            <a:pPr marL="285750" indent="-285750">
              <a:buFont typeface="Arial" panose="020B0604020202020204" pitchFamily="34" charset="0"/>
              <a:buChar char="•"/>
            </a:pPr>
            <a:r>
              <a:rPr lang="de-CH" b="0" dirty="0" smtClean="0"/>
              <a:t>Kontaktmanagement vs. Beziehungsmanagement</a:t>
            </a:r>
          </a:p>
          <a:p>
            <a:pPr marL="285750" indent="-285750">
              <a:buFont typeface="Arial" panose="020B0604020202020204" pitchFamily="34" charset="0"/>
              <a:buChar char="•"/>
            </a:pPr>
            <a:r>
              <a:rPr lang="de-CH" b="0" dirty="0" smtClean="0"/>
              <a:t>Kontaktherkunft</a:t>
            </a:r>
          </a:p>
          <a:p>
            <a:pPr marL="285750" indent="-285750">
              <a:buFont typeface="Arial" panose="020B0604020202020204" pitchFamily="34" charset="0"/>
              <a:buChar char="•"/>
            </a:pPr>
            <a:r>
              <a:rPr lang="de-CH" b="0" dirty="0" smtClean="0"/>
              <a:t>Kontakterstellung</a:t>
            </a:r>
          </a:p>
          <a:p>
            <a:pPr marL="285750" indent="-285750">
              <a:buFont typeface="Arial" panose="020B0604020202020204" pitchFamily="34" charset="0"/>
              <a:buChar char="•"/>
            </a:pPr>
            <a:r>
              <a:rPr lang="de-CH" b="0" dirty="0" smtClean="0"/>
              <a:t>Kontaktmanagement</a:t>
            </a:r>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endParaRPr lang="de-CH" b="0" dirty="0" smtClean="0"/>
          </a:p>
          <a:p>
            <a:pPr marL="285750" indent="-285750">
              <a:buFont typeface="Arial" panose="020B0604020202020204" pitchFamily="34" charset="0"/>
              <a:buChar char="•"/>
            </a:pPr>
            <a:endParaRPr lang="de-CH" b="0" dirty="0"/>
          </a:p>
        </p:txBody>
      </p:sp>
      <p:sp>
        <p:nvSpPr>
          <p:cNvPr id="4" name="Datumsplatzhalter 3"/>
          <p:cNvSpPr>
            <a:spLocks noGrp="1"/>
          </p:cNvSpPr>
          <p:nvPr>
            <p:ph type="dt" sz="half" idx="10"/>
          </p:nvPr>
        </p:nvSpPr>
        <p:spPr/>
        <p:txBody>
          <a:bodyPr/>
          <a:lstStyle/>
          <a:p>
            <a:fld id="{6B912A3B-E8E3-4D80-A25A-F456D7EAC73F}" type="datetime1">
              <a:rPr lang="de-DE" smtClean="0"/>
              <a:t>08.06.2020</a:t>
            </a:fld>
            <a:endParaRPr lang="de-CH"/>
          </a:p>
        </p:txBody>
      </p:sp>
      <p:sp>
        <p:nvSpPr>
          <p:cNvPr id="5" name="Fußzeilenplatzhalter 4"/>
          <p:cNvSpPr>
            <a:spLocks noGrp="1"/>
          </p:cNvSpPr>
          <p:nvPr>
            <p:ph type="ftr" sz="quarter" idx="11"/>
          </p:nvPr>
        </p:nvSpPr>
        <p:spPr/>
        <p:txBody>
          <a:bodyPr/>
          <a:lstStyle/>
          <a:p>
            <a:r>
              <a:rPr lang="de-CH" smtClean="0"/>
              <a:t>Schulung OM RIA - Modul 1: Grundlagenwissen CRM </a:t>
            </a:r>
            <a:endParaRPr lang="de-CH"/>
          </a:p>
        </p:txBody>
      </p:sp>
      <p:sp>
        <p:nvSpPr>
          <p:cNvPr id="6" name="Foliennummernplatzhalter 5"/>
          <p:cNvSpPr>
            <a:spLocks noGrp="1"/>
          </p:cNvSpPr>
          <p:nvPr>
            <p:ph type="sldNum" sz="quarter" idx="12"/>
          </p:nvPr>
        </p:nvSpPr>
        <p:spPr/>
        <p:txBody>
          <a:bodyPr/>
          <a:lstStyle/>
          <a:p>
            <a:r>
              <a:rPr lang="de-CH" smtClean="0"/>
              <a:t>Seite </a:t>
            </a:r>
            <a:fld id="{1655C2A1-CB63-4B43-B879-659CD6B13DE8}" type="slidenum">
              <a:rPr lang="de-CH" smtClean="0"/>
              <a:pPr/>
              <a:t>2</a:t>
            </a:fld>
            <a:endParaRPr lang="de-CH"/>
          </a:p>
        </p:txBody>
      </p:sp>
    </p:spTree>
    <p:extLst>
      <p:ext uri="{BB962C8B-B14F-4D97-AF65-F5344CB8AC3E}">
        <p14:creationId xmlns:p14="http://schemas.microsoft.com/office/powerpoint/2010/main" val="885735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Der Kontakt</a:t>
            </a:r>
            <a:br>
              <a:rPr lang="de-CH" dirty="0" smtClean="0"/>
            </a:br>
            <a:r>
              <a:rPr lang="de-CH" dirty="0" smtClean="0">
                <a:solidFill>
                  <a:schemeClr val="tx1"/>
                </a:solidFill>
              </a:rPr>
              <a:t>Wie erstelle ich einen neuen Kontakt?</a:t>
            </a:r>
            <a:endParaRPr lang="de-CH" dirty="0">
              <a:solidFill>
                <a:schemeClr val="tx1"/>
              </a:solidFill>
            </a:endParaRPr>
          </a:p>
        </p:txBody>
      </p:sp>
      <p:sp>
        <p:nvSpPr>
          <p:cNvPr id="3" name="Datumsplatzhalter 2"/>
          <p:cNvSpPr>
            <a:spLocks noGrp="1"/>
          </p:cNvSpPr>
          <p:nvPr>
            <p:ph type="dt" sz="half" idx="10"/>
          </p:nvPr>
        </p:nvSpPr>
        <p:spPr/>
        <p:txBody>
          <a:bodyPr/>
          <a:lstStyle/>
          <a:p>
            <a:fld id="{33413D28-90ED-4233-9096-1A024B107EB6}" type="datetime1">
              <a:rPr lang="de-DE" smtClean="0"/>
              <a:t>08.06.2020</a:t>
            </a:fld>
            <a:endParaRPr lang="de-CH"/>
          </a:p>
        </p:txBody>
      </p:sp>
      <p:sp>
        <p:nvSpPr>
          <p:cNvPr id="4" name="Fußzeilenplatzhalter 3"/>
          <p:cNvSpPr>
            <a:spLocks noGrp="1"/>
          </p:cNvSpPr>
          <p:nvPr>
            <p:ph type="ftr" sz="quarter" idx="11"/>
          </p:nvPr>
        </p:nvSpPr>
        <p:spPr/>
        <p:txBody>
          <a:bodyPr/>
          <a:lstStyle/>
          <a:p>
            <a:r>
              <a:rPr lang="de-CH" smtClean="0"/>
              <a:t>Schulung OM RIA - Modul 1: Grundlagenwissen CRM </a:t>
            </a:r>
            <a:endParaRPr lang="de-CH"/>
          </a:p>
        </p:txBody>
      </p:sp>
      <p:sp>
        <p:nvSpPr>
          <p:cNvPr id="5" name="Foliennummernplatzhalter 4"/>
          <p:cNvSpPr>
            <a:spLocks noGrp="1"/>
          </p:cNvSpPr>
          <p:nvPr>
            <p:ph type="sldNum" sz="quarter" idx="12"/>
          </p:nvPr>
        </p:nvSpPr>
        <p:spPr/>
        <p:txBody>
          <a:bodyPr/>
          <a:lstStyle/>
          <a:p>
            <a:r>
              <a:rPr lang="de-CH" smtClean="0"/>
              <a:t>Seite </a:t>
            </a:r>
            <a:fld id="{D60CD85A-232C-4A24-8690-164EECD38F22}" type="slidenum">
              <a:rPr lang="de-CH" smtClean="0"/>
              <a:pPr/>
              <a:t>20</a:t>
            </a:fld>
            <a:endParaRPr lang="de-CH"/>
          </a:p>
        </p:txBody>
      </p:sp>
      <p:pic>
        <p:nvPicPr>
          <p:cNvPr id="9" name="Bildplatzhalter 8"/>
          <p:cNvPicPr>
            <a:picLocks noGrp="1" noChangeAspect="1"/>
          </p:cNvPicPr>
          <p:nvPr>
            <p:ph type="pic" sz="quarter" idx="13"/>
          </p:nvPr>
        </p:nvPicPr>
        <p:blipFill>
          <a:blip r:embed="rId3"/>
          <a:srcRect t="1998" b="1998"/>
          <a:stretch>
            <a:fillRect/>
          </a:stretch>
        </p:blipFill>
        <p:spPr>
          <a:prstGeom prst="rect">
            <a:avLst/>
          </a:prstGeom>
        </p:spPr>
      </p:pic>
      <p:sp>
        <p:nvSpPr>
          <p:cNvPr id="8" name="Rechteck 7"/>
          <p:cNvSpPr/>
          <p:nvPr/>
        </p:nvSpPr>
        <p:spPr>
          <a:xfrm>
            <a:off x="1187624" y="1628800"/>
            <a:ext cx="216024"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43626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Der Kontakt</a:t>
            </a:r>
            <a:br>
              <a:rPr lang="de-CH" dirty="0" smtClean="0"/>
            </a:br>
            <a:r>
              <a:rPr lang="de-CH" dirty="0" smtClean="0">
                <a:solidFill>
                  <a:schemeClr val="tx1"/>
                </a:solidFill>
              </a:rPr>
              <a:t>Wie erstelle ich einen neuen Kontakt?</a:t>
            </a:r>
            <a:endParaRPr lang="de-CH" dirty="0">
              <a:solidFill>
                <a:schemeClr val="tx1"/>
              </a:solidFill>
            </a:endParaRPr>
          </a:p>
        </p:txBody>
      </p:sp>
      <p:sp>
        <p:nvSpPr>
          <p:cNvPr id="7" name="Inhaltsplatzhalter 6"/>
          <p:cNvSpPr>
            <a:spLocks noGrp="1"/>
          </p:cNvSpPr>
          <p:nvPr>
            <p:ph sz="half" idx="1"/>
          </p:nvPr>
        </p:nvSpPr>
        <p:spPr>
          <a:xfrm>
            <a:off x="539750" y="3177244"/>
            <a:ext cx="3960813" cy="863873"/>
          </a:xfrm>
        </p:spPr>
        <p:txBody>
          <a:bodyPr/>
          <a:lstStyle/>
          <a:p>
            <a:r>
              <a:rPr lang="de-CH" b="0" dirty="0" smtClean="0"/>
              <a:t>Saubere Adresserfassung und Adresspflege bedeutet hier bereits die Richtige Einheit zu wählen.</a:t>
            </a:r>
            <a:endParaRPr lang="de-CH" b="0" dirty="0"/>
          </a:p>
        </p:txBody>
      </p:sp>
      <p:sp>
        <p:nvSpPr>
          <p:cNvPr id="3" name="Datumsplatzhalter 2"/>
          <p:cNvSpPr>
            <a:spLocks noGrp="1"/>
          </p:cNvSpPr>
          <p:nvPr>
            <p:ph type="dt" sz="half" idx="10"/>
          </p:nvPr>
        </p:nvSpPr>
        <p:spPr/>
        <p:txBody>
          <a:bodyPr/>
          <a:lstStyle/>
          <a:p>
            <a:fld id="{CD92335B-E6A6-4A63-BF7A-F812FE745A8C}" type="datetime1">
              <a:rPr lang="de-DE" smtClean="0"/>
              <a:t>08.06.2020</a:t>
            </a:fld>
            <a:endParaRPr lang="de-CH"/>
          </a:p>
        </p:txBody>
      </p:sp>
      <p:sp>
        <p:nvSpPr>
          <p:cNvPr id="4" name="Fußzeilenplatzhalter 3"/>
          <p:cNvSpPr>
            <a:spLocks noGrp="1"/>
          </p:cNvSpPr>
          <p:nvPr>
            <p:ph type="ftr" sz="quarter" idx="11"/>
          </p:nvPr>
        </p:nvSpPr>
        <p:spPr/>
        <p:txBody>
          <a:bodyPr/>
          <a:lstStyle/>
          <a:p>
            <a:r>
              <a:rPr lang="de-CH" smtClean="0"/>
              <a:t>Schulung OM RIA - Modul 1: Grundlagenwissen CRM </a:t>
            </a:r>
            <a:endParaRPr lang="de-CH"/>
          </a:p>
        </p:txBody>
      </p:sp>
      <p:sp>
        <p:nvSpPr>
          <p:cNvPr id="5" name="Foliennummernplatzhalter 4"/>
          <p:cNvSpPr>
            <a:spLocks noGrp="1"/>
          </p:cNvSpPr>
          <p:nvPr>
            <p:ph type="sldNum" sz="quarter" idx="12"/>
          </p:nvPr>
        </p:nvSpPr>
        <p:spPr/>
        <p:txBody>
          <a:bodyPr/>
          <a:lstStyle/>
          <a:p>
            <a:r>
              <a:rPr lang="de-CH" smtClean="0"/>
              <a:t>Seite </a:t>
            </a:r>
            <a:fld id="{D60CD85A-232C-4A24-8690-164EECD38F22}" type="slidenum">
              <a:rPr lang="de-CH" smtClean="0"/>
              <a:pPr/>
              <a:t>21</a:t>
            </a:fld>
            <a:endParaRPr lang="de-CH"/>
          </a:p>
        </p:txBody>
      </p:sp>
      <p:pic>
        <p:nvPicPr>
          <p:cNvPr id="6" name="Inhaltsplatzhalter 5"/>
          <p:cNvPicPr>
            <a:picLocks noGrp="1" noChangeAspect="1"/>
          </p:cNvPicPr>
          <p:nvPr>
            <p:ph sz="half" idx="2"/>
          </p:nvPr>
        </p:nvPicPr>
        <p:blipFill>
          <a:blip r:embed="rId3"/>
          <a:stretch>
            <a:fillRect/>
          </a:stretch>
        </p:blipFill>
        <p:spPr>
          <a:xfrm>
            <a:off x="4716463" y="2258071"/>
            <a:ext cx="3959225" cy="2702221"/>
          </a:xfrm>
          <a:prstGeom prst="rect">
            <a:avLst/>
          </a:prstGeom>
        </p:spPr>
      </p:pic>
    </p:spTree>
    <p:extLst>
      <p:ext uri="{BB962C8B-B14F-4D97-AF65-F5344CB8AC3E}">
        <p14:creationId xmlns:p14="http://schemas.microsoft.com/office/powerpoint/2010/main" val="584828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Der Kontakt</a:t>
            </a:r>
            <a:br>
              <a:rPr lang="de-CH" dirty="0"/>
            </a:br>
            <a:r>
              <a:rPr lang="de-CH" dirty="0">
                <a:solidFill>
                  <a:schemeClr val="tx1"/>
                </a:solidFill>
              </a:rPr>
              <a:t>Wie erstelle ich einen neuen Kontakt</a:t>
            </a:r>
            <a:r>
              <a:rPr lang="de-CH" dirty="0" smtClean="0">
                <a:solidFill>
                  <a:schemeClr val="tx1"/>
                </a:solidFill>
              </a:rPr>
              <a:t>? – Privathaushalte </a:t>
            </a:r>
            <a:endParaRPr lang="de-CH" dirty="0"/>
          </a:p>
        </p:txBody>
      </p:sp>
      <p:pic>
        <p:nvPicPr>
          <p:cNvPr id="8" name="Inhaltsplatzhalter 7"/>
          <p:cNvPicPr>
            <a:picLocks noGrp="1" noChangeAspect="1"/>
          </p:cNvPicPr>
          <p:nvPr>
            <p:ph sz="half" idx="1"/>
          </p:nvPr>
        </p:nvPicPr>
        <p:blipFill>
          <a:blip r:embed="rId3"/>
          <a:stretch>
            <a:fillRect/>
          </a:stretch>
        </p:blipFill>
        <p:spPr>
          <a:xfrm>
            <a:off x="562769" y="1713706"/>
            <a:ext cx="3914775" cy="3790950"/>
          </a:xfrm>
          <a:prstGeom prst="rect">
            <a:avLst/>
          </a:prstGeom>
        </p:spPr>
      </p:pic>
      <p:sp>
        <p:nvSpPr>
          <p:cNvPr id="5" name="Datumsplatzhalter 4"/>
          <p:cNvSpPr>
            <a:spLocks noGrp="1"/>
          </p:cNvSpPr>
          <p:nvPr>
            <p:ph type="dt" sz="half" idx="10"/>
          </p:nvPr>
        </p:nvSpPr>
        <p:spPr/>
        <p:txBody>
          <a:bodyPr/>
          <a:lstStyle/>
          <a:p>
            <a:fld id="{03996AE7-8836-4FCB-B256-02F398E8CDCE}" type="datetime1">
              <a:rPr lang="de-DE" smtClean="0"/>
              <a:t>08.06.2020</a:t>
            </a:fld>
            <a:endParaRPr lang="de-CH"/>
          </a:p>
        </p:txBody>
      </p:sp>
      <p:sp>
        <p:nvSpPr>
          <p:cNvPr id="6" name="Fußzeilenplatzhalter 5"/>
          <p:cNvSpPr>
            <a:spLocks noGrp="1"/>
          </p:cNvSpPr>
          <p:nvPr>
            <p:ph type="ftr" sz="quarter" idx="11"/>
          </p:nvPr>
        </p:nvSpPr>
        <p:spPr/>
        <p:txBody>
          <a:bodyPr/>
          <a:lstStyle/>
          <a:p>
            <a:r>
              <a:rPr lang="de-CH" smtClean="0"/>
              <a:t>Schulung OM RIA - Modul 1: Grundlagenwissen CRM </a:t>
            </a:r>
            <a:endParaRPr lang="de-CH"/>
          </a:p>
        </p:txBody>
      </p:sp>
      <p:sp>
        <p:nvSpPr>
          <p:cNvPr id="7" name="Foliennummernplatzhalter 6"/>
          <p:cNvSpPr>
            <a:spLocks noGrp="1"/>
          </p:cNvSpPr>
          <p:nvPr>
            <p:ph type="sldNum" sz="quarter" idx="12"/>
          </p:nvPr>
        </p:nvSpPr>
        <p:spPr/>
        <p:txBody>
          <a:bodyPr/>
          <a:lstStyle/>
          <a:p>
            <a:r>
              <a:rPr lang="de-CH" smtClean="0"/>
              <a:t>Seite </a:t>
            </a:r>
            <a:fld id="{117F10C9-0B07-45CC-A0F1-BB544ED35D3B}" type="slidenum">
              <a:rPr lang="de-CH" smtClean="0"/>
              <a:pPr/>
              <a:t>22</a:t>
            </a:fld>
            <a:endParaRPr lang="de-CH"/>
          </a:p>
        </p:txBody>
      </p:sp>
      <p:pic>
        <p:nvPicPr>
          <p:cNvPr id="15" name="Inhaltsplatzhalter 14"/>
          <p:cNvPicPr>
            <a:picLocks noGrp="1" noChangeAspect="1"/>
          </p:cNvPicPr>
          <p:nvPr>
            <p:ph sz="half" idx="2"/>
          </p:nvPr>
        </p:nvPicPr>
        <p:blipFill>
          <a:blip r:embed="rId4"/>
          <a:stretch>
            <a:fillRect/>
          </a:stretch>
        </p:blipFill>
        <p:spPr>
          <a:xfrm>
            <a:off x="4757738" y="1747044"/>
            <a:ext cx="3876675" cy="3724275"/>
          </a:xfrm>
          <a:prstGeom prst="rect">
            <a:avLst/>
          </a:prstGeom>
        </p:spPr>
      </p:pic>
    </p:spTree>
    <p:extLst>
      <p:ext uri="{BB962C8B-B14F-4D97-AF65-F5344CB8AC3E}">
        <p14:creationId xmlns:p14="http://schemas.microsoft.com/office/powerpoint/2010/main" val="382517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dirty="0"/>
              <a:t>Der Kontakt</a:t>
            </a:r>
            <a:br>
              <a:rPr lang="de-CH" dirty="0"/>
            </a:br>
            <a:r>
              <a:rPr lang="de-CH" dirty="0">
                <a:solidFill>
                  <a:schemeClr val="tx1"/>
                </a:solidFill>
              </a:rPr>
              <a:t>Wie erstelle ich einen neuen Kontakt? – </a:t>
            </a:r>
            <a:r>
              <a:rPr lang="de-CH" dirty="0" err="1" smtClean="0">
                <a:solidFill>
                  <a:schemeClr val="tx1"/>
                </a:solidFill>
              </a:rPr>
              <a:t>Newsletteradresse</a:t>
            </a:r>
            <a:endParaRPr lang="de-CH" dirty="0"/>
          </a:p>
        </p:txBody>
      </p:sp>
      <p:sp>
        <p:nvSpPr>
          <p:cNvPr id="5" name="Datumsplatzhalter 4"/>
          <p:cNvSpPr>
            <a:spLocks noGrp="1"/>
          </p:cNvSpPr>
          <p:nvPr>
            <p:ph type="dt" sz="half" idx="10"/>
          </p:nvPr>
        </p:nvSpPr>
        <p:spPr/>
        <p:txBody>
          <a:bodyPr/>
          <a:lstStyle/>
          <a:p>
            <a:fld id="{32930073-D112-4D5D-B3D8-28D57FDDB029}" type="datetime1">
              <a:rPr lang="de-DE" smtClean="0"/>
              <a:t>08.06.2020</a:t>
            </a:fld>
            <a:endParaRPr lang="de-CH"/>
          </a:p>
        </p:txBody>
      </p:sp>
      <p:sp>
        <p:nvSpPr>
          <p:cNvPr id="6" name="Fußzeilenplatzhalter 5"/>
          <p:cNvSpPr>
            <a:spLocks noGrp="1"/>
          </p:cNvSpPr>
          <p:nvPr>
            <p:ph type="ftr" sz="quarter" idx="11"/>
          </p:nvPr>
        </p:nvSpPr>
        <p:spPr/>
        <p:txBody>
          <a:bodyPr/>
          <a:lstStyle/>
          <a:p>
            <a:r>
              <a:rPr lang="de-CH" smtClean="0"/>
              <a:t>Schulung OM RIA - Modul 1: Grundlagenwissen CRM </a:t>
            </a:r>
            <a:endParaRPr lang="de-CH"/>
          </a:p>
        </p:txBody>
      </p:sp>
      <p:sp>
        <p:nvSpPr>
          <p:cNvPr id="7" name="Foliennummernplatzhalter 6"/>
          <p:cNvSpPr>
            <a:spLocks noGrp="1"/>
          </p:cNvSpPr>
          <p:nvPr>
            <p:ph type="sldNum" sz="quarter" idx="12"/>
          </p:nvPr>
        </p:nvSpPr>
        <p:spPr/>
        <p:txBody>
          <a:bodyPr/>
          <a:lstStyle/>
          <a:p>
            <a:r>
              <a:rPr lang="de-CH" smtClean="0"/>
              <a:t>Seite </a:t>
            </a:r>
            <a:fld id="{117F10C9-0B07-45CC-A0F1-BB544ED35D3B}" type="slidenum">
              <a:rPr lang="de-CH" smtClean="0"/>
              <a:pPr/>
              <a:t>23</a:t>
            </a:fld>
            <a:endParaRPr lang="de-CH"/>
          </a:p>
        </p:txBody>
      </p:sp>
      <p:pic>
        <p:nvPicPr>
          <p:cNvPr id="10" name="Bildplatzhalter 9"/>
          <p:cNvPicPr>
            <a:picLocks noGrp="1" noChangeAspect="1"/>
          </p:cNvPicPr>
          <p:nvPr>
            <p:ph type="pic" sz="quarter" idx="13"/>
          </p:nvPr>
        </p:nvPicPr>
        <p:blipFill>
          <a:blip r:embed="rId3"/>
          <a:srcRect l="1199" r="1199"/>
          <a:stretch>
            <a:fillRect/>
          </a:stretch>
        </p:blipFill>
        <p:spPr>
          <a:prstGeom prst="rect">
            <a:avLst/>
          </a:prstGeom>
        </p:spPr>
      </p:pic>
    </p:spTree>
    <p:extLst>
      <p:ext uri="{BB962C8B-B14F-4D97-AF65-F5344CB8AC3E}">
        <p14:creationId xmlns:p14="http://schemas.microsoft.com/office/powerpoint/2010/main" val="3564999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Der Kontakt</a:t>
            </a:r>
            <a:br>
              <a:rPr lang="de-CH" dirty="0"/>
            </a:br>
            <a:r>
              <a:rPr lang="de-CH" dirty="0">
                <a:solidFill>
                  <a:schemeClr val="tx1"/>
                </a:solidFill>
              </a:rPr>
              <a:t>Wie erstelle ich einen neuen Kontakt</a:t>
            </a:r>
            <a:r>
              <a:rPr lang="de-CH" dirty="0" smtClean="0">
                <a:solidFill>
                  <a:schemeClr val="tx1"/>
                </a:solidFill>
              </a:rPr>
              <a:t>? – Firmenkontakt</a:t>
            </a:r>
            <a:endParaRPr lang="de-CH" dirty="0"/>
          </a:p>
        </p:txBody>
      </p:sp>
      <p:sp>
        <p:nvSpPr>
          <p:cNvPr id="5" name="Datumsplatzhalter 4"/>
          <p:cNvSpPr>
            <a:spLocks noGrp="1"/>
          </p:cNvSpPr>
          <p:nvPr>
            <p:ph type="dt" sz="half" idx="10"/>
          </p:nvPr>
        </p:nvSpPr>
        <p:spPr/>
        <p:txBody>
          <a:bodyPr/>
          <a:lstStyle/>
          <a:p>
            <a:fld id="{27073599-6E85-4E3F-A94E-2750BF058EB5}" type="datetime1">
              <a:rPr lang="de-DE" smtClean="0"/>
              <a:t>08.06.2020</a:t>
            </a:fld>
            <a:endParaRPr lang="de-CH"/>
          </a:p>
        </p:txBody>
      </p:sp>
      <p:sp>
        <p:nvSpPr>
          <p:cNvPr id="6" name="Fußzeilenplatzhalter 5"/>
          <p:cNvSpPr>
            <a:spLocks noGrp="1"/>
          </p:cNvSpPr>
          <p:nvPr>
            <p:ph type="ftr" sz="quarter" idx="11"/>
          </p:nvPr>
        </p:nvSpPr>
        <p:spPr/>
        <p:txBody>
          <a:bodyPr/>
          <a:lstStyle/>
          <a:p>
            <a:r>
              <a:rPr lang="de-CH" smtClean="0"/>
              <a:t>Schulung OM RIA - Modul 1: Grundlagenwissen CRM </a:t>
            </a:r>
            <a:endParaRPr lang="de-CH"/>
          </a:p>
        </p:txBody>
      </p:sp>
      <p:sp>
        <p:nvSpPr>
          <p:cNvPr id="7" name="Foliennummernplatzhalter 6"/>
          <p:cNvSpPr>
            <a:spLocks noGrp="1"/>
          </p:cNvSpPr>
          <p:nvPr>
            <p:ph type="sldNum" sz="quarter" idx="12"/>
          </p:nvPr>
        </p:nvSpPr>
        <p:spPr/>
        <p:txBody>
          <a:bodyPr/>
          <a:lstStyle/>
          <a:p>
            <a:r>
              <a:rPr lang="de-CH" smtClean="0"/>
              <a:t>Seite </a:t>
            </a:r>
            <a:fld id="{117F10C9-0B07-45CC-A0F1-BB544ED35D3B}" type="slidenum">
              <a:rPr lang="de-CH" smtClean="0"/>
              <a:pPr/>
              <a:t>24</a:t>
            </a:fld>
            <a:endParaRPr lang="de-CH"/>
          </a:p>
        </p:txBody>
      </p:sp>
      <p:pic>
        <p:nvPicPr>
          <p:cNvPr id="14" name="Inhaltsplatzhalter 11"/>
          <p:cNvPicPr>
            <a:picLocks noGrp="1" noChangeAspect="1"/>
          </p:cNvPicPr>
          <p:nvPr>
            <p:ph sz="half" idx="1"/>
          </p:nvPr>
        </p:nvPicPr>
        <p:blipFill>
          <a:blip r:embed="rId3"/>
          <a:stretch>
            <a:fillRect/>
          </a:stretch>
        </p:blipFill>
        <p:spPr>
          <a:xfrm>
            <a:off x="572294" y="1513681"/>
            <a:ext cx="3895725" cy="4191000"/>
          </a:xfrm>
          <a:prstGeom prst="rect">
            <a:avLst/>
          </a:prstGeom>
        </p:spPr>
      </p:pic>
      <p:pic>
        <p:nvPicPr>
          <p:cNvPr id="15" name="Inhaltsplatzhalter 9"/>
          <p:cNvPicPr>
            <a:picLocks noGrp="1" noChangeAspect="1"/>
          </p:cNvPicPr>
          <p:nvPr>
            <p:ph sz="half" idx="2"/>
          </p:nvPr>
        </p:nvPicPr>
        <p:blipFill>
          <a:blip r:embed="rId4"/>
          <a:stretch>
            <a:fillRect/>
          </a:stretch>
        </p:blipFill>
        <p:spPr bwMode="auto">
          <a:xfrm>
            <a:off x="4716463" y="2497970"/>
            <a:ext cx="3959225" cy="2222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Grafik 15"/>
          <p:cNvPicPr>
            <a:picLocks noChangeAspect="1"/>
          </p:cNvPicPr>
          <p:nvPr/>
        </p:nvPicPr>
        <p:blipFill>
          <a:blip r:embed="rId5"/>
          <a:stretch>
            <a:fillRect/>
          </a:stretch>
        </p:blipFill>
        <p:spPr>
          <a:xfrm>
            <a:off x="2147888" y="1619250"/>
            <a:ext cx="4848225" cy="3619500"/>
          </a:xfrm>
          <a:prstGeom prst="rect">
            <a:avLst/>
          </a:prstGeom>
        </p:spPr>
      </p:pic>
    </p:spTree>
    <p:extLst>
      <p:ext uri="{BB962C8B-B14F-4D97-AF65-F5344CB8AC3E}">
        <p14:creationId xmlns:p14="http://schemas.microsoft.com/office/powerpoint/2010/main" val="354909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Ausblick Schulung OM Ria Modul 2</a:t>
            </a:r>
            <a:endParaRPr lang="de-CH" dirty="0"/>
          </a:p>
        </p:txBody>
      </p:sp>
      <p:sp>
        <p:nvSpPr>
          <p:cNvPr id="3" name="Inhaltsplatzhalter 2"/>
          <p:cNvSpPr>
            <a:spLocks noGrp="1"/>
          </p:cNvSpPr>
          <p:nvPr>
            <p:ph sz="half" idx="1"/>
          </p:nvPr>
        </p:nvSpPr>
        <p:spPr>
          <a:xfrm>
            <a:off x="539750" y="2925241"/>
            <a:ext cx="3960813" cy="1367880"/>
          </a:xfrm>
        </p:spPr>
        <p:txBody>
          <a:bodyPr/>
          <a:lstStyle/>
          <a:p>
            <a:pPr marL="285750" indent="-285750">
              <a:buFont typeface="Arial" panose="020B0604020202020204" pitchFamily="34" charset="0"/>
              <a:buChar char="•"/>
            </a:pPr>
            <a:r>
              <a:rPr lang="de-CH" b="0" dirty="0" smtClean="0"/>
              <a:t>Vertiefung Kontaktmanagement</a:t>
            </a:r>
          </a:p>
          <a:p>
            <a:pPr marL="285750" indent="-285750">
              <a:buFont typeface="Arial" panose="020B0604020202020204" pitchFamily="34" charset="0"/>
              <a:buChar char="•"/>
            </a:pPr>
            <a:r>
              <a:rPr lang="de-CH" b="0" dirty="0" smtClean="0"/>
              <a:t>Vertiefung Beziehungsmanagement</a:t>
            </a:r>
          </a:p>
          <a:p>
            <a:pPr marL="285750" indent="-285750">
              <a:buFont typeface="Arial" panose="020B0604020202020204" pitchFamily="34" charset="0"/>
              <a:buChar char="•"/>
            </a:pPr>
            <a:r>
              <a:rPr lang="de-CH" b="0" dirty="0" smtClean="0"/>
              <a:t>CRM Toolbox</a:t>
            </a:r>
          </a:p>
          <a:p>
            <a:pPr marL="285750" indent="-285750">
              <a:buFont typeface="Arial" panose="020B0604020202020204" pitchFamily="34" charset="0"/>
              <a:buChar char="•"/>
            </a:pPr>
            <a:r>
              <a:rPr lang="de-CH" b="0" dirty="0" smtClean="0"/>
              <a:t>Vorbereitung auf Modul 3</a:t>
            </a:r>
            <a:endParaRPr lang="de-CH" b="0" dirty="0"/>
          </a:p>
        </p:txBody>
      </p:sp>
      <p:sp>
        <p:nvSpPr>
          <p:cNvPr id="5" name="Datumsplatzhalter 4"/>
          <p:cNvSpPr>
            <a:spLocks noGrp="1"/>
          </p:cNvSpPr>
          <p:nvPr>
            <p:ph type="dt" sz="half" idx="10"/>
          </p:nvPr>
        </p:nvSpPr>
        <p:spPr/>
        <p:txBody>
          <a:bodyPr/>
          <a:lstStyle/>
          <a:p>
            <a:fld id="{7047C8C4-C4CF-4C23-9810-E21919018560}" type="datetime1">
              <a:rPr lang="de-DE" smtClean="0"/>
              <a:t>08.06.2020</a:t>
            </a:fld>
            <a:endParaRPr lang="de-CH"/>
          </a:p>
        </p:txBody>
      </p:sp>
      <p:sp>
        <p:nvSpPr>
          <p:cNvPr id="6" name="Fußzeilenplatzhalter 5"/>
          <p:cNvSpPr>
            <a:spLocks noGrp="1"/>
          </p:cNvSpPr>
          <p:nvPr>
            <p:ph type="ftr" sz="quarter" idx="11"/>
          </p:nvPr>
        </p:nvSpPr>
        <p:spPr/>
        <p:txBody>
          <a:bodyPr/>
          <a:lstStyle/>
          <a:p>
            <a:r>
              <a:rPr lang="de-CH" smtClean="0"/>
              <a:t>Schulung OM RIA - Modul 2: Beziehungsmanagment</a:t>
            </a:r>
            <a:endParaRPr lang="de-CH"/>
          </a:p>
        </p:txBody>
      </p:sp>
      <p:sp>
        <p:nvSpPr>
          <p:cNvPr id="7" name="Foliennummernplatzhalter 6"/>
          <p:cNvSpPr>
            <a:spLocks noGrp="1"/>
          </p:cNvSpPr>
          <p:nvPr>
            <p:ph type="sldNum" sz="quarter" idx="12"/>
          </p:nvPr>
        </p:nvSpPr>
        <p:spPr/>
        <p:txBody>
          <a:bodyPr/>
          <a:lstStyle/>
          <a:p>
            <a:r>
              <a:rPr lang="de-CH" smtClean="0"/>
              <a:t>Seite </a:t>
            </a:r>
            <a:fld id="{117F10C9-0B07-45CC-A0F1-BB544ED35D3B}" type="slidenum">
              <a:rPr lang="de-CH" smtClean="0"/>
              <a:pPr/>
              <a:t>25</a:t>
            </a:fld>
            <a:endParaRPr lang="de-CH"/>
          </a:p>
        </p:txBody>
      </p:sp>
      <p:pic>
        <p:nvPicPr>
          <p:cNvPr id="1026" name="Picture 2" descr="Bildergebnis fÃ¼r sailin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135499" y="2574385"/>
            <a:ext cx="3121152" cy="2069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144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dirty="0" smtClean="0"/>
              <a:t>Vielen Dank für die Aufmerksamkeit!</a:t>
            </a:r>
            <a:endParaRPr lang="de-CH" dirty="0"/>
          </a:p>
        </p:txBody>
      </p:sp>
      <p:sp>
        <p:nvSpPr>
          <p:cNvPr id="9" name="Inhaltsplatzhalter 8"/>
          <p:cNvSpPr>
            <a:spLocks noGrp="1"/>
          </p:cNvSpPr>
          <p:nvPr>
            <p:ph idx="1"/>
          </p:nvPr>
        </p:nvSpPr>
        <p:spPr/>
        <p:txBody>
          <a:bodyPr/>
          <a:lstStyle/>
          <a:p>
            <a:r>
              <a:rPr lang="de-CH" b="0" dirty="0" smtClean="0"/>
              <a:t>Allfällige ungeklärte Fragen zum grundlegenden CRM Verständnis und einfachem Adressmanagement werden nun gerne beantwortet.</a:t>
            </a:r>
            <a:endParaRPr lang="de-CH" b="0" dirty="0"/>
          </a:p>
        </p:txBody>
      </p:sp>
      <p:sp>
        <p:nvSpPr>
          <p:cNvPr id="5" name="Datumsplatzhalter 4"/>
          <p:cNvSpPr>
            <a:spLocks noGrp="1"/>
          </p:cNvSpPr>
          <p:nvPr>
            <p:ph type="dt" sz="half" idx="10"/>
          </p:nvPr>
        </p:nvSpPr>
        <p:spPr/>
        <p:txBody>
          <a:bodyPr/>
          <a:lstStyle/>
          <a:p>
            <a:fld id="{6F6916F0-2D43-4109-B8AA-6B4305C71594}" type="datetime1">
              <a:rPr lang="de-DE" smtClean="0"/>
              <a:t>08.06.2020</a:t>
            </a:fld>
            <a:endParaRPr lang="de-CH"/>
          </a:p>
        </p:txBody>
      </p:sp>
      <p:sp>
        <p:nvSpPr>
          <p:cNvPr id="6" name="Fußzeilenplatzhalter 5"/>
          <p:cNvSpPr>
            <a:spLocks noGrp="1"/>
          </p:cNvSpPr>
          <p:nvPr>
            <p:ph type="ftr" sz="quarter" idx="11"/>
          </p:nvPr>
        </p:nvSpPr>
        <p:spPr/>
        <p:txBody>
          <a:bodyPr/>
          <a:lstStyle/>
          <a:p>
            <a:r>
              <a:rPr lang="de-CH" smtClean="0"/>
              <a:t>Schulung OM RIA - Modul 1: Grundlagenwissen CRM </a:t>
            </a:r>
            <a:endParaRPr lang="de-CH"/>
          </a:p>
        </p:txBody>
      </p:sp>
      <p:sp>
        <p:nvSpPr>
          <p:cNvPr id="7" name="Foliennummernplatzhalter 6"/>
          <p:cNvSpPr>
            <a:spLocks noGrp="1"/>
          </p:cNvSpPr>
          <p:nvPr>
            <p:ph type="sldNum" sz="quarter" idx="12"/>
          </p:nvPr>
        </p:nvSpPr>
        <p:spPr/>
        <p:txBody>
          <a:bodyPr/>
          <a:lstStyle/>
          <a:p>
            <a:r>
              <a:rPr lang="de-CH" smtClean="0"/>
              <a:t>Seite </a:t>
            </a:r>
            <a:fld id="{117F10C9-0B07-45CC-A0F1-BB544ED35D3B}" type="slidenum">
              <a:rPr lang="de-CH" smtClean="0"/>
              <a:pPr/>
              <a:t>26</a:t>
            </a:fld>
            <a:endParaRPr lang="de-CH"/>
          </a:p>
        </p:txBody>
      </p:sp>
    </p:spTree>
    <p:extLst>
      <p:ext uri="{BB962C8B-B14F-4D97-AF65-F5344CB8AC3E}">
        <p14:creationId xmlns:p14="http://schemas.microsoft.com/office/powerpoint/2010/main" val="3345187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Schweizer Unternehmen und ihre CRM Systeme</a:t>
            </a:r>
            <a:br>
              <a:rPr lang="de-CH" dirty="0" smtClean="0"/>
            </a:br>
            <a:r>
              <a:rPr lang="de-CH" dirty="0" smtClean="0">
                <a:solidFill>
                  <a:schemeClr val="tx1"/>
                </a:solidFill>
              </a:rPr>
              <a:t>Nicht aber die Anzahl verkaufter </a:t>
            </a:r>
            <a:r>
              <a:rPr lang="de-CH" dirty="0" smtClean="0">
                <a:solidFill>
                  <a:schemeClr val="tx1"/>
                </a:solidFill>
              </a:rPr>
              <a:t>Lizenzen </a:t>
            </a:r>
            <a:r>
              <a:rPr lang="de-CH" sz="800" dirty="0" smtClean="0">
                <a:solidFill>
                  <a:schemeClr val="tx1"/>
                </a:solidFill>
              </a:rPr>
              <a:t>Grafik: Stand Januar 2019</a:t>
            </a:r>
            <a:endParaRPr lang="de-CH" sz="1200" dirty="0"/>
          </a:p>
        </p:txBody>
      </p:sp>
      <p:sp>
        <p:nvSpPr>
          <p:cNvPr id="4" name="Datumsplatzhalter 3"/>
          <p:cNvSpPr>
            <a:spLocks noGrp="1"/>
          </p:cNvSpPr>
          <p:nvPr>
            <p:ph type="dt" sz="half" idx="10"/>
          </p:nvPr>
        </p:nvSpPr>
        <p:spPr/>
        <p:txBody>
          <a:bodyPr/>
          <a:lstStyle/>
          <a:p>
            <a:fld id="{86CCD258-8E3A-4B33-937D-DE0635187C96}" type="datetime1">
              <a:rPr lang="de-DE" smtClean="0"/>
              <a:t>08.06.2020</a:t>
            </a:fld>
            <a:endParaRPr lang="de-CH" dirty="0"/>
          </a:p>
        </p:txBody>
      </p:sp>
      <p:sp>
        <p:nvSpPr>
          <p:cNvPr id="5" name="Fußzeilenplatzhalter 4"/>
          <p:cNvSpPr>
            <a:spLocks noGrp="1"/>
          </p:cNvSpPr>
          <p:nvPr>
            <p:ph type="ftr" sz="quarter" idx="11"/>
          </p:nvPr>
        </p:nvSpPr>
        <p:spPr/>
        <p:txBody>
          <a:bodyPr/>
          <a:lstStyle/>
          <a:p>
            <a:r>
              <a:rPr lang="de-CH" smtClean="0"/>
              <a:t>Schulung OM RIA - Modul 1: Grundlagenwissen CRM </a:t>
            </a:r>
            <a:endParaRPr lang="de-CH" dirty="0"/>
          </a:p>
        </p:txBody>
      </p:sp>
      <p:sp>
        <p:nvSpPr>
          <p:cNvPr id="6" name="Foliennummernplatzhalter 5"/>
          <p:cNvSpPr>
            <a:spLocks noGrp="1"/>
          </p:cNvSpPr>
          <p:nvPr>
            <p:ph type="sldNum" sz="quarter" idx="12"/>
          </p:nvPr>
        </p:nvSpPr>
        <p:spPr/>
        <p:txBody>
          <a:bodyPr/>
          <a:lstStyle/>
          <a:p>
            <a:r>
              <a:rPr lang="de-CH" smtClean="0"/>
              <a:t>Seite </a:t>
            </a:r>
            <a:fld id="{1655C2A1-CB63-4B43-B879-659CD6B13DE8}" type="slidenum">
              <a:rPr lang="de-CH" smtClean="0"/>
              <a:pPr/>
              <a:t>3</a:t>
            </a:fld>
            <a:endParaRPr lang="de-CH"/>
          </a:p>
        </p:txBody>
      </p:sp>
      <p:sp>
        <p:nvSpPr>
          <p:cNvPr id="3" name="Textfeld 2"/>
          <p:cNvSpPr txBox="1"/>
          <p:nvPr/>
        </p:nvSpPr>
        <p:spPr>
          <a:xfrm>
            <a:off x="6102799" y="1311081"/>
            <a:ext cx="2685351" cy="646331"/>
          </a:xfrm>
          <a:prstGeom prst="rect">
            <a:avLst/>
          </a:prstGeom>
          <a:noFill/>
        </p:spPr>
        <p:txBody>
          <a:bodyPr wrap="none" rtlCol="0">
            <a:spAutoFit/>
          </a:bodyPr>
          <a:lstStyle/>
          <a:p>
            <a:r>
              <a:rPr lang="de-CH" dirty="0" smtClean="0"/>
              <a:t>Eigenentwicklungen und</a:t>
            </a:r>
          </a:p>
          <a:p>
            <a:r>
              <a:rPr lang="de-CH" dirty="0" smtClean="0"/>
              <a:t>Kleinstanbieter</a:t>
            </a:r>
            <a:endParaRPr lang="de-CH" dirty="0"/>
          </a:p>
        </p:txBody>
      </p:sp>
      <p:sp>
        <p:nvSpPr>
          <p:cNvPr id="7" name="Textfeld 6"/>
          <p:cNvSpPr txBox="1"/>
          <p:nvPr/>
        </p:nvSpPr>
        <p:spPr>
          <a:xfrm>
            <a:off x="6799144" y="3822701"/>
            <a:ext cx="646331" cy="369332"/>
          </a:xfrm>
          <a:prstGeom prst="rect">
            <a:avLst/>
          </a:prstGeom>
          <a:noFill/>
        </p:spPr>
        <p:txBody>
          <a:bodyPr wrap="none" rtlCol="0">
            <a:spAutoFit/>
          </a:bodyPr>
          <a:lstStyle/>
          <a:p>
            <a:r>
              <a:rPr lang="de-CH" dirty="0" smtClean="0"/>
              <a:t>SAP</a:t>
            </a:r>
            <a:endParaRPr lang="de-CH" dirty="0"/>
          </a:p>
        </p:txBody>
      </p:sp>
      <p:sp>
        <p:nvSpPr>
          <p:cNvPr id="9" name="Textfeld 8"/>
          <p:cNvSpPr txBox="1"/>
          <p:nvPr/>
        </p:nvSpPr>
        <p:spPr>
          <a:xfrm>
            <a:off x="5734750" y="5273158"/>
            <a:ext cx="1710725" cy="369332"/>
          </a:xfrm>
          <a:prstGeom prst="rect">
            <a:avLst/>
          </a:prstGeom>
          <a:noFill/>
        </p:spPr>
        <p:txBody>
          <a:bodyPr wrap="none" rtlCol="0">
            <a:spAutoFit/>
          </a:bodyPr>
          <a:lstStyle/>
          <a:p>
            <a:r>
              <a:rPr lang="de-CH" dirty="0" smtClean="0"/>
              <a:t>Microsoft CRM</a:t>
            </a:r>
          </a:p>
        </p:txBody>
      </p:sp>
      <p:sp>
        <p:nvSpPr>
          <p:cNvPr id="11" name="Textfeld 10"/>
          <p:cNvSpPr txBox="1"/>
          <p:nvPr/>
        </p:nvSpPr>
        <p:spPr>
          <a:xfrm>
            <a:off x="4283968" y="5699569"/>
            <a:ext cx="864339" cy="369332"/>
          </a:xfrm>
          <a:prstGeom prst="rect">
            <a:avLst/>
          </a:prstGeom>
          <a:noFill/>
        </p:spPr>
        <p:txBody>
          <a:bodyPr wrap="none" rtlCol="0">
            <a:spAutoFit/>
          </a:bodyPr>
          <a:lstStyle/>
          <a:p>
            <a:r>
              <a:rPr lang="de-CH" dirty="0" smtClean="0"/>
              <a:t>Oracle</a:t>
            </a:r>
            <a:endParaRPr lang="de-CH" dirty="0"/>
          </a:p>
        </p:txBody>
      </p:sp>
      <p:sp>
        <p:nvSpPr>
          <p:cNvPr id="12" name="Textfeld 11"/>
          <p:cNvSpPr txBox="1"/>
          <p:nvPr/>
        </p:nvSpPr>
        <p:spPr>
          <a:xfrm>
            <a:off x="3396040" y="5530840"/>
            <a:ext cx="723275" cy="369332"/>
          </a:xfrm>
          <a:prstGeom prst="rect">
            <a:avLst/>
          </a:prstGeom>
          <a:noFill/>
        </p:spPr>
        <p:txBody>
          <a:bodyPr wrap="none" rtlCol="0">
            <a:spAutoFit/>
          </a:bodyPr>
          <a:lstStyle/>
          <a:p>
            <a:r>
              <a:rPr lang="de-CH" dirty="0" smtClean="0"/>
              <a:t>Sage</a:t>
            </a:r>
            <a:endParaRPr lang="de-CH" dirty="0"/>
          </a:p>
        </p:txBody>
      </p:sp>
      <p:sp>
        <p:nvSpPr>
          <p:cNvPr id="13" name="Textfeld 12"/>
          <p:cNvSpPr txBox="1"/>
          <p:nvPr/>
        </p:nvSpPr>
        <p:spPr>
          <a:xfrm>
            <a:off x="2176608" y="5301351"/>
            <a:ext cx="813043" cy="369332"/>
          </a:xfrm>
          <a:prstGeom prst="rect">
            <a:avLst/>
          </a:prstGeom>
          <a:noFill/>
        </p:spPr>
        <p:txBody>
          <a:bodyPr wrap="none" rtlCol="0">
            <a:spAutoFit/>
          </a:bodyPr>
          <a:lstStyle/>
          <a:p>
            <a:r>
              <a:rPr lang="de-CH" dirty="0" smtClean="0"/>
              <a:t>Cobra</a:t>
            </a:r>
            <a:endParaRPr lang="de-CH" dirty="0"/>
          </a:p>
        </p:txBody>
      </p:sp>
      <p:sp>
        <p:nvSpPr>
          <p:cNvPr id="39" name="Textfeld 38"/>
          <p:cNvSpPr txBox="1"/>
          <p:nvPr/>
        </p:nvSpPr>
        <p:spPr>
          <a:xfrm>
            <a:off x="493497" y="1307566"/>
            <a:ext cx="2492990" cy="646331"/>
          </a:xfrm>
          <a:prstGeom prst="rect">
            <a:avLst/>
          </a:prstGeom>
          <a:noFill/>
        </p:spPr>
        <p:txBody>
          <a:bodyPr wrap="none" rtlCol="0">
            <a:spAutoFit/>
          </a:bodyPr>
          <a:lstStyle/>
          <a:p>
            <a:r>
              <a:rPr lang="de-CH" dirty="0" smtClean="0"/>
              <a:t>Gesamtheit Schweizer</a:t>
            </a:r>
          </a:p>
          <a:p>
            <a:r>
              <a:rPr lang="de-CH" dirty="0" smtClean="0"/>
              <a:t>Unternehmen</a:t>
            </a:r>
            <a:endParaRPr lang="de-CH" dirty="0"/>
          </a:p>
        </p:txBody>
      </p:sp>
      <p:sp>
        <p:nvSpPr>
          <p:cNvPr id="40" name="Textfeld 39"/>
          <p:cNvSpPr txBox="1"/>
          <p:nvPr/>
        </p:nvSpPr>
        <p:spPr>
          <a:xfrm>
            <a:off x="493911" y="2886906"/>
            <a:ext cx="1671177" cy="646331"/>
          </a:xfrm>
          <a:prstGeom prst="rect">
            <a:avLst/>
          </a:prstGeom>
          <a:noFill/>
        </p:spPr>
        <p:txBody>
          <a:bodyPr wrap="square" rtlCol="0">
            <a:spAutoFit/>
          </a:bodyPr>
          <a:lstStyle/>
          <a:p>
            <a:r>
              <a:rPr lang="de-CH" dirty="0" smtClean="0"/>
              <a:t>Unternehmen ohne CRM</a:t>
            </a:r>
            <a:endParaRPr lang="de-CH" dirty="0"/>
          </a:p>
        </p:txBody>
      </p:sp>
      <p:grpSp>
        <p:nvGrpSpPr>
          <p:cNvPr id="24" name="Gruppieren 23"/>
          <p:cNvGrpSpPr/>
          <p:nvPr/>
        </p:nvGrpSpPr>
        <p:grpSpPr>
          <a:xfrm>
            <a:off x="2165088" y="1556650"/>
            <a:ext cx="4634056" cy="4171177"/>
            <a:chOff x="2165088" y="1556650"/>
            <a:chExt cx="4634056" cy="4171177"/>
          </a:xfrm>
        </p:grpSpPr>
        <p:sp>
          <p:nvSpPr>
            <p:cNvPr id="8" name="Ellipse 7"/>
            <p:cNvSpPr/>
            <p:nvPr/>
          </p:nvSpPr>
          <p:spPr>
            <a:xfrm>
              <a:off x="2699650" y="1556650"/>
              <a:ext cx="3744701" cy="3744701"/>
            </a:xfrm>
            <a:prstGeom prst="ellipse">
              <a:avLst/>
            </a:prstGeom>
            <a:noFill/>
            <a:ln w="152400" cmpd="sng">
              <a:solidFill>
                <a:srgbClr val="AE0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Bogen 9"/>
            <p:cNvSpPr/>
            <p:nvPr/>
          </p:nvSpPr>
          <p:spPr>
            <a:xfrm>
              <a:off x="2915816" y="1772816"/>
              <a:ext cx="3312368" cy="3312368"/>
            </a:xfrm>
            <a:prstGeom prst="arc">
              <a:avLst>
                <a:gd name="adj1" fmla="val 16200000"/>
                <a:gd name="adj2" fmla="val 21242664"/>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17" name="Bogen 16"/>
            <p:cNvSpPr/>
            <p:nvPr/>
          </p:nvSpPr>
          <p:spPr>
            <a:xfrm rot="4941876">
              <a:off x="3044284" y="1901284"/>
              <a:ext cx="3055433" cy="3055433"/>
            </a:xfrm>
            <a:prstGeom prst="arc">
              <a:avLst>
                <a:gd name="adj1" fmla="val 16288951"/>
                <a:gd name="adj2" fmla="val 18930788"/>
              </a:avLst>
            </a:prstGeom>
            <a:ln w="984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18" name="Bogen 17"/>
            <p:cNvSpPr/>
            <p:nvPr/>
          </p:nvSpPr>
          <p:spPr>
            <a:xfrm rot="7622348">
              <a:off x="3205560" y="2062560"/>
              <a:ext cx="2732881" cy="2732881"/>
            </a:xfrm>
            <a:prstGeom prst="arc">
              <a:avLst>
                <a:gd name="adj1" fmla="val 16200000"/>
                <a:gd name="adj2" fmla="val 18513783"/>
              </a:avLst>
            </a:prstGeom>
            <a:ln w="984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19" name="Bogen 18"/>
            <p:cNvSpPr/>
            <p:nvPr/>
          </p:nvSpPr>
          <p:spPr>
            <a:xfrm rot="9846012">
              <a:off x="3437604" y="2294604"/>
              <a:ext cx="2268793" cy="2268793"/>
            </a:xfrm>
            <a:prstGeom prst="arc">
              <a:avLst>
                <a:gd name="adj1" fmla="val 16200000"/>
                <a:gd name="adj2" fmla="val 17149728"/>
              </a:avLst>
            </a:prstGeom>
            <a:ln w="9842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20" name="Bogen 19"/>
            <p:cNvSpPr/>
            <p:nvPr/>
          </p:nvSpPr>
          <p:spPr>
            <a:xfrm rot="10800000">
              <a:off x="3663325" y="2520324"/>
              <a:ext cx="1817352" cy="1817352"/>
            </a:xfrm>
            <a:prstGeom prst="arc">
              <a:avLst>
                <a:gd name="adj1" fmla="val 16200000"/>
                <a:gd name="adj2" fmla="val 16993769"/>
              </a:avLst>
            </a:prstGeom>
            <a:ln w="9842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21" name="Bogen 20"/>
            <p:cNvSpPr/>
            <p:nvPr/>
          </p:nvSpPr>
          <p:spPr>
            <a:xfrm>
              <a:off x="3876662" y="2733662"/>
              <a:ext cx="1390677" cy="1390677"/>
            </a:xfrm>
            <a:prstGeom prst="arc">
              <a:avLst>
                <a:gd name="adj1" fmla="val 6661495"/>
                <a:gd name="adj2" fmla="val 16235509"/>
              </a:avLst>
            </a:prstGeom>
            <a:ln w="130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23" name="Bogen 22"/>
            <p:cNvSpPr/>
            <p:nvPr/>
          </p:nvSpPr>
          <p:spPr>
            <a:xfrm>
              <a:off x="3757678" y="2614678"/>
              <a:ext cx="1628644" cy="1628644"/>
            </a:xfrm>
            <a:prstGeom prst="arc">
              <a:avLst>
                <a:gd name="adj1" fmla="val 6217149"/>
                <a:gd name="adj2" fmla="val 6659863"/>
              </a:avLst>
            </a:prstGeom>
            <a:ln w="476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15" name="Gerader Verbinder 14"/>
            <p:cNvCxnSpPr>
              <a:stCxn id="10" idx="2"/>
            </p:cNvCxnSpPr>
            <p:nvPr/>
          </p:nvCxnSpPr>
          <p:spPr>
            <a:xfrm flipV="1">
              <a:off x="6219245" y="1957412"/>
              <a:ext cx="512995" cy="1299746"/>
            </a:xfrm>
            <a:prstGeom prst="line">
              <a:avLst/>
            </a:prstGeom>
            <a:ln>
              <a:solidFill>
                <a:srgbClr val="E88F71"/>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a:stCxn id="17" idx="2"/>
              <a:endCxn id="7" idx="1"/>
            </p:cNvCxnSpPr>
            <p:nvPr/>
          </p:nvCxnSpPr>
          <p:spPr>
            <a:xfrm flipV="1">
              <a:off x="5777861" y="4007367"/>
              <a:ext cx="1021283" cy="359618"/>
            </a:xfrm>
            <a:prstGeom prst="line">
              <a:avLst/>
            </a:prstGeom>
            <a:ln>
              <a:solidFill>
                <a:srgbClr val="FFEB99"/>
              </a:solidFill>
            </a:ln>
          </p:spPr>
          <p:style>
            <a:lnRef idx="1">
              <a:schemeClr val="accent1"/>
            </a:lnRef>
            <a:fillRef idx="0">
              <a:schemeClr val="accent1"/>
            </a:fillRef>
            <a:effectRef idx="0">
              <a:schemeClr val="accent1"/>
            </a:effectRef>
            <a:fontRef idx="minor">
              <a:schemeClr val="tx1"/>
            </a:fontRef>
          </p:style>
        </p:cxnSp>
        <p:cxnSp>
          <p:nvCxnSpPr>
            <p:cNvPr id="25" name="Gerader Verbinder 24"/>
            <p:cNvCxnSpPr>
              <a:stCxn id="18" idx="2"/>
            </p:cNvCxnSpPr>
            <p:nvPr/>
          </p:nvCxnSpPr>
          <p:spPr>
            <a:xfrm>
              <a:off x="4911770" y="4752525"/>
              <a:ext cx="1270637" cy="536762"/>
            </a:xfrm>
            <a:prstGeom prst="line">
              <a:avLst/>
            </a:prstGeom>
            <a:ln>
              <a:solidFill>
                <a:srgbClr val="5CFFAD"/>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a:stCxn id="19" idx="2"/>
            </p:cNvCxnSpPr>
            <p:nvPr/>
          </p:nvCxnSpPr>
          <p:spPr>
            <a:xfrm flipH="1">
              <a:off x="4573263" y="4563396"/>
              <a:ext cx="143" cy="1164431"/>
            </a:xfrm>
            <a:prstGeom prst="line">
              <a:avLst/>
            </a:prstGeom>
            <a:ln>
              <a:solidFill>
                <a:srgbClr val="70CFFF"/>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a:stCxn id="20" idx="2"/>
              <a:endCxn id="12" idx="0"/>
            </p:cNvCxnSpPr>
            <p:nvPr/>
          </p:nvCxnSpPr>
          <p:spPr>
            <a:xfrm flipH="1">
              <a:off x="3757678" y="4313561"/>
              <a:ext cx="606371" cy="1217279"/>
            </a:xfrm>
            <a:prstGeom prst="line">
              <a:avLst/>
            </a:prstGeom>
            <a:ln>
              <a:solidFill>
                <a:srgbClr val="FFD699"/>
              </a:solidFil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a:stCxn id="23" idx="2"/>
              <a:endCxn id="13" idx="0"/>
            </p:cNvCxnSpPr>
            <p:nvPr/>
          </p:nvCxnSpPr>
          <p:spPr>
            <a:xfrm flipH="1">
              <a:off x="2583130" y="4189247"/>
              <a:ext cx="1697073" cy="1112104"/>
            </a:xfrm>
            <a:prstGeom prst="line">
              <a:avLst/>
            </a:prstGeom>
            <a:ln>
              <a:solidFill>
                <a:srgbClr val="DE582B"/>
              </a:solidFill>
            </a:ln>
          </p:spPr>
          <p:style>
            <a:lnRef idx="1">
              <a:schemeClr val="accent1"/>
            </a:lnRef>
            <a:fillRef idx="0">
              <a:schemeClr val="accent1"/>
            </a:fillRef>
            <a:effectRef idx="0">
              <a:schemeClr val="accent1"/>
            </a:effectRef>
            <a:fontRef idx="minor">
              <a:schemeClr val="tx1"/>
            </a:fontRef>
          </p:style>
        </p:cxnSp>
        <p:cxnSp>
          <p:nvCxnSpPr>
            <p:cNvPr id="42" name="Gerader Verbinder 41"/>
            <p:cNvCxnSpPr>
              <a:endCxn id="40" idx="3"/>
            </p:cNvCxnSpPr>
            <p:nvPr/>
          </p:nvCxnSpPr>
          <p:spPr>
            <a:xfrm flipH="1">
              <a:off x="2165088" y="2733662"/>
              <a:ext cx="2408175" cy="476410"/>
            </a:xfrm>
            <a:prstGeom prst="line">
              <a:avLst/>
            </a:prstGeom>
            <a:ln>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44" name="Gerader Verbinder 43"/>
            <p:cNvCxnSpPr>
              <a:stCxn id="8" idx="0"/>
              <a:endCxn id="39" idx="3"/>
            </p:cNvCxnSpPr>
            <p:nvPr/>
          </p:nvCxnSpPr>
          <p:spPr>
            <a:xfrm flipH="1">
              <a:off x="2986487" y="1556650"/>
              <a:ext cx="1585514" cy="74082"/>
            </a:xfrm>
            <a:prstGeom prst="line">
              <a:avLst/>
            </a:prstGeom>
            <a:ln>
              <a:solidFill>
                <a:srgbClr val="AE0F0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174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1" grpId="0"/>
      <p:bldP spid="12" grpId="0"/>
      <p:bldP spid="13"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CRM Nutzung bei KMU</a:t>
            </a:r>
            <a:br>
              <a:rPr lang="de-CH" dirty="0" smtClean="0"/>
            </a:br>
            <a:r>
              <a:rPr lang="de-CH" dirty="0" smtClean="0">
                <a:solidFill>
                  <a:schemeClr val="tx1"/>
                </a:solidFill>
              </a:rPr>
              <a:t>Und was das im Wettbewerb </a:t>
            </a:r>
            <a:r>
              <a:rPr lang="de-CH" dirty="0" smtClean="0">
                <a:solidFill>
                  <a:schemeClr val="tx1"/>
                </a:solidFill>
              </a:rPr>
              <a:t>bedeutet </a:t>
            </a:r>
            <a:r>
              <a:rPr lang="de-CH" sz="800" dirty="0">
                <a:solidFill>
                  <a:schemeClr val="tx1"/>
                </a:solidFill>
              </a:rPr>
              <a:t>Grafik: Stand Januar 2019</a:t>
            </a:r>
            <a:endParaRPr lang="de-CH" dirty="0"/>
          </a:p>
        </p:txBody>
      </p:sp>
      <p:sp>
        <p:nvSpPr>
          <p:cNvPr id="4" name="Datumsplatzhalter 3"/>
          <p:cNvSpPr>
            <a:spLocks noGrp="1"/>
          </p:cNvSpPr>
          <p:nvPr>
            <p:ph type="dt" sz="half" idx="10"/>
          </p:nvPr>
        </p:nvSpPr>
        <p:spPr/>
        <p:txBody>
          <a:bodyPr/>
          <a:lstStyle/>
          <a:p>
            <a:fld id="{EC383E9E-9487-4704-85A4-98B0A36C7DA0}" type="datetime1">
              <a:rPr lang="de-DE" smtClean="0"/>
              <a:t>08.06.2020</a:t>
            </a:fld>
            <a:endParaRPr lang="de-CH" dirty="0"/>
          </a:p>
        </p:txBody>
      </p:sp>
      <p:sp>
        <p:nvSpPr>
          <p:cNvPr id="5" name="Fußzeilenplatzhalter 4"/>
          <p:cNvSpPr>
            <a:spLocks noGrp="1"/>
          </p:cNvSpPr>
          <p:nvPr>
            <p:ph type="ftr" sz="quarter" idx="11"/>
          </p:nvPr>
        </p:nvSpPr>
        <p:spPr/>
        <p:txBody>
          <a:bodyPr/>
          <a:lstStyle/>
          <a:p>
            <a:r>
              <a:rPr lang="de-CH" smtClean="0"/>
              <a:t>Schulung OM RIA - Modul 1: Grundlagenwissen CRM </a:t>
            </a:r>
            <a:endParaRPr lang="de-CH" dirty="0"/>
          </a:p>
        </p:txBody>
      </p:sp>
      <p:sp>
        <p:nvSpPr>
          <p:cNvPr id="6" name="Foliennummernplatzhalter 5"/>
          <p:cNvSpPr>
            <a:spLocks noGrp="1"/>
          </p:cNvSpPr>
          <p:nvPr>
            <p:ph type="sldNum" sz="quarter" idx="12"/>
          </p:nvPr>
        </p:nvSpPr>
        <p:spPr/>
        <p:txBody>
          <a:bodyPr/>
          <a:lstStyle/>
          <a:p>
            <a:r>
              <a:rPr lang="de-CH" smtClean="0"/>
              <a:t>Seite </a:t>
            </a:r>
            <a:fld id="{1655C2A1-CB63-4B43-B879-659CD6B13DE8}" type="slidenum">
              <a:rPr lang="de-CH" smtClean="0"/>
              <a:pPr/>
              <a:t>4</a:t>
            </a:fld>
            <a:endParaRPr lang="de-CH"/>
          </a:p>
        </p:txBody>
      </p:sp>
      <p:sp>
        <p:nvSpPr>
          <p:cNvPr id="7" name="Rechteck 6"/>
          <p:cNvSpPr/>
          <p:nvPr/>
        </p:nvSpPr>
        <p:spPr>
          <a:xfrm>
            <a:off x="539558" y="4509120"/>
            <a:ext cx="8135938" cy="432048"/>
          </a:xfrm>
          <a:prstGeom prst="rect">
            <a:avLst/>
          </a:prstGeom>
          <a:solidFill>
            <a:srgbClr val="AE0F0A"/>
          </a:solidFill>
          <a:ln>
            <a:solidFill>
              <a:srgbClr val="AE0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CH" dirty="0" smtClean="0"/>
              <a:t>Alle KMU der Schweiz</a:t>
            </a:r>
            <a:endParaRPr lang="de-CH" dirty="0"/>
          </a:p>
        </p:txBody>
      </p:sp>
      <p:sp>
        <p:nvSpPr>
          <p:cNvPr id="8" name="Rechteck 7"/>
          <p:cNvSpPr/>
          <p:nvPr/>
        </p:nvSpPr>
        <p:spPr>
          <a:xfrm>
            <a:off x="4607880" y="4005064"/>
            <a:ext cx="4068000" cy="432048"/>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CH" dirty="0" smtClean="0"/>
              <a:t>KMU mit CRM</a:t>
            </a:r>
            <a:endParaRPr lang="de-CH" dirty="0"/>
          </a:p>
        </p:txBody>
      </p:sp>
      <p:sp>
        <p:nvSpPr>
          <p:cNvPr id="9" name="Rechteck 8"/>
          <p:cNvSpPr/>
          <p:nvPr/>
        </p:nvSpPr>
        <p:spPr>
          <a:xfrm>
            <a:off x="6011688" y="3501008"/>
            <a:ext cx="2664000" cy="432048"/>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CH" dirty="0" smtClean="0"/>
              <a:t>KMU mit CRM und ERP</a:t>
            </a:r>
            <a:endParaRPr lang="de-CH" dirty="0"/>
          </a:p>
        </p:txBody>
      </p:sp>
      <p:cxnSp>
        <p:nvCxnSpPr>
          <p:cNvPr id="11" name="Gerade Verbindung mit Pfeil 10"/>
          <p:cNvCxnSpPr>
            <a:stCxn id="8" idx="1"/>
          </p:cNvCxnSpPr>
          <p:nvPr/>
        </p:nvCxnSpPr>
        <p:spPr>
          <a:xfrm flipH="1">
            <a:off x="539558" y="4221088"/>
            <a:ext cx="4068322" cy="0"/>
          </a:xfrm>
          <a:prstGeom prst="straightConnector1">
            <a:avLst/>
          </a:prstGeom>
          <a:ln w="76200">
            <a:solidFill>
              <a:srgbClr val="AE0F0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39205" y="3056740"/>
            <a:ext cx="4068322" cy="923330"/>
          </a:xfrm>
          <a:prstGeom prst="rect">
            <a:avLst/>
          </a:prstGeom>
          <a:noFill/>
        </p:spPr>
        <p:txBody>
          <a:bodyPr wrap="square" rtlCol="0">
            <a:spAutoFit/>
          </a:bodyPr>
          <a:lstStyle/>
          <a:p>
            <a:r>
              <a:rPr lang="de-CH" dirty="0" smtClean="0"/>
              <a:t>Wettbewerbsvorteil durch überzeugenderes Beziehungsmanagement</a:t>
            </a:r>
            <a:endParaRPr lang="de-CH" dirty="0"/>
          </a:p>
        </p:txBody>
      </p:sp>
      <p:cxnSp>
        <p:nvCxnSpPr>
          <p:cNvPr id="13" name="Gerade Verbindung mit Pfeil 12"/>
          <p:cNvCxnSpPr/>
          <p:nvPr/>
        </p:nvCxnSpPr>
        <p:spPr>
          <a:xfrm flipH="1">
            <a:off x="4607527" y="3717032"/>
            <a:ext cx="1404161" cy="0"/>
          </a:xfrm>
          <a:prstGeom prst="straightConnector1">
            <a:avLst/>
          </a:prstGeom>
          <a:ln w="76200">
            <a:solidFill>
              <a:srgbClr val="AE0F0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4607895" y="2615855"/>
            <a:ext cx="4067969" cy="646331"/>
          </a:xfrm>
          <a:prstGeom prst="rect">
            <a:avLst/>
          </a:prstGeom>
          <a:noFill/>
        </p:spPr>
        <p:txBody>
          <a:bodyPr wrap="square" rtlCol="0">
            <a:spAutoFit/>
          </a:bodyPr>
          <a:lstStyle/>
          <a:p>
            <a:r>
              <a:rPr lang="de-CH" dirty="0" smtClean="0"/>
              <a:t>Effizienzoptimierung durch besser Nutzung der Ressourcen</a:t>
            </a:r>
            <a:endParaRPr lang="de-CH" dirty="0"/>
          </a:p>
        </p:txBody>
      </p:sp>
    </p:spTree>
    <p:extLst>
      <p:ext uri="{BB962C8B-B14F-4D97-AF65-F5344CB8AC3E}">
        <p14:creationId xmlns:p14="http://schemas.microsoft.com/office/powerpoint/2010/main" val="95775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CH" dirty="0" smtClean="0"/>
              <a:t>Was ist ein CRM?</a:t>
            </a:r>
            <a:endParaRPr lang="de-CH" dirty="0"/>
          </a:p>
        </p:txBody>
      </p:sp>
      <p:sp>
        <p:nvSpPr>
          <p:cNvPr id="8" name="Inhaltsplatzhalter 7"/>
          <p:cNvSpPr>
            <a:spLocks noGrp="1"/>
          </p:cNvSpPr>
          <p:nvPr>
            <p:ph sz="half" idx="1"/>
          </p:nvPr>
        </p:nvSpPr>
        <p:spPr>
          <a:xfrm>
            <a:off x="539750" y="2237487"/>
            <a:ext cx="3960813" cy="2736081"/>
          </a:xfrm>
        </p:spPr>
        <p:txBody>
          <a:bodyPr/>
          <a:lstStyle/>
          <a:p>
            <a:pPr marL="285750" indent="-285750">
              <a:buFont typeface="Arial" panose="020B0604020202020204" pitchFamily="34" charset="0"/>
              <a:buChar char="•"/>
            </a:pPr>
            <a:r>
              <a:rPr lang="de-CH" b="0" dirty="0" smtClean="0"/>
              <a:t>Customer </a:t>
            </a:r>
            <a:r>
              <a:rPr lang="de-CH" b="0" dirty="0" err="1" smtClean="0"/>
              <a:t>Relationship</a:t>
            </a:r>
            <a:r>
              <a:rPr lang="de-CH" b="0" dirty="0" smtClean="0"/>
              <a:t> Management</a:t>
            </a:r>
          </a:p>
          <a:p>
            <a:pPr marL="285750" indent="-285750">
              <a:buFont typeface="Arial" panose="020B0604020202020204" pitchFamily="34" charset="0"/>
              <a:buChar char="•"/>
            </a:pPr>
            <a:r>
              <a:rPr lang="de-CH" b="0" dirty="0" smtClean="0"/>
              <a:t>Kundenbeziehungsmanagement / Kundenpflege</a:t>
            </a:r>
          </a:p>
          <a:p>
            <a:pPr marL="285750" indent="-285750">
              <a:buFont typeface="Arial" panose="020B0604020202020204" pitchFamily="34" charset="0"/>
              <a:buChar char="•"/>
            </a:pPr>
            <a:r>
              <a:rPr lang="de-CH" b="0" dirty="0" smtClean="0"/>
              <a:t>Konsequente Ausrichtung auf Kunden</a:t>
            </a:r>
          </a:p>
          <a:p>
            <a:pPr marL="285750" indent="-285750">
              <a:buFont typeface="Arial" panose="020B0604020202020204" pitchFamily="34" charset="0"/>
              <a:buChar char="•"/>
            </a:pPr>
            <a:r>
              <a:rPr lang="de-CH" b="0" dirty="0" smtClean="0"/>
              <a:t>Systematische Gestaltung der Kundenbeziehungsprozesse</a:t>
            </a:r>
          </a:p>
          <a:p>
            <a:pPr marL="285750" indent="-285750">
              <a:buFont typeface="Arial" panose="020B0604020202020204" pitchFamily="34" charset="0"/>
              <a:buChar char="•"/>
            </a:pPr>
            <a:r>
              <a:rPr lang="de-CH" b="0" dirty="0" smtClean="0"/>
              <a:t>Dokumentation und Verwaltung der Beziehungen</a:t>
            </a:r>
          </a:p>
          <a:p>
            <a:pPr marL="285750" indent="-285750">
              <a:buFont typeface="Arial" panose="020B0604020202020204" pitchFamily="34" charset="0"/>
              <a:buChar char="•"/>
            </a:pPr>
            <a:r>
              <a:rPr lang="de-CH" b="0" dirty="0" smtClean="0"/>
              <a:t>Langfristige Ausrichtung der Beziehungspflege</a:t>
            </a:r>
            <a:endParaRPr lang="de-CH" b="0" dirty="0"/>
          </a:p>
        </p:txBody>
      </p:sp>
      <p:sp>
        <p:nvSpPr>
          <p:cNvPr id="4" name="Datumsplatzhalter 3"/>
          <p:cNvSpPr>
            <a:spLocks noGrp="1"/>
          </p:cNvSpPr>
          <p:nvPr>
            <p:ph type="dt" sz="half" idx="10"/>
          </p:nvPr>
        </p:nvSpPr>
        <p:spPr/>
        <p:txBody>
          <a:bodyPr/>
          <a:lstStyle/>
          <a:p>
            <a:fld id="{5146C327-8518-4ED8-9E97-0B8F23D4E348}" type="datetime1">
              <a:rPr lang="de-DE" smtClean="0"/>
              <a:t>08.06.2020</a:t>
            </a:fld>
            <a:endParaRPr lang="de-CH"/>
          </a:p>
        </p:txBody>
      </p:sp>
      <p:sp>
        <p:nvSpPr>
          <p:cNvPr id="5" name="Fußzeilenplatzhalter 4"/>
          <p:cNvSpPr>
            <a:spLocks noGrp="1"/>
          </p:cNvSpPr>
          <p:nvPr>
            <p:ph type="ftr" sz="quarter" idx="11"/>
          </p:nvPr>
        </p:nvSpPr>
        <p:spPr/>
        <p:txBody>
          <a:bodyPr/>
          <a:lstStyle/>
          <a:p>
            <a:r>
              <a:rPr lang="de-CH" smtClean="0"/>
              <a:t>Schulung OM RIA - Modul 1: Grundlagenwissen CRM </a:t>
            </a:r>
            <a:endParaRPr lang="de-CH"/>
          </a:p>
        </p:txBody>
      </p:sp>
      <p:sp>
        <p:nvSpPr>
          <p:cNvPr id="6" name="Foliennummernplatzhalter 5"/>
          <p:cNvSpPr>
            <a:spLocks noGrp="1"/>
          </p:cNvSpPr>
          <p:nvPr>
            <p:ph type="sldNum" sz="quarter" idx="12"/>
          </p:nvPr>
        </p:nvSpPr>
        <p:spPr/>
        <p:txBody>
          <a:bodyPr/>
          <a:lstStyle/>
          <a:p>
            <a:r>
              <a:rPr lang="de-CH" smtClean="0"/>
              <a:t>Seite </a:t>
            </a:r>
            <a:fld id="{1655C2A1-CB63-4B43-B879-659CD6B13DE8}" type="slidenum">
              <a:rPr lang="de-CH" smtClean="0"/>
              <a:pPr/>
              <a:t>5</a:t>
            </a:fld>
            <a:endParaRPr lang="de-CH"/>
          </a:p>
        </p:txBody>
      </p:sp>
      <p:pic>
        <p:nvPicPr>
          <p:cNvPr id="1032" name="Picture 8" descr="Bildergebnis fÃ¼r CRM illustrati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16463" y="2288497"/>
            <a:ext cx="3959225" cy="26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385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CH" dirty="0" smtClean="0"/>
              <a:t>Was hat das mit dem SRK zu tun?</a:t>
            </a:r>
            <a:endParaRPr lang="de-CH" dirty="0"/>
          </a:p>
        </p:txBody>
      </p:sp>
      <p:sp>
        <p:nvSpPr>
          <p:cNvPr id="8" name="Inhaltsplatzhalter 7"/>
          <p:cNvSpPr>
            <a:spLocks noGrp="1"/>
          </p:cNvSpPr>
          <p:nvPr>
            <p:ph sz="half" idx="1"/>
          </p:nvPr>
        </p:nvSpPr>
        <p:spPr>
          <a:xfrm>
            <a:off x="539750" y="2349195"/>
            <a:ext cx="3960813" cy="2519971"/>
          </a:xfrm>
        </p:spPr>
        <p:txBody>
          <a:bodyPr/>
          <a:lstStyle/>
          <a:p>
            <a:pPr marL="285750" indent="-285750">
              <a:buFont typeface="Arial" panose="020B0604020202020204" pitchFamily="34" charset="0"/>
              <a:buChar char="•"/>
            </a:pPr>
            <a:r>
              <a:rPr lang="de-CH" b="0" dirty="0" smtClean="0"/>
              <a:t>Unterschied von CRM und Gönnerdatenbank</a:t>
            </a:r>
          </a:p>
          <a:p>
            <a:pPr marL="285750" indent="-285750">
              <a:buFont typeface="Arial" panose="020B0604020202020204" pitchFamily="34" charset="0"/>
              <a:buChar char="•"/>
            </a:pPr>
            <a:r>
              <a:rPr lang="de-CH" b="0" dirty="0" smtClean="0"/>
              <a:t>Wandel von Adress-Management zu Beziehungs-Management</a:t>
            </a:r>
          </a:p>
          <a:p>
            <a:pPr marL="285750" indent="-285750">
              <a:buFont typeface="Arial" panose="020B0604020202020204" pitchFamily="34" charset="0"/>
              <a:buChar char="•"/>
            </a:pPr>
            <a:r>
              <a:rPr lang="de-CH" b="0" dirty="0" smtClean="0"/>
              <a:t>Festhalten der jeweiligen Interessegebieten</a:t>
            </a:r>
          </a:p>
          <a:p>
            <a:pPr marL="285750" indent="-285750">
              <a:buFont typeface="Arial" panose="020B0604020202020204" pitchFamily="34" charset="0"/>
              <a:buChar char="•"/>
            </a:pPr>
            <a:r>
              <a:rPr lang="de-CH" b="0" dirty="0" smtClean="0"/>
              <a:t>Gezielte Massnahmen</a:t>
            </a:r>
          </a:p>
          <a:p>
            <a:pPr marL="285750" indent="-285750">
              <a:buFont typeface="Arial" panose="020B0604020202020204" pitchFamily="34" charset="0"/>
              <a:buChar char="•"/>
            </a:pPr>
            <a:r>
              <a:rPr lang="de-CH" b="0" dirty="0" smtClean="0"/>
              <a:t>Reduktion Streuverluste</a:t>
            </a:r>
          </a:p>
          <a:p>
            <a:pPr marL="285750" indent="-285750">
              <a:buFont typeface="Arial" panose="020B0604020202020204" pitchFamily="34" charset="0"/>
              <a:buChar char="•"/>
            </a:pPr>
            <a:r>
              <a:rPr lang="de-CH" b="0" dirty="0" smtClean="0"/>
              <a:t>Optimierung der Ressourcennutzung</a:t>
            </a:r>
          </a:p>
          <a:p>
            <a:endParaRPr lang="de-CH" b="0" dirty="0"/>
          </a:p>
        </p:txBody>
      </p:sp>
      <p:sp>
        <p:nvSpPr>
          <p:cNvPr id="4" name="Datumsplatzhalter 3"/>
          <p:cNvSpPr>
            <a:spLocks noGrp="1"/>
          </p:cNvSpPr>
          <p:nvPr>
            <p:ph type="dt" sz="half" idx="10"/>
          </p:nvPr>
        </p:nvSpPr>
        <p:spPr/>
        <p:txBody>
          <a:bodyPr/>
          <a:lstStyle/>
          <a:p>
            <a:fld id="{8B795BB8-77B6-467C-B418-161B83A0F55E}" type="datetime1">
              <a:rPr lang="de-DE" smtClean="0"/>
              <a:t>08.06.2020</a:t>
            </a:fld>
            <a:endParaRPr lang="de-CH" dirty="0"/>
          </a:p>
        </p:txBody>
      </p:sp>
      <p:sp>
        <p:nvSpPr>
          <p:cNvPr id="5" name="Fußzeilenplatzhalter 4"/>
          <p:cNvSpPr>
            <a:spLocks noGrp="1"/>
          </p:cNvSpPr>
          <p:nvPr>
            <p:ph type="ftr" sz="quarter" idx="11"/>
          </p:nvPr>
        </p:nvSpPr>
        <p:spPr/>
        <p:txBody>
          <a:bodyPr/>
          <a:lstStyle/>
          <a:p>
            <a:r>
              <a:rPr lang="de-CH" smtClean="0"/>
              <a:t>Schulung OM RIA - Modul 1: Grundlagenwissen CRM </a:t>
            </a:r>
            <a:endParaRPr lang="de-CH" dirty="0"/>
          </a:p>
        </p:txBody>
      </p:sp>
      <p:sp>
        <p:nvSpPr>
          <p:cNvPr id="6" name="Foliennummernplatzhalter 5"/>
          <p:cNvSpPr>
            <a:spLocks noGrp="1"/>
          </p:cNvSpPr>
          <p:nvPr>
            <p:ph type="sldNum" sz="quarter" idx="12"/>
          </p:nvPr>
        </p:nvSpPr>
        <p:spPr/>
        <p:txBody>
          <a:bodyPr/>
          <a:lstStyle/>
          <a:p>
            <a:r>
              <a:rPr lang="de-CH" smtClean="0"/>
              <a:t>Seite </a:t>
            </a:r>
            <a:fld id="{1655C2A1-CB63-4B43-B879-659CD6B13DE8}" type="slidenum">
              <a:rPr lang="de-CH" smtClean="0"/>
              <a:pPr/>
              <a:t>6</a:t>
            </a:fld>
            <a:endParaRPr lang="de-CH"/>
          </a:p>
        </p:txBody>
      </p:sp>
      <p:pic>
        <p:nvPicPr>
          <p:cNvPr id="10" name="Inhaltsplatzhalt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6463" y="1534926"/>
            <a:ext cx="3959225" cy="4148510"/>
          </a:xfrm>
        </p:spPr>
      </p:pic>
    </p:spTree>
    <p:extLst>
      <p:ext uri="{BB962C8B-B14F-4D97-AF65-F5344CB8AC3E}">
        <p14:creationId xmlns:p14="http://schemas.microsoft.com/office/powerpoint/2010/main" val="3772027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CH" dirty="0"/>
              <a:t>Vom Adress-Management zum Beziehungs-Management</a:t>
            </a:r>
          </a:p>
        </p:txBody>
      </p:sp>
      <p:sp>
        <p:nvSpPr>
          <p:cNvPr id="8" name="Inhaltsplatzhalter 7"/>
          <p:cNvSpPr>
            <a:spLocks noGrp="1"/>
          </p:cNvSpPr>
          <p:nvPr>
            <p:ph sz="half" idx="1"/>
          </p:nvPr>
        </p:nvSpPr>
        <p:spPr>
          <a:xfrm>
            <a:off x="539750" y="2493168"/>
            <a:ext cx="3960813" cy="2232025"/>
          </a:xfrm>
        </p:spPr>
        <p:txBody>
          <a:bodyPr/>
          <a:lstStyle/>
          <a:p>
            <a:r>
              <a:rPr lang="de-CH" dirty="0"/>
              <a:t>Allgemein zugängliches, gemeinsames, historisiertes </a:t>
            </a:r>
            <a:r>
              <a:rPr lang="de-CH" dirty="0" smtClean="0"/>
              <a:t>Beziehungswissen aus:</a:t>
            </a:r>
            <a:endParaRPr lang="de-CH" dirty="0"/>
          </a:p>
          <a:p>
            <a:endParaRPr lang="de-CH" dirty="0" smtClean="0"/>
          </a:p>
          <a:p>
            <a:r>
              <a:rPr lang="de-CH" dirty="0" smtClean="0">
                <a:solidFill>
                  <a:srgbClr val="AE0F0A"/>
                </a:solidFill>
              </a:rPr>
              <a:t>statischen und</a:t>
            </a:r>
            <a:r>
              <a:rPr lang="de-CH" dirty="0">
                <a:solidFill>
                  <a:srgbClr val="AE0F0A"/>
                </a:solidFill>
              </a:rPr>
              <a:t> </a:t>
            </a:r>
            <a:r>
              <a:rPr lang="de-CH" dirty="0" smtClean="0">
                <a:solidFill>
                  <a:srgbClr val="AE0F0A"/>
                </a:solidFill>
              </a:rPr>
              <a:t>dynamischen </a:t>
            </a:r>
            <a:r>
              <a:rPr lang="de-CH" dirty="0">
                <a:solidFill>
                  <a:srgbClr val="AE0F0A"/>
                </a:solidFill>
              </a:rPr>
              <a:t>Daten </a:t>
            </a:r>
            <a:endParaRPr lang="de-CH" dirty="0" smtClean="0">
              <a:solidFill>
                <a:srgbClr val="AE0F0A"/>
              </a:solidFill>
            </a:endParaRPr>
          </a:p>
          <a:p>
            <a:endParaRPr lang="de-CH" dirty="0"/>
          </a:p>
          <a:p>
            <a:r>
              <a:rPr lang="de-CH" dirty="0" smtClean="0"/>
              <a:t>in strukturierter Form.</a:t>
            </a:r>
            <a:endParaRPr lang="de-CH" dirty="0"/>
          </a:p>
          <a:p>
            <a:endParaRPr lang="de-CH" dirty="0"/>
          </a:p>
        </p:txBody>
      </p:sp>
      <p:sp>
        <p:nvSpPr>
          <p:cNvPr id="4" name="Datumsplatzhalter 3"/>
          <p:cNvSpPr>
            <a:spLocks noGrp="1"/>
          </p:cNvSpPr>
          <p:nvPr>
            <p:ph type="dt" sz="half" idx="10"/>
          </p:nvPr>
        </p:nvSpPr>
        <p:spPr/>
        <p:txBody>
          <a:bodyPr/>
          <a:lstStyle/>
          <a:p>
            <a:fld id="{0C86DA16-0928-4ED1-946D-D410F4D310A0}" type="datetime1">
              <a:rPr lang="de-DE" smtClean="0"/>
              <a:t>08.06.2020</a:t>
            </a:fld>
            <a:endParaRPr lang="de-CH" dirty="0"/>
          </a:p>
        </p:txBody>
      </p:sp>
      <p:sp>
        <p:nvSpPr>
          <p:cNvPr id="5" name="Fußzeilenplatzhalter 4"/>
          <p:cNvSpPr>
            <a:spLocks noGrp="1"/>
          </p:cNvSpPr>
          <p:nvPr>
            <p:ph type="ftr" sz="quarter" idx="11"/>
          </p:nvPr>
        </p:nvSpPr>
        <p:spPr/>
        <p:txBody>
          <a:bodyPr/>
          <a:lstStyle/>
          <a:p>
            <a:r>
              <a:rPr lang="de-CH" smtClean="0"/>
              <a:t>Schulung OM RIA - Modul 1: Grundlagenwissen CRM </a:t>
            </a:r>
            <a:endParaRPr lang="de-CH" dirty="0"/>
          </a:p>
        </p:txBody>
      </p:sp>
      <p:sp>
        <p:nvSpPr>
          <p:cNvPr id="6" name="Foliennummernplatzhalter 5"/>
          <p:cNvSpPr>
            <a:spLocks noGrp="1"/>
          </p:cNvSpPr>
          <p:nvPr>
            <p:ph type="sldNum" sz="quarter" idx="12"/>
          </p:nvPr>
        </p:nvSpPr>
        <p:spPr/>
        <p:txBody>
          <a:bodyPr/>
          <a:lstStyle/>
          <a:p>
            <a:r>
              <a:rPr lang="de-CH" smtClean="0"/>
              <a:t>Seite </a:t>
            </a:r>
            <a:fld id="{1655C2A1-CB63-4B43-B879-659CD6B13DE8}" type="slidenum">
              <a:rPr lang="de-CH" smtClean="0"/>
              <a:pPr/>
              <a:t>7</a:t>
            </a:fld>
            <a:endParaRPr lang="de-CH"/>
          </a:p>
        </p:txBody>
      </p:sp>
      <p:pic>
        <p:nvPicPr>
          <p:cNvPr id="10" name="Inhaltsplatzhalt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6463" y="1578972"/>
            <a:ext cx="3959225" cy="4060419"/>
          </a:xfrm>
        </p:spPr>
      </p:pic>
    </p:spTree>
    <p:extLst>
      <p:ext uri="{BB962C8B-B14F-4D97-AF65-F5344CB8AC3E}">
        <p14:creationId xmlns:p14="http://schemas.microsoft.com/office/powerpoint/2010/main" val="1640364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Begriffsdefinition Stakeholder</a:t>
            </a:r>
            <a:br>
              <a:rPr lang="de-CH" dirty="0" smtClean="0"/>
            </a:br>
            <a:r>
              <a:rPr lang="de-CH" dirty="0" smtClean="0">
                <a:solidFill>
                  <a:schemeClr val="tx1"/>
                </a:solidFill>
              </a:rPr>
              <a:t>Kontakte mit welchen wir in Verbindung stehen. Nicht zwingend in einem Spenderverhältnis. Eine Auswahl:</a:t>
            </a:r>
            <a:endParaRPr lang="de-CH" dirty="0"/>
          </a:p>
        </p:txBody>
      </p:sp>
      <p:sp>
        <p:nvSpPr>
          <p:cNvPr id="3" name="Inhaltsplatzhalter 2"/>
          <p:cNvSpPr>
            <a:spLocks noGrp="1"/>
          </p:cNvSpPr>
          <p:nvPr>
            <p:ph sz="half" idx="1"/>
          </p:nvPr>
        </p:nvSpPr>
        <p:spPr>
          <a:xfrm>
            <a:off x="539750" y="2368282"/>
            <a:ext cx="3960813" cy="1959863"/>
          </a:xfrm>
        </p:spPr>
        <p:txBody>
          <a:bodyPr/>
          <a:lstStyle/>
          <a:p>
            <a:pPr marL="285750" indent="-285750">
              <a:buFont typeface="Arial" panose="020B0604020202020204" pitchFamily="34" charset="0"/>
              <a:buChar char="•"/>
            </a:pPr>
            <a:r>
              <a:rPr lang="de-CH" b="0" dirty="0" smtClean="0"/>
              <a:t>Mitarbeitende </a:t>
            </a:r>
            <a:r>
              <a:rPr lang="de-CH" b="0" dirty="0"/>
              <a:t>der Kantonalverbände</a:t>
            </a:r>
          </a:p>
          <a:p>
            <a:pPr marL="285750" indent="-285750">
              <a:buFont typeface="Arial" panose="020B0604020202020204" pitchFamily="34" charset="0"/>
              <a:buChar char="•"/>
            </a:pPr>
            <a:r>
              <a:rPr lang="de-CH" b="0" dirty="0"/>
              <a:t>Freiwillige</a:t>
            </a:r>
          </a:p>
          <a:p>
            <a:pPr marL="285750" indent="-285750">
              <a:buFont typeface="Arial" panose="020B0604020202020204" pitchFamily="34" charset="0"/>
              <a:buChar char="•"/>
            </a:pPr>
            <a:r>
              <a:rPr lang="de-CH" b="0" dirty="0"/>
              <a:t>Dienstleister, Berater, Agenturen</a:t>
            </a:r>
          </a:p>
          <a:p>
            <a:pPr marL="285750" indent="-285750">
              <a:buFont typeface="Arial" panose="020B0604020202020204" pitchFamily="34" charset="0"/>
              <a:buChar char="•"/>
            </a:pPr>
            <a:r>
              <a:rPr lang="de-CH" b="0" dirty="0"/>
              <a:t>Referenten + Workshop-Leiter</a:t>
            </a:r>
          </a:p>
          <a:p>
            <a:pPr marL="285750" indent="-285750">
              <a:buFont typeface="Arial" panose="020B0604020202020204" pitchFamily="34" charset="0"/>
              <a:buChar char="•"/>
            </a:pPr>
            <a:r>
              <a:rPr lang="de-CH" b="0" dirty="0"/>
              <a:t>Verwandte Organisationen</a:t>
            </a:r>
          </a:p>
          <a:p>
            <a:pPr marL="285750" indent="-285750">
              <a:buFont typeface="Arial" panose="020B0604020202020204" pitchFamily="34" charset="0"/>
              <a:buChar char="•"/>
            </a:pPr>
            <a:r>
              <a:rPr lang="de-CH" b="0" dirty="0"/>
              <a:t>Interessenverbände</a:t>
            </a:r>
          </a:p>
          <a:p>
            <a:pPr marL="285750" indent="-285750">
              <a:buFont typeface="Arial" panose="020B0604020202020204" pitchFamily="34" charset="0"/>
              <a:buChar char="•"/>
            </a:pPr>
            <a:r>
              <a:rPr lang="de-CH" b="0" dirty="0"/>
              <a:t>Berufsverbände</a:t>
            </a:r>
          </a:p>
          <a:p>
            <a:pPr marL="285750" indent="-285750">
              <a:buFont typeface="Arial" panose="020B0604020202020204" pitchFamily="34" charset="0"/>
              <a:buChar char="•"/>
            </a:pPr>
            <a:endParaRPr lang="de-CH" b="0" dirty="0"/>
          </a:p>
        </p:txBody>
      </p:sp>
      <p:sp>
        <p:nvSpPr>
          <p:cNvPr id="4" name="Inhaltsplatzhalter 3"/>
          <p:cNvSpPr>
            <a:spLocks noGrp="1"/>
          </p:cNvSpPr>
          <p:nvPr>
            <p:ph sz="half" idx="2"/>
          </p:nvPr>
        </p:nvSpPr>
        <p:spPr>
          <a:xfrm>
            <a:off x="4716463" y="2368282"/>
            <a:ext cx="3959225" cy="1959863"/>
          </a:xfrm>
        </p:spPr>
        <p:txBody>
          <a:bodyPr/>
          <a:lstStyle/>
          <a:p>
            <a:pPr marL="285750" indent="-285750">
              <a:buFont typeface="Arial" panose="020B0604020202020204" pitchFamily="34" charset="0"/>
              <a:buChar char="•"/>
            </a:pPr>
            <a:r>
              <a:rPr lang="de-CH" b="0" dirty="0" smtClean="0"/>
              <a:t>Fachstellen</a:t>
            </a:r>
            <a:endParaRPr lang="de-CH" b="0" dirty="0"/>
          </a:p>
          <a:p>
            <a:pPr marL="285750" indent="-285750">
              <a:buFont typeface="Arial" panose="020B0604020202020204" pitchFamily="34" charset="0"/>
              <a:buChar char="•"/>
            </a:pPr>
            <a:r>
              <a:rPr lang="de-CH" b="0" dirty="0"/>
              <a:t>Behörden</a:t>
            </a:r>
          </a:p>
          <a:p>
            <a:pPr marL="285750" indent="-285750">
              <a:buFont typeface="Arial" panose="020B0604020202020204" pitchFamily="34" charset="0"/>
              <a:buChar char="•"/>
            </a:pPr>
            <a:r>
              <a:rPr lang="de-CH" b="0" dirty="0"/>
              <a:t>Restaurants</a:t>
            </a:r>
          </a:p>
          <a:p>
            <a:pPr marL="285750" indent="-285750">
              <a:buFont typeface="Arial" panose="020B0604020202020204" pitchFamily="34" charset="0"/>
              <a:buChar char="•"/>
            </a:pPr>
            <a:r>
              <a:rPr lang="de-CH" b="0" dirty="0"/>
              <a:t>Netzwerke von Mitarbeitenden</a:t>
            </a:r>
          </a:p>
          <a:p>
            <a:pPr marL="285750" indent="-285750">
              <a:buFont typeface="Arial" panose="020B0604020202020204" pitchFamily="34" charset="0"/>
              <a:buChar char="•"/>
            </a:pPr>
            <a:r>
              <a:rPr lang="de-CH" b="0" dirty="0"/>
              <a:t>Medien</a:t>
            </a:r>
          </a:p>
          <a:p>
            <a:pPr marL="285750" indent="-285750">
              <a:buFont typeface="Arial" panose="020B0604020202020204" pitchFamily="34" charset="0"/>
              <a:buChar char="•"/>
            </a:pPr>
            <a:r>
              <a:rPr lang="de-CH" b="0" dirty="0"/>
              <a:t>Politiker</a:t>
            </a:r>
          </a:p>
          <a:p>
            <a:pPr marL="285750" indent="-285750">
              <a:buFont typeface="Arial" panose="020B0604020202020204" pitchFamily="34" charset="0"/>
              <a:buChar char="•"/>
            </a:pPr>
            <a:r>
              <a:rPr lang="de-CH" b="0" dirty="0"/>
              <a:t>Mittler</a:t>
            </a:r>
          </a:p>
          <a:p>
            <a:endParaRPr lang="de-CH" dirty="0"/>
          </a:p>
        </p:txBody>
      </p:sp>
      <p:sp>
        <p:nvSpPr>
          <p:cNvPr id="5" name="Datumsplatzhalter 4"/>
          <p:cNvSpPr>
            <a:spLocks noGrp="1"/>
          </p:cNvSpPr>
          <p:nvPr>
            <p:ph type="dt" sz="half" idx="10"/>
          </p:nvPr>
        </p:nvSpPr>
        <p:spPr/>
        <p:txBody>
          <a:bodyPr/>
          <a:lstStyle/>
          <a:p>
            <a:fld id="{8DECD383-77D5-4E2B-8179-6E29986A0C96}" type="datetime1">
              <a:rPr lang="de-DE" smtClean="0"/>
              <a:t>08.06.2020</a:t>
            </a:fld>
            <a:endParaRPr lang="de-CH" dirty="0"/>
          </a:p>
        </p:txBody>
      </p:sp>
      <p:sp>
        <p:nvSpPr>
          <p:cNvPr id="6" name="Fußzeilenplatzhalter 5"/>
          <p:cNvSpPr>
            <a:spLocks noGrp="1"/>
          </p:cNvSpPr>
          <p:nvPr>
            <p:ph type="ftr" sz="quarter" idx="11"/>
          </p:nvPr>
        </p:nvSpPr>
        <p:spPr/>
        <p:txBody>
          <a:bodyPr/>
          <a:lstStyle/>
          <a:p>
            <a:r>
              <a:rPr lang="de-CH" smtClean="0"/>
              <a:t>Schulung OM RIA - Modul 1: Grundlagenwissen CRM </a:t>
            </a:r>
            <a:endParaRPr lang="de-CH" dirty="0"/>
          </a:p>
        </p:txBody>
      </p:sp>
      <p:sp>
        <p:nvSpPr>
          <p:cNvPr id="7" name="Foliennummernplatzhalter 6"/>
          <p:cNvSpPr>
            <a:spLocks noGrp="1"/>
          </p:cNvSpPr>
          <p:nvPr>
            <p:ph type="sldNum" sz="quarter" idx="12"/>
          </p:nvPr>
        </p:nvSpPr>
        <p:spPr/>
        <p:txBody>
          <a:bodyPr/>
          <a:lstStyle/>
          <a:p>
            <a:r>
              <a:rPr lang="de-CH" dirty="0" smtClean="0"/>
              <a:t>Seite </a:t>
            </a:r>
            <a:fld id="{117F10C9-0B07-45CC-A0F1-BB544ED35D3B}" type="slidenum">
              <a:rPr lang="de-CH" smtClean="0"/>
              <a:pPr/>
              <a:t>8</a:t>
            </a:fld>
            <a:endParaRPr lang="de-CH" dirty="0"/>
          </a:p>
        </p:txBody>
      </p:sp>
    </p:spTree>
    <p:extLst>
      <p:ext uri="{BB962C8B-B14F-4D97-AF65-F5344CB8AC3E}">
        <p14:creationId xmlns:p14="http://schemas.microsoft.com/office/powerpoint/2010/main" val="3302952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Versetzen Sie sich in die Rolle des Stakeholder.</a:t>
            </a:r>
            <a:br>
              <a:rPr lang="de-CH" dirty="0" smtClean="0"/>
            </a:br>
            <a:r>
              <a:rPr lang="de-CH" dirty="0" smtClean="0">
                <a:solidFill>
                  <a:schemeClr val="tx1"/>
                </a:solidFill>
              </a:rPr>
              <a:t>Zwei Anrufe, zwei Kontaktpersonen – was ist angenehmer?</a:t>
            </a:r>
            <a:endParaRPr lang="de-CH" dirty="0">
              <a:solidFill>
                <a:schemeClr val="tx1"/>
              </a:solidFill>
            </a:endParaRPr>
          </a:p>
        </p:txBody>
      </p:sp>
      <p:sp>
        <p:nvSpPr>
          <p:cNvPr id="5" name="Datumsplatzhalter 4"/>
          <p:cNvSpPr>
            <a:spLocks noGrp="1"/>
          </p:cNvSpPr>
          <p:nvPr>
            <p:ph type="dt" sz="half" idx="10"/>
          </p:nvPr>
        </p:nvSpPr>
        <p:spPr/>
        <p:txBody>
          <a:bodyPr/>
          <a:lstStyle/>
          <a:p>
            <a:fld id="{E5A6AB54-DE80-4599-8992-EBEF72DB5B08}" type="datetime1">
              <a:rPr lang="de-DE" smtClean="0"/>
              <a:t>08.06.2020</a:t>
            </a:fld>
            <a:endParaRPr lang="de-CH"/>
          </a:p>
        </p:txBody>
      </p:sp>
      <p:sp>
        <p:nvSpPr>
          <p:cNvPr id="6" name="Fußzeilenplatzhalter 5"/>
          <p:cNvSpPr>
            <a:spLocks noGrp="1"/>
          </p:cNvSpPr>
          <p:nvPr>
            <p:ph type="ftr" sz="quarter" idx="11"/>
          </p:nvPr>
        </p:nvSpPr>
        <p:spPr/>
        <p:txBody>
          <a:bodyPr/>
          <a:lstStyle/>
          <a:p>
            <a:r>
              <a:rPr lang="de-CH" smtClean="0"/>
              <a:t>Schulung OM RIA - Modul 1: Grundlagenwissen CRM </a:t>
            </a:r>
            <a:endParaRPr lang="de-CH"/>
          </a:p>
        </p:txBody>
      </p:sp>
      <p:sp>
        <p:nvSpPr>
          <p:cNvPr id="7" name="Foliennummernplatzhalter 6"/>
          <p:cNvSpPr>
            <a:spLocks noGrp="1"/>
          </p:cNvSpPr>
          <p:nvPr>
            <p:ph type="sldNum" sz="quarter" idx="12"/>
          </p:nvPr>
        </p:nvSpPr>
        <p:spPr/>
        <p:txBody>
          <a:bodyPr/>
          <a:lstStyle/>
          <a:p>
            <a:r>
              <a:rPr lang="de-CH" smtClean="0"/>
              <a:t>Seite </a:t>
            </a:r>
            <a:fld id="{117F10C9-0B07-45CC-A0F1-BB544ED35D3B}" type="slidenum">
              <a:rPr lang="de-CH" smtClean="0"/>
              <a:pPr/>
              <a:t>9</a:t>
            </a:fld>
            <a:endParaRPr lang="de-CH"/>
          </a:p>
        </p:txBody>
      </p:sp>
      <p:pic>
        <p:nvPicPr>
          <p:cNvPr id="1028" name="Picture 4" descr="Bildergebnis fÃ¼r custome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2495203"/>
            <a:ext cx="3960813" cy="22279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ergebnis fÃ¼r unknown custome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716463" y="2494851"/>
            <a:ext cx="3959225" cy="222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04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RK Schrift gross">
  <a:themeElements>
    <a:clrScheme name="SRK">
      <a:dk1>
        <a:srgbClr val="000000"/>
      </a:dk1>
      <a:lt1>
        <a:srgbClr val="FFFFFF"/>
      </a:lt1>
      <a:dk2>
        <a:srgbClr val="006633"/>
      </a:dk2>
      <a:lt2>
        <a:srgbClr val="0099CC"/>
      </a:lt2>
      <a:accent1>
        <a:srgbClr val="EA9477"/>
      </a:accent1>
      <a:accent2>
        <a:srgbClr val="AE0F0A"/>
      </a:accent2>
      <a:accent3>
        <a:srgbClr val="FFCC00"/>
      </a:accent3>
      <a:accent4>
        <a:srgbClr val="FF9900"/>
      </a:accent4>
      <a:accent5>
        <a:srgbClr val="339900"/>
      </a:accent5>
      <a:accent6>
        <a:srgbClr val="006699"/>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RK">
        <a:dk1>
          <a:srgbClr val="000000"/>
        </a:dk1>
        <a:lt1>
          <a:srgbClr val="FFFFFF"/>
        </a:lt1>
        <a:dk2>
          <a:srgbClr val="006633"/>
        </a:dk2>
        <a:lt2>
          <a:srgbClr val="0099CC"/>
        </a:lt2>
        <a:accent1>
          <a:srgbClr val="EA9477"/>
        </a:accent1>
        <a:accent2>
          <a:srgbClr val="AE0F0A"/>
        </a:accent2>
        <a:accent3>
          <a:srgbClr val="FFCC00"/>
        </a:accent3>
        <a:accent4>
          <a:srgbClr val="FF9900"/>
        </a:accent4>
        <a:accent5>
          <a:srgbClr val="339900"/>
        </a:accent5>
        <a:accent6>
          <a:srgbClr val="00669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P_UserTags xmlns="3643499c-3029-4bf2-a669-da490b075a7e" xsi:nil="true"/>
    <MP_InheritedTags xmlns="3643499c-3029-4bf2-a669-da490b075a7e">((ce45)(ce40)(ce1))((ce4785)(ce628)(ce621)(ce619)(ce52)(ce3))((ce61)(ce39)(ce1))((ce4793)(ce67)(ce41)(ce1))</MP_InheritedTags>
    <TaxKeywordTaxHTField xmlns="686bb78f-30bf-464f-a4bb-8f9db02d821c">
      <Terms xmlns="http://schemas.microsoft.com/office/infopath/2007/PartnerControls"/>
    </TaxKeywordTaxHTField>
    <TaxCatchAll xmlns="686bb78f-30bf-464f-a4bb-8f9db02d821c">
      <Value>5</Value>
      <Value>4</Value>
      <Value>3</Value>
      <Value>2</Value>
      <Value>1</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SRK Document" ma:contentTypeID="0x0101009C63A35441BD4995A5EE0711DA9FAB8B00A92EED873F6E48499A0BA80E9BFDB5F6" ma:contentTypeVersion="5" ma:contentTypeDescription="" ma:contentTypeScope="" ma:versionID="48161c0e5db7dc35f72f51884f990ef5">
  <xsd:schema xmlns:xsd="http://www.w3.org/2001/XMLSchema" xmlns:xs="http://www.w3.org/2001/XMLSchema" xmlns:p="http://schemas.microsoft.com/office/2006/metadata/properties" xmlns:ns2="686bb78f-30bf-464f-a4bb-8f9db02d821c" xmlns:ns3="3643499c-3029-4bf2-a669-da490b075a7e" targetNamespace="http://schemas.microsoft.com/office/2006/metadata/properties" ma:root="true" ma:fieldsID="a06b94262db43e43a048d360e8db5093" ns2:_="" ns3:_="">
    <xsd:import namespace="686bb78f-30bf-464f-a4bb-8f9db02d821c"/>
    <xsd:import namespace="3643499c-3029-4bf2-a669-da490b075a7e"/>
    <xsd:element name="properties">
      <xsd:complexType>
        <xsd:sequence>
          <xsd:element name="documentManagement">
            <xsd:complexType>
              <xsd:all>
                <xsd:element ref="ns2:TaxKeywordTaxHTField" minOccurs="0"/>
                <xsd:element ref="ns2:TaxCatchAll" minOccurs="0"/>
                <xsd:element ref="ns2:TaxCatchAllLabel" minOccurs="0"/>
                <xsd:element ref="ns3:MP_UserTags" minOccurs="0"/>
                <xsd:element ref="ns3:MP_Inherited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bb78f-30bf-464f-a4bb-8f9db02d821c"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b03ee776-c480-4477-ac96-ffedaaf8d4a2"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9bbee5b7-74c4-49b3-bccc-33ea29a34a24}" ma:internalName="TaxCatchAll" ma:showField="CatchAllData" ma:web="3643499c-3029-4bf2-a669-da490b075a7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9bbee5b7-74c4-49b3-bccc-33ea29a34a24}" ma:internalName="TaxCatchAllLabel" ma:readOnly="true" ma:showField="CatchAllDataLabel" ma:web="3643499c-3029-4bf2-a669-da490b075a7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643499c-3029-4bf2-a669-da490b075a7e" elementFormDefault="qualified">
    <xsd:import namespace="http://schemas.microsoft.com/office/2006/documentManagement/types"/>
    <xsd:import namespace="http://schemas.microsoft.com/office/infopath/2007/PartnerControls"/>
    <xsd:element name="MP_UserTags" ma:index="12" nillable="true" ma:displayName="Tags" ma:hidden="true" ma:internalName="MP_UserTags" ma:readOnly="false">
      <xsd:simpleType>
        <xsd:restriction base="dms:Unknown"/>
      </xsd:simpleType>
    </xsd:element>
    <xsd:element name="MP_InheritedTags" ma:index="13" nillable="true" ma:displayName="Inherited Tags" ma:hidden="true" ma:internalName="MP_InheritedTags"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b03ee776-c480-4477-ac96-ffedaaf8d4a2" ContentTypeId="0x0101009C63A35441BD4995A5EE0711DA9FAB8B" PreviousValue="false"/>
</file>

<file path=customXml/itemProps1.xml><?xml version="1.0" encoding="utf-8"?>
<ds:datastoreItem xmlns:ds="http://schemas.openxmlformats.org/officeDocument/2006/customXml" ds:itemID="{271D4DAA-BD38-4011-83E6-B1D38730AFE0}">
  <ds:schemaRefs>
    <ds:schemaRef ds:uri="4b9158f3-ea11-46b5-ad96-57d164a897b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53A4CFD-D5C8-4B78-9352-BD5FD0FC30C3}"/>
</file>

<file path=customXml/itemProps3.xml><?xml version="1.0" encoding="utf-8"?>
<ds:datastoreItem xmlns:ds="http://schemas.openxmlformats.org/officeDocument/2006/customXml" ds:itemID="{8575EA35-6ABC-42DD-86A5-988AB13EDEFA}">
  <ds:schemaRefs>
    <ds:schemaRef ds:uri="http://schemas.microsoft.com/sharepoint/v3/contenttype/forms"/>
  </ds:schemaRefs>
</ds:datastoreItem>
</file>

<file path=customXml/itemProps4.xml><?xml version="1.0" encoding="utf-8"?>
<ds:datastoreItem xmlns:ds="http://schemas.openxmlformats.org/officeDocument/2006/customXml" ds:itemID="{91C0F507-DBD2-41D7-9DE6-676DC33A78A8}"/>
</file>

<file path=docProps/app.xml><?xml version="1.0" encoding="utf-8"?>
<Properties xmlns="http://schemas.openxmlformats.org/officeDocument/2006/extended-properties" xmlns:vt="http://schemas.openxmlformats.org/officeDocument/2006/docPropsVTypes">
  <Template>blank</Template>
  <TotalTime>0</TotalTime>
  <Words>1449</Words>
  <Application>Microsoft Office PowerPoint</Application>
  <PresentationFormat>Bildschirmpräsentation (4:3)</PresentationFormat>
  <Paragraphs>320</Paragraphs>
  <Slides>26</Slides>
  <Notes>24</Notes>
  <HiddenSlides>0</HiddenSlides>
  <MMClips>0</MMClips>
  <ScaleCrop>false</ScaleCrop>
  <HeadingPairs>
    <vt:vector size="6" baseType="variant">
      <vt:variant>
        <vt:lpstr>Verwendete Schriftarten</vt:lpstr>
      </vt:variant>
      <vt:variant>
        <vt:i4>1</vt:i4>
      </vt:variant>
      <vt:variant>
        <vt:lpstr>Design</vt:lpstr>
      </vt:variant>
      <vt:variant>
        <vt:i4>1</vt:i4>
      </vt:variant>
      <vt:variant>
        <vt:lpstr>Folientitel</vt:lpstr>
      </vt:variant>
      <vt:variant>
        <vt:i4>26</vt:i4>
      </vt:variant>
    </vt:vector>
  </HeadingPairs>
  <TitlesOfParts>
    <vt:vector size="28" baseType="lpstr">
      <vt:lpstr>Arial</vt:lpstr>
      <vt:lpstr>SRK Schrift gross</vt:lpstr>
      <vt:lpstr>Schulung OM Ria – Modul 1</vt:lpstr>
      <vt:lpstr>Agenda Modul 1: Grundlagen CRM und Kontaktmanagement</vt:lpstr>
      <vt:lpstr>Schweizer Unternehmen und ihre CRM Systeme Nicht aber die Anzahl verkaufter Lizenzen Grafik: Stand Januar 2019</vt:lpstr>
      <vt:lpstr>CRM Nutzung bei KMU Und was das im Wettbewerb bedeutet Grafik: Stand Januar 2019</vt:lpstr>
      <vt:lpstr>Was ist ein CRM?</vt:lpstr>
      <vt:lpstr>Was hat das mit dem SRK zu tun?</vt:lpstr>
      <vt:lpstr>Vom Adress-Management zum Beziehungs-Management</vt:lpstr>
      <vt:lpstr>Begriffsdefinition Stakeholder Kontakte mit welchen wir in Verbindung stehen. Nicht zwingend in einem Spenderverhältnis. Eine Auswahl:</vt:lpstr>
      <vt:lpstr>Versetzen Sie sich in die Rolle des Stakeholder. Zwei Anrufe, zwei Kontaktpersonen – was ist angenehmer?</vt:lpstr>
      <vt:lpstr>Zielsetzung einer erfolgreichen CRM Kultur beim SRK</vt:lpstr>
      <vt:lpstr>Was ist eine CRM-Kultur?</vt:lpstr>
      <vt:lpstr>Das CRM Die Grundlagen – die Kontakte</vt:lpstr>
      <vt:lpstr>Das CRM Die Grundlagen – Kontakte bearbeiten</vt:lpstr>
      <vt:lpstr>Das CRM Die Grundlagen – Detailansicht eines Kontakts</vt:lpstr>
      <vt:lpstr>Das CRM Die Grundlagen – Detailansicht eines Kontakts</vt:lpstr>
      <vt:lpstr>Das CRM Was bedeutet es nun, den Stakeholder ins Zentrum zu stellen?</vt:lpstr>
      <vt:lpstr>Das CRM – Beziehungsmanagement  Was bedeutet es nun, den Stakeholder ins Zentrum zu stellen?</vt:lpstr>
      <vt:lpstr>Das CRM – Beziehungsmanagement  Der Stakeholder im Zentrum</vt:lpstr>
      <vt:lpstr>Der Kontakt Wo kommt ein Kontakt her?</vt:lpstr>
      <vt:lpstr>Der Kontakt Wie erstelle ich einen neuen Kontakt?</vt:lpstr>
      <vt:lpstr>Der Kontakt Wie erstelle ich einen neuen Kontakt?</vt:lpstr>
      <vt:lpstr>Der Kontakt Wie erstelle ich einen neuen Kontakt? – Privathaushalte </vt:lpstr>
      <vt:lpstr>Der Kontakt Wie erstelle ich einen neuen Kontakt? – Newsletteradresse</vt:lpstr>
      <vt:lpstr>Der Kontakt Wie erstelle ich einen neuen Kontakt? – Firmenkontakt</vt:lpstr>
      <vt:lpstr>Ausblick Schulung OM Ria Modul 2</vt:lpstr>
      <vt:lpstr>Vielen Dank für die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CRM</dc:title>
  <dc:creator>Zulauf, Max</dc:creator>
  <cp:lastModifiedBy>Bienz, Simon</cp:lastModifiedBy>
  <cp:revision>58</cp:revision>
  <dcterms:created xsi:type="dcterms:W3CDTF">2018-11-26T08:58:57Z</dcterms:created>
  <dcterms:modified xsi:type="dcterms:W3CDTF">2020-06-08T05:49:49Z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0x0101009C63A35441BD4995A5EE0711DA9FAB8B00A92EED873F6E48499A0BA80E9BFDB5F6</vt:lpwstr>
  </property>
  <property fmtid="{D5CDD505-2E9C-101B-9397-08002B2CF9AE}" pid="3" name="DocStatus">
    <vt:lpwstr>1;#No Selection|104ac350-8f62-4db0-9f8e-d818c06ae2c9</vt:lpwstr>
  </property>
  <property fmtid="{D5CDD505-2E9C-101B-9397-08002B2CF9AE}" pid="4" name="Dokumentart">
    <vt:lpwstr>2;#No Selection|104ac350-8f62-4db0-9f8e-d818c06ae2c9</vt:lpwstr>
  </property>
  <property fmtid="{D5CDD505-2E9C-101B-9397-08002B2CF9AE}" pid="5" name="fab6c5e1ad1546f9a62ca2159160b242">
    <vt:lpwstr>No Selection|104ac350-8f62-4db0-9f8e-d818c06ae2c9</vt:lpwstr>
  </property>
  <property fmtid="{D5CDD505-2E9C-101B-9397-08002B2CF9AE}" pid="6" name="m70f4331849447c685c73b82e93953da">
    <vt:lpwstr>No Selection|104ac350-8f62-4db0-9f8e-d818c06ae2c9</vt:lpwstr>
  </property>
  <property fmtid="{D5CDD505-2E9C-101B-9397-08002B2CF9AE}" pid="7" name="n35d15ada72e46a59ce16f15f4ad05b9">
    <vt:lpwstr>No Selection|104ac350-8f62-4db0-9f8e-d818c06ae2c9</vt:lpwstr>
  </property>
  <property fmtid="{D5CDD505-2E9C-101B-9397-08002B2CF9AE}" pid="8" name="i41f762668c4470d984e63d5340a841f">
    <vt:lpwstr>No Selection|104ac350-8f62-4db0-9f8e-d818c06ae2c9</vt:lpwstr>
  </property>
  <property fmtid="{D5CDD505-2E9C-101B-9397-08002B2CF9AE}" pid="9" name="Sprache0">
    <vt:lpwstr>5;#No Selection|104ac350-8f62-4db0-9f8e-d818c06ae2c9</vt:lpwstr>
  </property>
  <property fmtid="{D5CDD505-2E9C-101B-9397-08002B2CF9AE}" pid="10" name="Gremium">
    <vt:lpwstr>3;#No Selection|104ac350-8f62-4db0-9f8e-d818c06ae2c9</vt:lpwstr>
  </property>
  <property fmtid="{D5CDD505-2E9C-101B-9397-08002B2CF9AE}" pid="11" name="l5285c67051049589daa74ffaf45e364">
    <vt:lpwstr>No Selection|104ac350-8f62-4db0-9f8e-d818c06ae2c9</vt:lpwstr>
  </property>
  <property fmtid="{D5CDD505-2E9C-101B-9397-08002B2CF9AE}" pid="12" name="Zuständigkeit">
    <vt:lpwstr>4;#No Selection|104ac350-8f62-4db0-9f8e-d818c06ae2c9</vt:lpwstr>
  </property>
  <property fmtid="{D5CDD505-2E9C-101B-9397-08002B2CF9AE}" pid="13" name="TaxKeyword">
    <vt:lpwstr/>
  </property>
</Properties>
</file>