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4"/>
  </p:sldMasterIdLst>
  <p:notesMasterIdLst>
    <p:notesMasterId r:id="rId38"/>
  </p:notesMasterIdLst>
  <p:sldIdLst>
    <p:sldId id="256" r:id="rId5"/>
    <p:sldId id="280" r:id="rId6"/>
    <p:sldId id="281" r:id="rId7"/>
    <p:sldId id="282" r:id="rId8"/>
    <p:sldId id="272" r:id="rId9"/>
    <p:sldId id="308" r:id="rId10"/>
    <p:sldId id="275" r:id="rId11"/>
    <p:sldId id="283" r:id="rId12"/>
    <p:sldId id="284" r:id="rId13"/>
    <p:sldId id="285" r:id="rId14"/>
    <p:sldId id="307" r:id="rId15"/>
    <p:sldId id="287" r:id="rId16"/>
    <p:sldId id="288" r:id="rId17"/>
    <p:sldId id="303" r:id="rId18"/>
    <p:sldId id="289" r:id="rId19"/>
    <p:sldId id="290" r:id="rId20"/>
    <p:sldId id="291" r:id="rId21"/>
    <p:sldId id="302" r:id="rId22"/>
    <p:sldId id="293" r:id="rId23"/>
    <p:sldId id="295" r:id="rId24"/>
    <p:sldId id="294" r:id="rId25"/>
    <p:sldId id="311" r:id="rId26"/>
    <p:sldId id="297" r:id="rId27"/>
    <p:sldId id="296" r:id="rId28"/>
    <p:sldId id="304" r:id="rId29"/>
    <p:sldId id="298" r:id="rId30"/>
    <p:sldId id="299" r:id="rId31"/>
    <p:sldId id="300" r:id="rId32"/>
    <p:sldId id="309" r:id="rId33"/>
    <p:sldId id="305" r:id="rId34"/>
    <p:sldId id="310" r:id="rId35"/>
    <p:sldId id="301" r:id="rId36"/>
    <p:sldId id="279" r:id="rId37"/>
  </p:sldIdLst>
  <p:sldSz cx="9144000" cy="6858000" type="screen4x3"/>
  <p:notesSz cx="7099300" cy="10234613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orient="horz" pos="4156">
          <p15:clr>
            <a:srgbClr val="A4A3A4"/>
          </p15:clr>
        </p15:guide>
        <p15:guide id="4" orient="horz" pos="187">
          <p15:clr>
            <a:srgbClr val="A4A3A4"/>
          </p15:clr>
        </p15:guide>
        <p15:guide id="5" orient="horz" pos="3952">
          <p15:clr>
            <a:srgbClr val="A4A3A4"/>
          </p15:clr>
        </p15:guide>
        <p15:guide id="6" orient="horz" pos="3793">
          <p15:clr>
            <a:srgbClr val="A4A3A4"/>
          </p15:clr>
        </p15:guide>
        <p15:guide id="7" orient="horz" pos="1979">
          <p15:clr>
            <a:srgbClr val="A4A3A4"/>
          </p15:clr>
        </p15:guide>
        <p15:guide id="8" orient="horz" pos="799">
          <p15:clr>
            <a:srgbClr val="A4A3A4"/>
          </p15:clr>
        </p15:guide>
        <p15:guide id="9" pos="2835">
          <p15:clr>
            <a:srgbClr val="A4A3A4"/>
          </p15:clr>
        </p15:guide>
        <p15:guide id="10" pos="340">
          <p15:clr>
            <a:srgbClr val="A4A3A4"/>
          </p15:clr>
        </p15:guide>
        <p15:guide id="11" pos="5465">
          <p15:clr>
            <a:srgbClr val="A4A3A4"/>
          </p15:clr>
        </p15:guide>
        <p15:guide id="12" pos="1519">
          <p15:clr>
            <a:srgbClr val="A4A3A4"/>
          </p15:clr>
        </p15:guide>
        <p15:guide id="13" pos="1655">
          <p15:clr>
            <a:srgbClr val="A4A3A4"/>
          </p15:clr>
        </p15:guide>
        <p15:guide id="14" pos="2971">
          <p15:clr>
            <a:srgbClr val="A4A3A4"/>
          </p15:clr>
        </p15:guide>
        <p15:guide id="15" pos="4150">
          <p15:clr>
            <a:srgbClr val="A4A3A4"/>
          </p15:clr>
        </p15:guide>
        <p15:guide id="16" pos="428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lauf, Max" initials="ZM" lastIdx="2" clrIdx="0">
    <p:extLst>
      <p:ext uri="{19B8F6BF-5375-455C-9EA6-DF929625EA0E}">
        <p15:presenceInfo xmlns:p15="http://schemas.microsoft.com/office/powerpoint/2012/main" userId="S-1-5-21-1479043623-1590586782-227697207-28847" providerId="AD"/>
      </p:ext>
    </p:extLst>
  </p:cmAuthor>
  <p:cmAuthor id="2" name="Bienz, Simon" initials="BS" lastIdx="3" clrIdx="1">
    <p:extLst>
      <p:ext uri="{19B8F6BF-5375-455C-9EA6-DF929625EA0E}">
        <p15:presenceInfo xmlns:p15="http://schemas.microsoft.com/office/powerpoint/2012/main" userId="S-1-5-21-1479043623-1590586782-227697207-190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85786" autoAdjust="0"/>
  </p:normalViewPr>
  <p:slideViewPr>
    <p:cSldViewPr showGuides="1">
      <p:cViewPr varScale="1">
        <p:scale>
          <a:sx n="115" d="100"/>
          <a:sy n="115" d="100"/>
        </p:scale>
        <p:origin x="1488" y="96"/>
      </p:cViewPr>
      <p:guideLst>
        <p:guide orient="horz" pos="2115"/>
        <p:guide orient="horz" pos="754"/>
        <p:guide orient="horz" pos="4156"/>
        <p:guide orient="horz" pos="187"/>
        <p:guide orient="horz" pos="3952"/>
        <p:guide orient="horz" pos="3793"/>
        <p:guide orient="horz" pos="1979"/>
        <p:guide orient="horz" pos="799"/>
        <p:guide pos="2835"/>
        <p:guide pos="340"/>
        <p:guide pos="5465"/>
        <p:guide pos="1519"/>
        <p:guide pos="1655"/>
        <p:guide pos="2971"/>
        <p:guide pos="4150"/>
        <p:guide pos="428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CH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de-CH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de-CH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42D07F05-B54E-431E-A1D8-F1B6D511E874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1494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216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Institutionen wie Firmen, Vereine, Gemeinde, Behörden werden</a:t>
            </a:r>
            <a:r>
              <a:rPr lang="de-CH" baseline="0" dirty="0" smtClean="0"/>
              <a:t> als Firmenadresse erfasst.</a:t>
            </a:r>
          </a:p>
          <a:p>
            <a:r>
              <a:rPr lang="de-CH" baseline="0" dirty="0" smtClean="0"/>
              <a:t>Zuerst Firma erstellen.</a:t>
            </a:r>
          </a:p>
          <a:p>
            <a:r>
              <a:rPr lang="de-CH" baseline="0" dirty="0" smtClean="0"/>
              <a:t>Dann Kontaktperson in Firma.</a:t>
            </a:r>
          </a:p>
          <a:p>
            <a:r>
              <a:rPr lang="de-CH" baseline="0" dirty="0" smtClean="0"/>
              <a:t>Kontaktperson kann direkt angeschrieben werden, nicht wie bei MPH.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15623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FFFF00"/>
                </a:solidFill>
              </a:rPr>
              <a:t>System macht immer Check, ob Kontakt bereits besteht.</a:t>
            </a:r>
          </a:p>
          <a:p>
            <a:r>
              <a:rPr lang="de-CH" dirty="0" smtClean="0">
                <a:solidFill>
                  <a:srgbClr val="FFFF00"/>
                </a:solidFill>
              </a:rPr>
              <a:t>Wenn möglich:</a:t>
            </a:r>
            <a:r>
              <a:rPr lang="de-CH" baseline="0" dirty="0" smtClean="0">
                <a:solidFill>
                  <a:srgbClr val="FFFF00"/>
                </a:solidFill>
              </a:rPr>
              <a:t> </a:t>
            </a:r>
            <a:r>
              <a:rPr lang="de-CH" baseline="0" dirty="0" err="1" smtClean="0">
                <a:solidFill>
                  <a:srgbClr val="FFFF00"/>
                </a:solidFill>
              </a:rPr>
              <a:t>Dublettenwarnung</a:t>
            </a:r>
            <a:r>
              <a:rPr lang="de-CH" baseline="0" dirty="0" smtClean="0">
                <a:solidFill>
                  <a:srgbClr val="FFFF00"/>
                </a:solidFill>
              </a:rPr>
              <a:t>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7687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Kontakt trotz allem mehrfach</a:t>
            </a:r>
            <a:r>
              <a:rPr lang="de-CH" baseline="0" dirty="0" smtClean="0"/>
              <a:t> erfasst.</a:t>
            </a:r>
          </a:p>
          <a:p>
            <a:r>
              <a:rPr lang="de-CH" baseline="0" dirty="0" smtClean="0"/>
              <a:t>Es gibt unterschiedliche Gründe, warum ein Kontakt mehrfach erfasst ist. (Schreibfehler, Abkürzung, Spitznamen, etc.)</a:t>
            </a:r>
          </a:p>
          <a:p>
            <a:r>
              <a:rPr lang="de-CH" baseline="0" dirty="0" err="1" smtClean="0"/>
              <a:t>Dublettierte</a:t>
            </a:r>
            <a:r>
              <a:rPr lang="de-CH" baseline="0" dirty="0" smtClean="0"/>
              <a:t> Kontakte werden inaktiviert, nicht gelöscht.</a:t>
            </a:r>
          </a:p>
          <a:p>
            <a:endParaRPr lang="de-CH" baseline="0" dirty="0" smtClean="0"/>
          </a:p>
          <a:p>
            <a:r>
              <a:rPr lang="de-CH" baseline="0" dirty="0" smtClean="0"/>
              <a:t>Vor </a:t>
            </a:r>
            <a:r>
              <a:rPr lang="de-CH" baseline="0" dirty="0" err="1" smtClean="0"/>
              <a:t>Dublettierung</a:t>
            </a:r>
            <a:r>
              <a:rPr lang="de-CH" baseline="0" dirty="0" smtClean="0"/>
              <a:t> müssen Merkmale überprüft und angepasst werden, wenn nötig.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3257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Mehrpersonenhaushalt wird nur auf ausdrücklichen Wunsch der Gönner erstellt.</a:t>
            </a:r>
          </a:p>
          <a:p>
            <a:endParaRPr lang="de-CH" dirty="0" smtClean="0"/>
          </a:p>
          <a:p>
            <a:r>
              <a:rPr lang="de-CH" dirty="0" smtClean="0"/>
              <a:t>Alle Angaben,</a:t>
            </a:r>
            <a:r>
              <a:rPr lang="de-CH" baseline="0" dirty="0" smtClean="0"/>
              <a:t> Spenden und Merkmale bleiben auf Einzelpersonen vermerkt und haben keinen Einfluss auf Mehrpersonenhaushalt.</a:t>
            </a:r>
          </a:p>
          <a:p>
            <a:endParaRPr lang="de-CH" baseline="0" dirty="0" smtClean="0"/>
          </a:p>
          <a:p>
            <a:r>
              <a:rPr lang="de-CH" baseline="0" dirty="0" smtClean="0"/>
              <a:t>In Zukunft wird nur noch der Mehrpersonenhaushalt selektiert und angeschrieben und nicht mehr die Einzelpersonen im Haushalt.</a:t>
            </a:r>
          </a:p>
          <a:p>
            <a:endParaRPr lang="de-CH" baseline="0" dirty="0" smtClean="0"/>
          </a:p>
          <a:p>
            <a:r>
              <a:rPr lang="de-CH" baseline="0" dirty="0" smtClean="0"/>
              <a:t>Erstellung von Mehrpersonenhaushalt aus einem bestehendem Kontakt mit Kopieren der Daten und Erstellen neuer MPH.</a:t>
            </a:r>
          </a:p>
          <a:p>
            <a:r>
              <a:rPr lang="de-CH" baseline="0" dirty="0" smtClean="0"/>
              <a:t>Anschliessend </a:t>
            </a:r>
            <a:r>
              <a:rPr lang="de-CH" baseline="0" dirty="0" err="1" smtClean="0"/>
              <a:t>Dublettierung</a:t>
            </a:r>
            <a:r>
              <a:rPr lang="de-CH" baseline="0" dirty="0" smtClean="0"/>
              <a:t> des bestehenden Einzelhaushaltes auf die entsprechende Person im MPH.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9797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Erstellen</a:t>
            </a:r>
            <a:r>
              <a:rPr lang="de-CH" baseline="0" dirty="0" smtClean="0"/>
              <a:t> MPH aus zwei bestehenden EPH.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6695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Auflösen MPH.</a:t>
            </a:r>
          </a:p>
          <a:p>
            <a:endParaRPr lang="de-CH" dirty="0" smtClean="0"/>
          </a:p>
          <a:p>
            <a:r>
              <a:rPr lang="de-CH" dirty="0" smtClean="0"/>
              <a:t>Person, die Haushalt verlässt wird zuerst herausgelöst. (angeklickt)</a:t>
            </a:r>
          </a:p>
          <a:p>
            <a:endParaRPr lang="de-CH" dirty="0" smtClean="0"/>
          </a:p>
          <a:p>
            <a:r>
              <a:rPr lang="de-CH" dirty="0" smtClean="0"/>
              <a:t>Person,</a:t>
            </a:r>
            <a:r>
              <a:rPr lang="de-CH" baseline="0" dirty="0" smtClean="0"/>
              <a:t> die bleibt wird auch herausgelöst.</a:t>
            </a:r>
          </a:p>
          <a:p>
            <a:endParaRPr lang="de-CH" baseline="0" dirty="0" smtClean="0"/>
          </a:p>
          <a:p>
            <a:r>
              <a:rPr lang="de-CH" baseline="0" dirty="0" smtClean="0"/>
              <a:t>MPH aktiv halten, das heisst NICHR DOUBLETTIEREN.</a:t>
            </a:r>
          </a:p>
          <a:p>
            <a:r>
              <a:rPr lang="de-CH" baseline="0" dirty="0" smtClean="0"/>
              <a:t>MPH wird auf Person, die an Adresse wohnhaft bleibt übertragen. Sonst auf die Person, die sich gemeldet hat.</a:t>
            </a:r>
          </a:p>
          <a:p>
            <a:r>
              <a:rPr lang="de-CH" baseline="0" dirty="0" smtClean="0"/>
              <a:t>Im besten Fall Rückfrage, wo die herausgelöste Person neu wohnhaft ist…</a:t>
            </a:r>
          </a:p>
          <a:p>
            <a:endParaRPr lang="de-CH" baseline="0" dirty="0" smtClean="0"/>
          </a:p>
          <a:p>
            <a:r>
              <a:rPr lang="de-CH" baseline="0" dirty="0" smtClean="0"/>
              <a:t>Einziger Umstand in dem es erlaubt ist zwei verschiedene Arten von Kontakten zu </a:t>
            </a:r>
            <a:r>
              <a:rPr lang="de-CH" baseline="0" dirty="0" err="1" smtClean="0"/>
              <a:t>dublettieren</a:t>
            </a:r>
            <a:r>
              <a:rPr lang="de-CH" baseline="0" dirty="0" smtClean="0"/>
              <a:t>.</a:t>
            </a:r>
          </a:p>
          <a:p>
            <a:endParaRPr lang="de-CH" baseline="0" dirty="0" smtClean="0"/>
          </a:p>
          <a:p>
            <a:r>
              <a:rPr lang="de-CH" baseline="0" dirty="0" smtClean="0"/>
              <a:t>Wenn eine Person verstorben, dass Grund «gestorben» angeben.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4109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Selbe Person, zwei Datensätze. Widerspricht das nicht dem </a:t>
            </a:r>
            <a:r>
              <a:rPr lang="de-CH" dirty="0" err="1" smtClean="0"/>
              <a:t>One</a:t>
            </a:r>
            <a:r>
              <a:rPr lang="de-CH" dirty="0" smtClean="0"/>
              <a:t> </a:t>
            </a:r>
            <a:r>
              <a:rPr lang="de-CH" dirty="0" err="1" smtClean="0"/>
              <a:t>Adress</a:t>
            </a:r>
            <a:r>
              <a:rPr lang="de-CH" dirty="0" smtClean="0"/>
              <a:t> Grundsatz?</a:t>
            </a:r>
          </a:p>
          <a:p>
            <a:endParaRPr lang="de-CH" b="1" dirty="0" smtClean="0"/>
          </a:p>
          <a:p>
            <a:r>
              <a:rPr lang="de-CH" b="0" dirty="0" smtClean="0"/>
              <a:t>Links</a:t>
            </a:r>
            <a:r>
              <a:rPr lang="de-CH" b="0" baseline="0" dirty="0" smtClean="0"/>
              <a:t> Privatkontakt, rechts Geschäftskontakt. Selbe Person in anderem Kontext. </a:t>
            </a:r>
          </a:p>
          <a:p>
            <a:endParaRPr lang="de-CH" b="0" baseline="0" dirty="0" smtClean="0"/>
          </a:p>
          <a:p>
            <a:r>
              <a:rPr lang="de-CH" b="0" baseline="0" dirty="0" smtClean="0"/>
              <a:t>Unterschiedliche Interessen in unterschiedlichen Rollen.</a:t>
            </a:r>
          </a:p>
          <a:p>
            <a:endParaRPr lang="de-CH" b="0" baseline="0" dirty="0" smtClean="0"/>
          </a:p>
          <a:p>
            <a:r>
              <a:rPr lang="de-CH" b="0" baseline="0" dirty="0" smtClean="0"/>
              <a:t>Für uns ist wichtig, dass diese Beziehung trotzdem festgehalten wird. Das passiert über Verknüpfungen.</a:t>
            </a:r>
          </a:p>
          <a:p>
            <a:endParaRPr lang="de-CH" b="0" baseline="0" dirty="0" smtClean="0"/>
          </a:p>
          <a:p>
            <a:r>
              <a:rPr lang="de-CH" b="0" baseline="0" dirty="0" smtClean="0"/>
              <a:t>Verknüpfungen finden Einfluss in Selektionen.</a:t>
            </a:r>
            <a:endParaRPr lang="de-CH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40175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In Navigation wie folgt dargestellt.</a:t>
            </a:r>
          </a:p>
          <a:p>
            <a:endParaRPr lang="de-CH" dirty="0" smtClean="0"/>
          </a:p>
          <a:p>
            <a:r>
              <a:rPr lang="de-CH" dirty="0" smtClean="0"/>
              <a:t>Kontakte bleiben getrennt,</a:t>
            </a:r>
            <a:r>
              <a:rPr lang="de-CH" baseline="0" dirty="0" smtClean="0"/>
              <a:t> es ist aber klar ein anderer Kontext ersichtlich.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4714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Erstellen</a:t>
            </a:r>
            <a:r>
              <a:rPr lang="de-CH" baseline="0" dirty="0" smtClean="0"/>
              <a:t> einer Verknüpfung.</a:t>
            </a:r>
          </a:p>
          <a:p>
            <a:endParaRPr lang="de-CH" baseline="0" dirty="0" smtClean="0"/>
          </a:p>
          <a:p>
            <a:r>
              <a:rPr lang="de-CH" baseline="0" dirty="0" smtClean="0"/>
              <a:t>Daten werden ergänzt. (z.B. Geburtstage, etc.)</a:t>
            </a:r>
          </a:p>
          <a:p>
            <a:endParaRPr lang="de-CH" baseline="0" dirty="0" smtClean="0"/>
          </a:p>
          <a:p>
            <a:r>
              <a:rPr lang="de-CH" baseline="0" dirty="0" smtClean="0"/>
              <a:t>Verknüpfung lässt sich auf gleiche Art lösen, Daten bleiben jedoch in den Kontakten bestehen.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9349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Stakeholder mit grossem Potential</a:t>
            </a:r>
          </a:p>
          <a:p>
            <a:r>
              <a:rPr lang="de-CH" dirty="0" smtClean="0"/>
              <a:t>Zugriff auf dessen Netzwerk</a:t>
            </a:r>
          </a:p>
          <a:p>
            <a:r>
              <a:rPr lang="de-CH" dirty="0" smtClean="0"/>
              <a:t>Weitere</a:t>
            </a:r>
            <a:r>
              <a:rPr lang="de-CH" baseline="0" dirty="0" smtClean="0"/>
              <a:t> Dimension der Beziehungsentwicklung</a:t>
            </a:r>
          </a:p>
          <a:p>
            <a:r>
              <a:rPr lang="de-CH" baseline="0" dirty="0" smtClean="0"/>
              <a:t>Nutzung der Einflusssphäre des Stakeholders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310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5425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Detailansicht der Verbindungen.</a:t>
            </a:r>
          </a:p>
          <a:p>
            <a:r>
              <a:rPr lang="de-CH" dirty="0" smtClean="0"/>
              <a:t>Kontakt</a:t>
            </a:r>
            <a:r>
              <a:rPr lang="de-CH" baseline="0" dirty="0" smtClean="0"/>
              <a:t> wurde von anderer Person als lohnenswert empfohlen.</a:t>
            </a:r>
          </a:p>
          <a:p>
            <a:r>
              <a:rPr lang="de-CH" baseline="0" dirty="0" smtClean="0"/>
              <a:t>Bruder des Stakeholders später als Verbindung hinzugefügt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1251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Zusätzliche wichtige Informationen zu Stakeholdern</a:t>
            </a:r>
          </a:p>
          <a:p>
            <a:r>
              <a:rPr lang="de-CH" dirty="0" smtClean="0"/>
              <a:t>Kurz und bündig, wichtigste Informationen</a:t>
            </a:r>
          </a:p>
          <a:p>
            <a:r>
              <a:rPr lang="de-CH" dirty="0" smtClean="0"/>
              <a:t>Einfacher Zugriff</a:t>
            </a:r>
          </a:p>
          <a:p>
            <a:r>
              <a:rPr lang="de-CH" dirty="0" smtClean="0"/>
              <a:t>Wichtig</a:t>
            </a:r>
            <a:r>
              <a:rPr lang="de-CH" baseline="0" dirty="0" smtClean="0"/>
              <a:t> im Zusammenhang mit Dokumenten</a:t>
            </a:r>
            <a:endParaRPr lang="de-CH" dirty="0" smtClean="0"/>
          </a:p>
          <a:p>
            <a:r>
              <a:rPr lang="de-CH" dirty="0" smtClean="0"/>
              <a:t>Erfassung</a:t>
            </a:r>
            <a:r>
              <a:rPr lang="de-CH" baseline="0" dirty="0" smtClean="0"/>
              <a:t> der Kategorien-Gruppe nach Kontext der Interaktion, nicht nach Status des Stakeholders</a:t>
            </a:r>
          </a:p>
          <a:p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6012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Möglichkeit </a:t>
            </a:r>
            <a:r>
              <a:rPr lang="de-CH" baseline="0" dirty="0" smtClean="0"/>
              <a:t>schriftliche Form (Briefe, Mails, Fax, etc.) einer Beziehung festzuhalten.</a:t>
            </a:r>
          </a:p>
          <a:p>
            <a:r>
              <a:rPr lang="de-CH" baseline="0" dirty="0" smtClean="0"/>
              <a:t>Sauberes Ablegen</a:t>
            </a:r>
          </a:p>
          <a:p>
            <a:r>
              <a:rPr lang="de-CH" u="sng" baseline="0" dirty="0" smtClean="0"/>
              <a:t>Manuelles Einfügen </a:t>
            </a:r>
            <a:r>
              <a:rPr lang="de-CH" baseline="0" dirty="0" smtClean="0"/>
              <a:t>des Dokuments.</a:t>
            </a:r>
          </a:p>
          <a:p>
            <a:r>
              <a:rPr lang="de-CH" baseline="0" dirty="0" smtClean="0"/>
              <a:t>Nachteil: </a:t>
            </a:r>
            <a:r>
              <a:rPr lang="de-CH" i="1" baseline="0" dirty="0" smtClean="0"/>
              <a:t>Notiz muss dazu manuell erstellt werden</a:t>
            </a:r>
            <a:r>
              <a:rPr lang="de-CH" baseline="0" dirty="0" smtClean="0"/>
              <a:t>.</a:t>
            </a:r>
          </a:p>
          <a:p>
            <a:r>
              <a:rPr lang="de-CH" baseline="0" dirty="0" smtClean="0"/>
              <a:t>Notiz hilft als Schnellzusammenfassung und Schnellzugriff.</a:t>
            </a:r>
          </a:p>
          <a:p>
            <a:endParaRPr lang="de-CH" baseline="0" dirty="0" smtClean="0"/>
          </a:p>
          <a:p>
            <a:r>
              <a:rPr lang="de-CH" baseline="0" dirty="0" smtClean="0"/>
              <a:t>Die einfachere Option haben wir mit dem Office Add-In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29840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Einfaches </a:t>
            </a:r>
            <a:r>
              <a:rPr lang="de-CH" dirty="0" err="1" smtClean="0"/>
              <a:t>Dokumentemanagement</a:t>
            </a:r>
            <a:r>
              <a:rPr lang="de-CH" dirty="0" smtClean="0"/>
              <a:t> über</a:t>
            </a:r>
            <a:r>
              <a:rPr lang="de-CH" baseline="0" dirty="0" smtClean="0"/>
              <a:t> Add-In in allen Office Anwendungen</a:t>
            </a:r>
          </a:p>
          <a:p>
            <a:endParaRPr lang="de-CH" baseline="0" dirty="0" smtClean="0"/>
          </a:p>
          <a:p>
            <a:r>
              <a:rPr lang="de-CH" baseline="0" dirty="0" smtClean="0"/>
              <a:t>OM muss vor der Office Anwendung gestartet sein, dass es funktioniert</a:t>
            </a:r>
          </a:p>
          <a:p>
            <a:r>
              <a:rPr lang="de-CH" baseline="0" dirty="0" smtClean="0"/>
              <a:t>Zugang und Maske</a:t>
            </a:r>
          </a:p>
          <a:p>
            <a:endParaRPr lang="de-CH" baseline="0" dirty="0" smtClean="0"/>
          </a:p>
          <a:p>
            <a:r>
              <a:rPr lang="de-CH" baseline="0" dirty="0" smtClean="0"/>
              <a:t>LIVEDEMO</a:t>
            </a:r>
          </a:p>
          <a:p>
            <a:endParaRPr lang="de-CH" baseline="0" dirty="0" smtClean="0"/>
          </a:p>
          <a:p>
            <a:r>
              <a:rPr lang="de-CH" baseline="0" dirty="0" smtClean="0"/>
              <a:t>Ausfüllen, damit alles klar ist</a:t>
            </a:r>
          </a:p>
          <a:p>
            <a:r>
              <a:rPr lang="de-CH" baseline="0" dirty="0" smtClean="0"/>
              <a:t>Dem richtigen Kontakt zuweisen, Andere Verbindungen lösen, wenn sie nicht wichtig sind.</a:t>
            </a:r>
          </a:p>
          <a:p>
            <a:r>
              <a:rPr lang="de-CH" baseline="0" dirty="0" smtClean="0"/>
              <a:t>Notiz erstellen, kurz und bündig, gut verständlich</a:t>
            </a:r>
          </a:p>
          <a:p>
            <a:r>
              <a:rPr lang="de-CH" baseline="0" dirty="0" smtClean="0"/>
              <a:t>Notiz kategorisieren!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2432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Kampagnen zeigen für welche DM Massnahmen</a:t>
            </a:r>
            <a:r>
              <a:rPr lang="de-CH" baseline="0" dirty="0" smtClean="0"/>
              <a:t> ein Stakeholder ausgewählt wurde.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0207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Zahlungen zeigen alle Spenden eines</a:t>
            </a:r>
            <a:r>
              <a:rPr lang="de-CH" baseline="0" dirty="0" smtClean="0"/>
              <a:t> Stakeholders.</a:t>
            </a:r>
          </a:p>
          <a:p>
            <a:endParaRPr lang="de-CH" baseline="0" dirty="0" smtClean="0"/>
          </a:p>
          <a:p>
            <a:r>
              <a:rPr lang="de-CH" baseline="0" dirty="0" smtClean="0"/>
              <a:t>Unter anderem ist in den einzelnen Detailansichten die </a:t>
            </a:r>
            <a:r>
              <a:rPr lang="de-CH" baseline="0" dirty="0" err="1" smtClean="0"/>
              <a:t>Verdankung</a:t>
            </a:r>
            <a:r>
              <a:rPr lang="de-CH" baseline="0" dirty="0" smtClean="0"/>
              <a:t>, und die Details dazu ersichtlich.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65207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Filter</a:t>
            </a:r>
            <a:r>
              <a:rPr lang="de-CH" baseline="0" dirty="0" smtClean="0"/>
              <a:t> als Möglichkeit der Schnellzugriffe auf gesetzte Merkmale.</a:t>
            </a:r>
          </a:p>
          <a:p>
            <a:r>
              <a:rPr lang="de-CH" baseline="0" dirty="0" smtClean="0"/>
              <a:t>Beispiel </a:t>
            </a:r>
            <a:r>
              <a:rPr lang="de-CH" baseline="0" dirty="0" err="1" smtClean="0"/>
              <a:t>Accountmanager</a:t>
            </a:r>
            <a:r>
              <a:rPr lang="de-CH" baseline="0" dirty="0" smtClean="0"/>
              <a:t>.</a:t>
            </a:r>
          </a:p>
          <a:p>
            <a:endParaRPr lang="de-CH" baseline="0" dirty="0" smtClean="0"/>
          </a:p>
          <a:p>
            <a:r>
              <a:rPr lang="de-CH" baseline="0" dirty="0" smtClean="0"/>
              <a:t>Wenn Filter nicht mehr benötigt, in generelle Suchzeile Suchbegriff eingeben und per Lupe suchen. So wird Filter deaktiviert.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80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Ausgeblendet.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97952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Kontakten können Aufgaben</a:t>
            </a:r>
            <a:r>
              <a:rPr lang="de-CH" baseline="0" dirty="0" smtClean="0"/>
              <a:t> zugewiesen werden.</a:t>
            </a:r>
          </a:p>
          <a:p>
            <a:endParaRPr lang="de-CH" baseline="0" dirty="0" smtClean="0"/>
          </a:p>
          <a:p>
            <a:r>
              <a:rPr lang="de-CH" baseline="0" dirty="0" err="1" smtClean="0"/>
              <a:t>Accountmanager</a:t>
            </a:r>
            <a:r>
              <a:rPr lang="de-CH" baseline="0" dirty="0" smtClean="0"/>
              <a:t> können z.B. </a:t>
            </a:r>
            <a:r>
              <a:rPr lang="de-CH" baseline="0" dirty="0" err="1" smtClean="0"/>
              <a:t>Telefonekontakte</a:t>
            </a:r>
            <a:r>
              <a:rPr lang="de-CH" baseline="0" dirty="0" smtClean="0"/>
              <a:t> vorausplanen und sie dem Stakeholder terminiert hinterlegen. Es kann auch Person, welche die Aufgabe erledigen soll zugeteilt werden.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433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Aufgaben können</a:t>
            </a:r>
            <a:r>
              <a:rPr lang="de-CH" baseline="0" dirty="0" smtClean="0"/>
              <a:t> dann im Arbeitsplatz eingesehen werden.</a:t>
            </a:r>
          </a:p>
          <a:p>
            <a:endParaRPr lang="de-CH" baseline="0" dirty="0" smtClean="0"/>
          </a:p>
          <a:p>
            <a:r>
              <a:rPr lang="de-CH" baseline="0" dirty="0" smtClean="0"/>
              <a:t>Ebenso können hier über Dokumente und Notizen Selektionen durchgeführt werden.</a:t>
            </a:r>
          </a:p>
          <a:p>
            <a:endParaRPr lang="de-CH" baseline="0" dirty="0" smtClean="0"/>
          </a:p>
          <a:p>
            <a:r>
              <a:rPr lang="de-CH" baseline="0" dirty="0" smtClean="0"/>
              <a:t>Die Aufgabensteuerung über den Arbeitsplatz ist noch Zukunftsmusik, aber ganz klar ein </a:t>
            </a:r>
            <a:r>
              <a:rPr lang="de-CH" baseline="0" smtClean="0"/>
              <a:t>langfristiges Ziel.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8020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CRM = Customer </a:t>
            </a:r>
            <a:r>
              <a:rPr lang="de-CH" dirty="0" err="1" smtClean="0"/>
              <a:t>Relationship</a:t>
            </a:r>
            <a:r>
              <a:rPr lang="de-CH" dirty="0" smtClean="0"/>
              <a:t> Management</a:t>
            </a:r>
          </a:p>
          <a:p>
            <a:r>
              <a:rPr lang="de-CH" dirty="0" smtClean="0"/>
              <a:t>Managementansatz</a:t>
            </a:r>
            <a:endParaRPr lang="de-CH" baseline="0" dirty="0" smtClean="0"/>
          </a:p>
          <a:p>
            <a:r>
              <a:rPr lang="de-CH" baseline="0" dirty="0" smtClean="0"/>
              <a:t>Ausrichtung der Organisation auf Kundenbedürfnisse</a:t>
            </a:r>
          </a:p>
          <a:p>
            <a:r>
              <a:rPr lang="de-CH" baseline="0" dirty="0" smtClean="0"/>
              <a:t>Aufbau von langfristigen und treuen Kundenverhältnissen</a:t>
            </a:r>
          </a:p>
          <a:p>
            <a:endParaRPr lang="de-CH" baseline="0" dirty="0" smtClean="0"/>
          </a:p>
          <a:p>
            <a:r>
              <a:rPr lang="de-CH" baseline="0" dirty="0" smtClean="0"/>
              <a:t>Kundenbedürfnisse und Kundenverhältnis, wie ändern sie sich, wie stellt man es fest?</a:t>
            </a:r>
          </a:p>
          <a:p>
            <a:endParaRPr lang="de-CH" baseline="0" dirty="0" smtClean="0"/>
          </a:p>
          <a:p>
            <a:r>
              <a:rPr lang="de-CH" baseline="0" dirty="0" smtClean="0"/>
              <a:t>CRM meist gestützt durch CRM-Software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6271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Transformation</a:t>
            </a:r>
            <a:r>
              <a:rPr lang="de-CH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der Gönnerdatenbank zu Werkzeug der Beziehungspflege.</a:t>
            </a:r>
          </a:p>
          <a:p>
            <a:r>
              <a:rPr lang="de-CH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Gestaltung der Beziehung</a:t>
            </a:r>
          </a:p>
          <a:p>
            <a:endParaRPr lang="de-CH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4570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Wir</a:t>
            </a:r>
            <a:r>
              <a:rPr lang="de-CH" baseline="0" dirty="0" smtClean="0"/>
              <a:t> haben in der Datenbank v</a:t>
            </a:r>
            <a:r>
              <a:rPr lang="de-CH" dirty="0" smtClean="0"/>
              <a:t>erschiedene Arten der Kontakte.</a:t>
            </a:r>
          </a:p>
          <a:p>
            <a:r>
              <a:rPr lang="de-CH" dirty="0" smtClean="0"/>
              <a:t>In erster Linie sind es Gönner, doch auch weitere Personen mit einem Interesse / Beziehung zum SRK.</a:t>
            </a:r>
          </a:p>
          <a:p>
            <a:r>
              <a:rPr lang="de-CH" dirty="0" smtClean="0"/>
              <a:t>Dienstleister, Referenten, Lieferanten, Behörden, Fachstellen etc.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6238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Neuen Kontakt</a:t>
            </a:r>
            <a:r>
              <a:rPr lang="de-CH" baseline="0" dirty="0" smtClean="0"/>
              <a:t> erstellen.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0731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Vier Möglichkeiten</a:t>
            </a:r>
          </a:p>
          <a:p>
            <a:r>
              <a:rPr lang="de-CH" dirty="0" smtClean="0"/>
              <a:t>In</a:t>
            </a:r>
            <a:r>
              <a:rPr lang="de-CH" baseline="0" dirty="0" smtClean="0"/>
              <a:t> der Folge im Detail erklärt.</a:t>
            </a:r>
          </a:p>
          <a:p>
            <a:endParaRPr lang="de-CH" baseline="0" dirty="0" smtClean="0"/>
          </a:p>
          <a:p>
            <a:r>
              <a:rPr lang="de-CH" baseline="0" dirty="0" smtClean="0"/>
              <a:t>VOR ERFASSUNG IMMER ZUERST GESAMTBESTAND DURCHSUCHEN OB BEREITS EXISTIERT.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9256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Einzel-</a:t>
            </a:r>
            <a:r>
              <a:rPr lang="de-CH" baseline="0" dirty="0" smtClean="0"/>
              <a:t> und Mehrpersonenhaushalte	Links Einzelhaushalt 	Rechts ein </a:t>
            </a:r>
            <a:r>
              <a:rPr lang="de-CH" baseline="0" dirty="0" err="1" smtClean="0"/>
              <a:t>Merhpersonenhaushalt</a:t>
            </a:r>
            <a:endParaRPr lang="de-CH" baseline="0" dirty="0" smtClean="0"/>
          </a:p>
          <a:p>
            <a:r>
              <a:rPr lang="de-CH" baseline="0" dirty="0" smtClean="0"/>
              <a:t>Pflichtfelder: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smtClean="0"/>
              <a:t>Ansprache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smtClean="0"/>
              <a:t>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smtClean="0"/>
              <a:t>Vorname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smtClean="0"/>
              <a:t>Adresse (Kontrolle durch System inkl. Warnung)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smtClean="0"/>
              <a:t>PLZ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aseline="0" dirty="0" smtClean="0"/>
              <a:t>Bei Postfach: Ausschreiben, plus PLZ Postfach</a:t>
            </a:r>
          </a:p>
          <a:p>
            <a:pPr marL="0" indent="0">
              <a:buFontTx/>
              <a:buNone/>
            </a:pPr>
            <a:endParaRPr lang="de-CH" dirty="0" smtClean="0"/>
          </a:p>
          <a:p>
            <a:pPr marL="0" indent="0">
              <a:buFontTx/>
              <a:buNone/>
            </a:pPr>
            <a:r>
              <a:rPr lang="de-CH" dirty="0" smtClean="0"/>
              <a:t>Frau zuerst in Mehrpersonenhaushalt.</a:t>
            </a:r>
          </a:p>
          <a:p>
            <a:pPr marL="0" indent="0">
              <a:buFontTx/>
              <a:buNone/>
            </a:pPr>
            <a:endParaRPr lang="de-CH" dirty="0" smtClean="0"/>
          </a:p>
          <a:p>
            <a:pPr marL="0" indent="0">
              <a:buFontTx/>
              <a:buNone/>
            </a:pPr>
            <a:r>
              <a:rPr lang="de-CH" dirty="0" smtClean="0"/>
              <a:t>MPH nur</a:t>
            </a:r>
            <a:r>
              <a:rPr lang="de-CH" baseline="0" dirty="0" smtClean="0"/>
              <a:t> auf ausdrücklichen Wunsch der Stakeholder.</a:t>
            </a:r>
          </a:p>
          <a:p>
            <a:pPr marL="0" indent="0">
              <a:buFontTx/>
              <a:buNone/>
            </a:pPr>
            <a:r>
              <a:rPr lang="de-CH" baseline="0" dirty="0" smtClean="0"/>
              <a:t>Merkmale auf Einzelpersonen werden auf MPH nicht mehr angewendet, aber bleiben auf Einzelperson.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6673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Newsletteradresse</a:t>
            </a:r>
            <a:r>
              <a:rPr lang="de-CH" dirty="0" smtClean="0"/>
              <a:t>:</a:t>
            </a:r>
          </a:p>
          <a:p>
            <a:r>
              <a:rPr lang="de-CH" dirty="0" smtClean="0"/>
              <a:t>Wenn physische</a:t>
            </a:r>
            <a:r>
              <a:rPr lang="de-CH" baseline="0" dirty="0" smtClean="0"/>
              <a:t> Adresse nicht bekannt, aber Email.</a:t>
            </a:r>
          </a:p>
          <a:p>
            <a:endParaRPr lang="de-CH" baseline="0" dirty="0" smtClean="0"/>
          </a:p>
          <a:p>
            <a:r>
              <a:rPr lang="de-CH" baseline="0" dirty="0" smtClean="0"/>
              <a:t>Adresse ist dann nicht Pflichtfeld.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07F05-B54E-431E-A1D8-F1B6D511E874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165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133475"/>
            <a:ext cx="8135938" cy="4456113"/>
          </a:xfrm>
        </p:spPr>
        <p:txBody>
          <a:bodyPr/>
          <a:lstStyle>
            <a:lvl1pPr>
              <a:lnSpc>
                <a:spcPts val="45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CH" noProof="0" dirty="0" smtClean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9750" y="1701800"/>
            <a:ext cx="8135938" cy="3887788"/>
          </a:xfrm>
        </p:spPr>
        <p:txBody>
          <a:bodyPr/>
          <a:lstStyle>
            <a:lvl1pPr>
              <a:lnSpc>
                <a:spcPts val="4500"/>
              </a:lnSpc>
              <a:defRPr sz="3600" b="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CH" noProof="0" smtClean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78" y="5626100"/>
            <a:ext cx="3315614" cy="72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66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it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it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580D5F-9A50-4420-A048-7BC61D6BC360}" type="datetime1">
              <a:rPr lang="de-DE" smtClean="0"/>
              <a:t>04.03.2019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Seite </a:t>
            </a:r>
            <a:fld id="{1655C2A1-CB63-4B43-B879-659CD6B13DE8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550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it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3960813" cy="482441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it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463" y="1196975"/>
            <a:ext cx="3959225" cy="482441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it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47C8C4-C4CF-4C23-9810-E21919018560}" type="datetime1">
              <a:rPr lang="de-DE" smtClean="0"/>
              <a:t>04.03.2019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Seite </a:t>
            </a:r>
            <a:fld id="{117F10C9-0B07-45CC-A0F1-BB544ED35D3B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69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it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463" y="1196975"/>
            <a:ext cx="3959225" cy="482441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it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F1F0D-D7C3-448F-8A2C-524606077919}" type="datetime1">
              <a:rPr lang="de-DE" smtClean="0"/>
              <a:t>04.03.2019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Seite </a:t>
            </a:r>
            <a:fld id="{117F10C9-0B07-45CC-A0F1-BB544ED35D3B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539750" y="1268413"/>
            <a:ext cx="3960813" cy="475297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419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it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9750" y="1196975"/>
            <a:ext cx="3959225" cy="4824413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it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A7B021-5DDA-4248-B544-F732CF8CB3E5}" type="datetime1">
              <a:rPr lang="de-DE" smtClean="0"/>
              <a:t>04.03.2019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Seite </a:t>
            </a:r>
            <a:fld id="{117F10C9-0B07-45CC-A0F1-BB544ED35D3B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714875" y="1268413"/>
            <a:ext cx="3960813" cy="475297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26315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it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181BD6-3F68-40A5-8F89-4080FAC4EC5B}" type="datetime1">
              <a:rPr lang="de-DE" smtClean="0"/>
              <a:t>04.03.2019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Seite </a:t>
            </a:r>
            <a:fld id="{D60CD85A-232C-4A24-8690-164EECD38F22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1268413"/>
            <a:ext cx="8135938" cy="475297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4867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it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3284984"/>
            <a:ext cx="1871663" cy="273640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it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94F3DF-9547-456F-98B7-C002FAF9D49A}" type="datetime1">
              <a:rPr lang="de-DE" smtClean="0"/>
              <a:t>04.03.2019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Seite </a:t>
            </a:r>
            <a:fld id="{1655C2A1-CB63-4B43-B879-659CD6B13DE8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539750" y="1268413"/>
            <a:ext cx="1871663" cy="187325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it-CH"/>
          </a:p>
        </p:txBody>
      </p:sp>
      <p:sp>
        <p:nvSpPr>
          <p:cNvPr id="9" name="Inhaltsplatzhalter 2"/>
          <p:cNvSpPr>
            <a:spLocks noGrp="1"/>
          </p:cNvSpPr>
          <p:nvPr>
            <p:ph idx="14"/>
          </p:nvPr>
        </p:nvSpPr>
        <p:spPr>
          <a:xfrm>
            <a:off x="4715934" y="3284984"/>
            <a:ext cx="1871663" cy="273640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it-CH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5"/>
          </p:nvPr>
        </p:nvSpPr>
        <p:spPr>
          <a:xfrm>
            <a:off x="4715934" y="1268413"/>
            <a:ext cx="1871663" cy="187325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it-CH"/>
          </a:p>
        </p:txBody>
      </p:sp>
      <p:sp>
        <p:nvSpPr>
          <p:cNvPr id="11" name="Inhaltsplatzhalter 2"/>
          <p:cNvSpPr>
            <a:spLocks noGrp="1"/>
          </p:cNvSpPr>
          <p:nvPr>
            <p:ph idx="16"/>
          </p:nvPr>
        </p:nvSpPr>
        <p:spPr>
          <a:xfrm>
            <a:off x="2627842" y="3284984"/>
            <a:ext cx="1871663" cy="273640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it-CH" dirty="0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17"/>
          </p:nvPr>
        </p:nvSpPr>
        <p:spPr>
          <a:xfrm>
            <a:off x="2627842" y="1268413"/>
            <a:ext cx="1871663" cy="187325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it-CH"/>
          </a:p>
        </p:txBody>
      </p:sp>
      <p:sp>
        <p:nvSpPr>
          <p:cNvPr id="13" name="Inhaltsplatzhalter 2"/>
          <p:cNvSpPr>
            <a:spLocks noGrp="1"/>
          </p:cNvSpPr>
          <p:nvPr>
            <p:ph idx="18"/>
          </p:nvPr>
        </p:nvSpPr>
        <p:spPr>
          <a:xfrm>
            <a:off x="6804025" y="3284984"/>
            <a:ext cx="1871663" cy="273640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it-CH" dirty="0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19"/>
          </p:nvPr>
        </p:nvSpPr>
        <p:spPr>
          <a:xfrm>
            <a:off x="6804025" y="1268413"/>
            <a:ext cx="1871663" cy="187325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73410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E864EC-860C-42E4-B56C-274B567E5FED}" type="datetime1">
              <a:rPr lang="de-DE" smtClean="0"/>
              <a:t>04.03.2019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Seite </a:t>
            </a:r>
            <a:fld id="{B07B51B7-C9B5-4715-9731-6ECD808037ED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05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90513"/>
            <a:ext cx="8135938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8135938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Textmasterformate durch Klicken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245225"/>
            <a:ext cx="604837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8171E1B3-FE5D-42BF-A61E-6EB76E315831}" type="datetime1">
              <a:rPr lang="de-DE" smtClean="0"/>
              <a:t>04.03.2019</a:t>
            </a:fld>
            <a:endParaRPr lang="de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72225"/>
            <a:ext cx="604837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499225"/>
            <a:ext cx="6048375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r>
              <a:rPr lang="de-CH"/>
              <a:t>Seite </a:t>
            </a:r>
            <a:fld id="{6A6884CC-F2EC-4046-B8B2-27D9AFECECA4}" type="slidenum">
              <a:rPr lang="de-CH"/>
              <a:pPr/>
              <a:t>‹Nr.›</a:t>
            </a:fld>
            <a:endParaRPr lang="de-CH"/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6804025" y="6273800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69" y="6237300"/>
            <a:ext cx="1693469" cy="39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3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tabLst>
          <a:tab pos="176213" algn="l"/>
          <a:tab pos="361950" algn="l"/>
          <a:tab pos="2079625" algn="l"/>
          <a:tab pos="4173538" algn="l"/>
          <a:tab pos="6261100" algn="l"/>
        </a:tabLst>
        <a:defRPr sz="1800" b="1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tabLst>
          <a:tab pos="176213" algn="l"/>
          <a:tab pos="361950" algn="l"/>
          <a:tab pos="2079625" algn="l"/>
          <a:tab pos="4173538" algn="l"/>
          <a:tab pos="6261100" algn="l"/>
        </a:tabLst>
        <a:defRPr sz="1800">
          <a:solidFill>
            <a:schemeClr val="tx1"/>
          </a:solidFill>
          <a:latin typeface="+mn-lt"/>
          <a:cs typeface="+mn-cs"/>
        </a:defRPr>
      </a:lvl2pPr>
      <a:lvl3pPr marL="3175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tabLst>
          <a:tab pos="176213" algn="l"/>
          <a:tab pos="361950" algn="l"/>
          <a:tab pos="2079625" algn="l"/>
          <a:tab pos="4173538" algn="l"/>
          <a:tab pos="6261100" algn="l"/>
        </a:tabLst>
        <a:defRPr sz="1800">
          <a:solidFill>
            <a:schemeClr val="accent2"/>
          </a:solidFill>
          <a:latin typeface="+mn-lt"/>
          <a:cs typeface="+mn-cs"/>
        </a:defRPr>
      </a:lvl3pPr>
      <a:lvl4pPr marL="182563" indent="-1778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buFont typeface="Arial" charset="0"/>
        <a:buChar char="–"/>
        <a:tabLst>
          <a:tab pos="176213" algn="l"/>
          <a:tab pos="361950" algn="l"/>
          <a:tab pos="2079625" algn="l"/>
          <a:tab pos="4173538" algn="l"/>
          <a:tab pos="6261100" algn="l"/>
        </a:tabLst>
        <a:defRPr sz="1800">
          <a:solidFill>
            <a:schemeClr val="tx1"/>
          </a:solidFill>
          <a:latin typeface="+mn-lt"/>
          <a:cs typeface="+mn-cs"/>
        </a:defRPr>
      </a:lvl4pPr>
      <a:lvl5pPr marL="361950" indent="-1778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buFont typeface="Arial" charset="0"/>
        <a:buChar char="–"/>
        <a:tabLst>
          <a:tab pos="176213" algn="l"/>
          <a:tab pos="361950" algn="l"/>
          <a:tab pos="2079625" algn="l"/>
          <a:tab pos="4173538" algn="l"/>
          <a:tab pos="6261100" algn="l"/>
        </a:tabLst>
        <a:defRPr sz="1800">
          <a:solidFill>
            <a:schemeClr val="tx1"/>
          </a:solidFill>
          <a:latin typeface="+mn-lt"/>
          <a:cs typeface="+mn-cs"/>
        </a:defRPr>
      </a:lvl5pPr>
      <a:lvl6pPr marL="819150" indent="-1778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Font typeface="Arial" charset="0"/>
        <a:buChar char="–"/>
        <a:tabLst>
          <a:tab pos="176213" algn="l"/>
          <a:tab pos="361950" algn="l"/>
          <a:tab pos="2079625" algn="l"/>
          <a:tab pos="4173538" algn="l"/>
          <a:tab pos="6261100" algn="l"/>
        </a:tabLst>
        <a:defRPr sz="1500">
          <a:solidFill>
            <a:schemeClr val="tx1"/>
          </a:solidFill>
          <a:latin typeface="+mn-lt"/>
          <a:cs typeface="+mn-cs"/>
        </a:defRPr>
      </a:lvl6pPr>
      <a:lvl7pPr marL="1276350" indent="-1778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Font typeface="Arial" charset="0"/>
        <a:buChar char="–"/>
        <a:tabLst>
          <a:tab pos="176213" algn="l"/>
          <a:tab pos="361950" algn="l"/>
          <a:tab pos="2079625" algn="l"/>
          <a:tab pos="4173538" algn="l"/>
          <a:tab pos="6261100" algn="l"/>
        </a:tabLst>
        <a:defRPr sz="1500">
          <a:solidFill>
            <a:schemeClr val="tx1"/>
          </a:solidFill>
          <a:latin typeface="+mn-lt"/>
          <a:cs typeface="+mn-cs"/>
        </a:defRPr>
      </a:lvl7pPr>
      <a:lvl8pPr marL="1733550" indent="-1778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Font typeface="Arial" charset="0"/>
        <a:buChar char="–"/>
        <a:tabLst>
          <a:tab pos="176213" algn="l"/>
          <a:tab pos="361950" algn="l"/>
          <a:tab pos="2079625" algn="l"/>
          <a:tab pos="4173538" algn="l"/>
          <a:tab pos="6261100" algn="l"/>
        </a:tabLst>
        <a:defRPr sz="1500">
          <a:solidFill>
            <a:schemeClr val="tx1"/>
          </a:solidFill>
          <a:latin typeface="+mn-lt"/>
          <a:cs typeface="+mn-cs"/>
        </a:defRPr>
      </a:lvl8pPr>
      <a:lvl9pPr marL="2190750" indent="-1778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Font typeface="Arial" charset="0"/>
        <a:buChar char="–"/>
        <a:tabLst>
          <a:tab pos="176213" algn="l"/>
          <a:tab pos="361950" algn="l"/>
          <a:tab pos="2079625" algn="l"/>
          <a:tab pos="4173538" algn="l"/>
          <a:tab pos="6261100" algn="l"/>
        </a:tabLst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Schulung OM Ria – Modul 2</a:t>
            </a:r>
            <a:br>
              <a:rPr lang="de-CH" dirty="0" smtClean="0"/>
            </a:br>
            <a:endParaRPr lang="de-CH" dirty="0"/>
          </a:p>
        </p:txBody>
      </p:sp>
      <p:pic>
        <p:nvPicPr>
          <p:cNvPr id="1030" name="Picture 6" descr="Bildergebnis fÃ¼r crm 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19" y="1988840"/>
            <a:ext cx="7200000" cy="336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7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4 Arten des Kontaktes</a:t>
            </a:r>
            <a:br>
              <a:rPr lang="de-CH" dirty="0"/>
            </a:br>
            <a:r>
              <a:rPr lang="de-CH" dirty="0">
                <a:solidFill>
                  <a:schemeClr val="tx1"/>
                </a:solidFill>
              </a:rPr>
              <a:t>Neuen Kontakt </a:t>
            </a:r>
            <a:r>
              <a:rPr lang="de-CH" dirty="0" smtClean="0">
                <a:solidFill>
                  <a:schemeClr val="tx1"/>
                </a:solidFill>
              </a:rPr>
              <a:t>erstellen – Firmenkontakt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73599-6E85-4E3F-A94E-2750BF058EB5}" type="datetime1">
              <a:rPr lang="de-DE" smtClean="0"/>
              <a:t>04.03.2019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1: Grundlagenwissen CRM 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17F10C9-0B07-45CC-A0F1-BB544ED35D3B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9750" y="2497525"/>
            <a:ext cx="3960813" cy="2223313"/>
          </a:xfrm>
          <a:prstGeom prst="rect">
            <a:avLst/>
          </a:prstGeom>
        </p:spPr>
      </p:pic>
      <p:pic>
        <p:nvPicPr>
          <p:cNvPr id="12" name="Inhaltsplatzhalter 1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48213" y="1513681"/>
            <a:ext cx="3895725" cy="4191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3606" y="1799431"/>
            <a:ext cx="48482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3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Wenn ein neuer Kontakt bereits besteht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C8C4-C4CF-4C23-9810-E21919018560}" type="datetime1">
              <a:rPr lang="de-DE" smtClean="0"/>
              <a:t>04.03.2019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17F10C9-0B07-45CC-A0F1-BB544ED35D3B}" type="slidenum">
              <a:rPr lang="de-CH" smtClean="0"/>
              <a:pPr/>
              <a:t>11</a:t>
            </a:fld>
            <a:endParaRPr lang="de-CH"/>
          </a:p>
        </p:txBody>
      </p:sp>
      <p:pic>
        <p:nvPicPr>
          <p:cNvPr id="23" name="Inhaltsplatzhalter 2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4031" y="1119188"/>
            <a:ext cx="8135938" cy="46196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4077072"/>
            <a:ext cx="2228850" cy="51435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716016" y="4077072"/>
            <a:ext cx="1296144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" y="1814512"/>
            <a:ext cx="8972550" cy="322897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804248" y="4725144"/>
            <a:ext cx="108012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12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Dublette</a:t>
            </a:r>
            <a:br>
              <a:rPr lang="de-CH" dirty="0" smtClean="0"/>
            </a:br>
            <a:r>
              <a:rPr lang="de-CH" dirty="0" smtClean="0">
                <a:solidFill>
                  <a:schemeClr val="tx1"/>
                </a:solidFill>
              </a:rPr>
              <a:t>Was nun mit einem doppelt vorhandenen Kontakt?</a:t>
            </a:r>
            <a:endParaRPr lang="de-CH" dirty="0">
              <a:solidFill>
                <a:schemeClr val="tx1"/>
              </a:solidFill>
            </a:endParaRP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750" y="2637107"/>
            <a:ext cx="8135938" cy="194414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0D5F-9A50-4420-A048-7BC61D6BC360}" type="datetime1">
              <a:rPr lang="de-DE" smtClean="0"/>
              <a:t>04.03.2019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655C2A1-CB63-4B43-B879-659CD6B13DE8}" type="slidenum">
              <a:rPr lang="de-CH" smtClean="0"/>
              <a:pPr/>
              <a:t>12</a:t>
            </a:fld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755576" y="3284984"/>
            <a:ext cx="576064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1547466" y="3284984"/>
            <a:ext cx="1152326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2771800" y="3284984"/>
            <a:ext cx="2088232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/>
          <p:cNvSpPr/>
          <p:nvPr/>
        </p:nvSpPr>
        <p:spPr>
          <a:xfrm>
            <a:off x="5471716" y="3284984"/>
            <a:ext cx="2556668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72" y="2671057"/>
            <a:ext cx="8072438" cy="1876247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7596336" y="3284984"/>
            <a:ext cx="360040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925" y="1273721"/>
            <a:ext cx="6834931" cy="4670917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1177925" y="2348880"/>
            <a:ext cx="6202387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 18"/>
          <p:cNvSpPr/>
          <p:nvPr/>
        </p:nvSpPr>
        <p:spPr>
          <a:xfrm>
            <a:off x="2771800" y="4005064"/>
            <a:ext cx="3168352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4801" y="2323304"/>
            <a:ext cx="3562350" cy="257175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172" y="2671870"/>
            <a:ext cx="8108007" cy="1839401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559172" y="4005064"/>
            <a:ext cx="7469212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073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Der Mehrpersonenhaushalt</a:t>
            </a:r>
            <a:br>
              <a:rPr lang="de-CH" dirty="0" smtClean="0"/>
            </a:br>
            <a:r>
              <a:rPr lang="de-CH" dirty="0" smtClean="0">
                <a:solidFill>
                  <a:schemeClr val="tx1"/>
                </a:solidFill>
              </a:rPr>
              <a:t>Aus eins werde eins.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467544" y="3033228"/>
            <a:ext cx="3960813" cy="11519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Bestehender Kontakt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Eine Person erfasst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Mehrere Kontakte aber im selben Haushalt wohnhaft</a:t>
            </a:r>
            <a:endParaRPr lang="de-CH" b="0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6463" y="3170744"/>
            <a:ext cx="3959225" cy="87687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0D5F-9A50-4420-A048-7BC61D6BC360}" type="datetime1">
              <a:rPr lang="de-DE" smtClean="0"/>
              <a:t>04.03.2019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655C2A1-CB63-4B43-B879-659CD6B13DE8}" type="slidenum">
              <a:rPr lang="de-CH" smtClean="0"/>
              <a:pPr/>
              <a:t>13</a:t>
            </a:fld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6084168" y="3170744"/>
            <a:ext cx="216024" cy="3302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4752314" y="3170744"/>
            <a:ext cx="216024" cy="3302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300" y="2828130"/>
            <a:ext cx="2495550" cy="15621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6111"/>
            <a:ext cx="9144000" cy="5206138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2123728" y="1556792"/>
            <a:ext cx="216024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487" y="2271712"/>
            <a:ext cx="4391025" cy="231457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9" y="1002296"/>
            <a:ext cx="9144000" cy="5209953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02296"/>
            <a:ext cx="9144000" cy="5186017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60" y="3016642"/>
            <a:ext cx="9144000" cy="118257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6688" y="2763472"/>
            <a:ext cx="5219700" cy="13335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918395"/>
            <a:ext cx="9144000" cy="1021210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107504" y="3284984"/>
            <a:ext cx="504056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Rechteck 22"/>
          <p:cNvSpPr/>
          <p:nvPr/>
        </p:nvSpPr>
        <p:spPr>
          <a:xfrm>
            <a:off x="8892480" y="3356992"/>
            <a:ext cx="144016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854258"/>
            <a:ext cx="9144000" cy="3149483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>
          <a:xfrm>
            <a:off x="8892480" y="2132856"/>
            <a:ext cx="14401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Rechteck 25"/>
          <p:cNvSpPr/>
          <p:nvPr/>
        </p:nvSpPr>
        <p:spPr>
          <a:xfrm>
            <a:off x="755576" y="3501008"/>
            <a:ext cx="2160240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52737" y="2185987"/>
            <a:ext cx="34385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Der Mehrpersonenhaushalt</a:t>
            </a:r>
            <a:br>
              <a:rPr lang="de-CH" dirty="0" smtClean="0"/>
            </a:br>
            <a:r>
              <a:rPr lang="de-CH" dirty="0" smtClean="0">
                <a:solidFill>
                  <a:schemeClr val="tx1"/>
                </a:solidFill>
              </a:rPr>
              <a:t>Aus zwei werde eins.</a:t>
            </a:r>
            <a:endParaRPr lang="de-CH" dirty="0"/>
          </a:p>
        </p:txBody>
      </p:sp>
      <p:pic>
        <p:nvPicPr>
          <p:cNvPr id="31" name="Inhaltsplatzhalter 3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750" y="3491338"/>
            <a:ext cx="8135938" cy="23568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0D5F-9A50-4420-A048-7BC61D6BC360}" type="datetime1">
              <a:rPr lang="de-DE" smtClean="0"/>
              <a:t>04.03.2019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655C2A1-CB63-4B43-B879-659CD6B13DE8}" type="slidenum">
              <a:rPr lang="de-CH" smtClean="0"/>
              <a:pPr/>
              <a:t>14</a:t>
            </a:fld>
            <a:endParaRPr lang="de-CH"/>
          </a:p>
        </p:txBody>
      </p:sp>
      <p:sp>
        <p:nvSpPr>
          <p:cNvPr id="32" name="Rechteck 31"/>
          <p:cNvSpPr/>
          <p:nvPr/>
        </p:nvSpPr>
        <p:spPr>
          <a:xfrm>
            <a:off x="8532440" y="3429000"/>
            <a:ext cx="14324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94" y="1485106"/>
            <a:ext cx="7181850" cy="4248150"/>
          </a:xfrm>
          <a:prstGeom prst="rect">
            <a:avLst/>
          </a:prstGeom>
        </p:spPr>
      </p:pic>
      <p:sp>
        <p:nvSpPr>
          <p:cNvPr id="34" name="Rechteck 33"/>
          <p:cNvSpPr/>
          <p:nvPr/>
        </p:nvSpPr>
        <p:spPr>
          <a:xfrm>
            <a:off x="4355976" y="3861048"/>
            <a:ext cx="3744416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187" y="2614612"/>
            <a:ext cx="4619625" cy="1628775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4150" y="2219325"/>
            <a:ext cx="3695700" cy="2419350"/>
          </a:xfrm>
          <a:prstGeom prst="rect">
            <a:avLst/>
          </a:prstGeom>
        </p:spPr>
      </p:pic>
      <p:sp>
        <p:nvSpPr>
          <p:cNvPr id="37" name="Rechteck 36"/>
          <p:cNvSpPr/>
          <p:nvPr/>
        </p:nvSpPr>
        <p:spPr>
          <a:xfrm>
            <a:off x="4283968" y="4250164"/>
            <a:ext cx="1080120" cy="3377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1662" y="3052762"/>
            <a:ext cx="54006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6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Der Mehrpersonenhaushalt</a:t>
            </a:r>
            <a:br>
              <a:rPr lang="de-CH" dirty="0"/>
            </a:br>
            <a:r>
              <a:rPr lang="de-CH" dirty="0">
                <a:solidFill>
                  <a:schemeClr val="tx1"/>
                </a:solidFill>
              </a:rPr>
              <a:t>Aus </a:t>
            </a:r>
            <a:r>
              <a:rPr lang="de-CH" dirty="0" smtClean="0">
                <a:solidFill>
                  <a:schemeClr val="tx1"/>
                </a:solidFill>
              </a:rPr>
              <a:t>eins werde zwei.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0D5F-9A50-4420-A048-7BC61D6BC360}" type="datetime1">
              <a:rPr lang="de-DE" smtClean="0"/>
              <a:t>04.03.2019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655C2A1-CB63-4B43-B879-659CD6B13DE8}" type="slidenum">
              <a:rPr lang="de-CH" smtClean="0"/>
              <a:pPr/>
              <a:t>15</a:t>
            </a:fld>
            <a:endParaRPr lang="de-CH"/>
          </a:p>
        </p:txBody>
      </p:sp>
      <p:pic>
        <p:nvPicPr>
          <p:cNvPr id="21" name="Inhaltsplatzhalter 2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4031" y="3213894"/>
            <a:ext cx="5667375" cy="79057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0" y="1090612"/>
            <a:ext cx="5524500" cy="4676775"/>
          </a:xfrm>
          <a:prstGeom prst="rect">
            <a:avLst/>
          </a:prstGeom>
        </p:spPr>
      </p:pic>
      <p:sp>
        <p:nvSpPr>
          <p:cNvPr id="23" name="Rechteck 22"/>
          <p:cNvSpPr/>
          <p:nvPr/>
        </p:nvSpPr>
        <p:spPr>
          <a:xfrm>
            <a:off x="3203848" y="4004469"/>
            <a:ext cx="3744416" cy="3606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250" y="2590800"/>
            <a:ext cx="4381500" cy="1676400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>
          <a:xfrm>
            <a:off x="4788024" y="3789040"/>
            <a:ext cx="936104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6050" y="2190750"/>
            <a:ext cx="3771900" cy="2476500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>
          <a:xfrm>
            <a:off x="4283968" y="4267200"/>
            <a:ext cx="1080120" cy="2419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9812" y="2586037"/>
            <a:ext cx="4524375" cy="1685925"/>
          </a:xfrm>
          <a:prstGeom prst="rect">
            <a:avLst/>
          </a:prstGeom>
        </p:spPr>
      </p:pic>
      <p:sp>
        <p:nvSpPr>
          <p:cNvPr id="30" name="Rechteck 29"/>
          <p:cNvSpPr/>
          <p:nvPr/>
        </p:nvSpPr>
        <p:spPr>
          <a:xfrm>
            <a:off x="4860032" y="3789040"/>
            <a:ext cx="936104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0337" y="2190750"/>
            <a:ext cx="3743325" cy="2476500"/>
          </a:xfrm>
          <a:prstGeom prst="rect">
            <a:avLst/>
          </a:prstGeom>
        </p:spPr>
      </p:pic>
      <p:sp>
        <p:nvSpPr>
          <p:cNvPr id="32" name="Rechteck 31"/>
          <p:cNvSpPr/>
          <p:nvPr/>
        </p:nvSpPr>
        <p:spPr>
          <a:xfrm>
            <a:off x="4283968" y="4267200"/>
            <a:ext cx="1080120" cy="2419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5537" y="2600325"/>
            <a:ext cx="4352925" cy="1657350"/>
          </a:xfrm>
          <a:prstGeom prst="rect">
            <a:avLst/>
          </a:prstGeom>
        </p:spPr>
      </p:pic>
      <p:sp>
        <p:nvSpPr>
          <p:cNvPr id="34" name="Rechteck 33"/>
          <p:cNvSpPr/>
          <p:nvPr/>
        </p:nvSpPr>
        <p:spPr>
          <a:xfrm>
            <a:off x="5724128" y="3789040"/>
            <a:ext cx="863997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0162" y="966787"/>
            <a:ext cx="6543675" cy="4924425"/>
          </a:xfrm>
          <a:prstGeom prst="rect">
            <a:avLst/>
          </a:prstGeom>
        </p:spPr>
      </p:pic>
      <p:sp>
        <p:nvSpPr>
          <p:cNvPr id="36" name="Rechteck 35"/>
          <p:cNvSpPr/>
          <p:nvPr/>
        </p:nvSpPr>
        <p:spPr>
          <a:xfrm>
            <a:off x="1475656" y="1196752"/>
            <a:ext cx="648072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Rechteck 36"/>
          <p:cNvSpPr/>
          <p:nvPr/>
        </p:nvSpPr>
        <p:spPr>
          <a:xfrm>
            <a:off x="2309812" y="1340768"/>
            <a:ext cx="5574556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Rechteck 37"/>
          <p:cNvSpPr/>
          <p:nvPr/>
        </p:nvSpPr>
        <p:spPr>
          <a:xfrm>
            <a:off x="3707904" y="3429000"/>
            <a:ext cx="3733502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051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Verknüpfung – Eine Feinheit des Beziehungsmanagements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027E-EEC7-485A-A6AE-9061F42EBFA7}" type="datetime1">
              <a:rPr lang="de-DE" smtClean="0"/>
              <a:t>04.03.2019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GI - CRM Culture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17F10C9-0B07-45CC-A0F1-BB544ED35D3B}" type="slidenum">
              <a:rPr lang="de-CH" smtClean="0"/>
              <a:pPr/>
              <a:t>16</a:t>
            </a:fld>
            <a:endParaRPr lang="de-CH" dirty="0"/>
          </a:p>
        </p:txBody>
      </p:sp>
      <p:pic>
        <p:nvPicPr>
          <p:cNvPr id="13" name="Inhaltsplatzhalter 12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r="38187"/>
          <a:stretch/>
        </p:blipFill>
        <p:spPr>
          <a:xfrm>
            <a:off x="4822069" y="1196975"/>
            <a:ext cx="3748013" cy="4824413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760974" y="78847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Privatkontakt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5712472" y="788472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Geschäftskontakt</a:t>
            </a:r>
            <a:endParaRPr lang="de-CH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38581" y="1196975"/>
            <a:ext cx="3763150" cy="48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1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Verknüpfung – Eine Feinheit des Beziehungsmanagements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027E-EEC7-485A-A6AE-9061F42EBFA7}" type="datetime1">
              <a:rPr lang="de-DE" smtClean="0"/>
              <a:t>04.03.2019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GI - CRM Culture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17F10C9-0B07-45CC-A0F1-BB544ED35D3B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1760974" y="78847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Privatkontakt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5712472" y="788472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Geschäftskontakt</a:t>
            </a:r>
            <a:endParaRPr lang="de-CH" dirty="0"/>
          </a:p>
        </p:txBody>
      </p:sp>
      <p:pic>
        <p:nvPicPr>
          <p:cNvPr id="17" name="Inhaltsplatzhalter 16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00"/>
          <a:stretch/>
        </p:blipFill>
        <p:spPr>
          <a:xfrm>
            <a:off x="1308997" y="1196975"/>
            <a:ext cx="2422318" cy="4824413"/>
          </a:xfrm>
          <a:prstGeom prst="rect">
            <a:avLst/>
          </a:prstGeom>
        </p:spPr>
      </p:pic>
      <p:pic>
        <p:nvPicPr>
          <p:cNvPr id="18" name="Inhaltsplatzhalter 17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87"/>
          <a:stretch/>
        </p:blipFill>
        <p:spPr>
          <a:xfrm>
            <a:off x="5529866" y="1196975"/>
            <a:ext cx="2332419" cy="482441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403648" y="1556792"/>
            <a:ext cx="1512168" cy="216024"/>
          </a:xfrm>
          <a:prstGeom prst="rect">
            <a:avLst/>
          </a:prstGeom>
          <a:noFill/>
          <a:ln>
            <a:solidFill>
              <a:srgbClr val="AE0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 18"/>
          <p:cNvSpPr/>
          <p:nvPr/>
        </p:nvSpPr>
        <p:spPr>
          <a:xfrm>
            <a:off x="5652120" y="1556792"/>
            <a:ext cx="1512168" cy="216024"/>
          </a:xfrm>
          <a:prstGeom prst="rect">
            <a:avLst/>
          </a:prstGeom>
          <a:noFill/>
          <a:ln>
            <a:solidFill>
              <a:srgbClr val="AE0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0" name="Gerade Verbindung mit Pfeil 9"/>
          <p:cNvCxnSpPr>
            <a:stCxn id="8" idx="3"/>
          </p:cNvCxnSpPr>
          <p:nvPr/>
        </p:nvCxnSpPr>
        <p:spPr>
          <a:xfrm>
            <a:off x="2915816" y="1664804"/>
            <a:ext cx="273630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5629582" y="2548876"/>
            <a:ext cx="1512168" cy="376068"/>
          </a:xfrm>
          <a:prstGeom prst="rect">
            <a:avLst/>
          </a:prstGeom>
          <a:noFill/>
          <a:ln>
            <a:solidFill>
              <a:srgbClr val="AE0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6804248" y="1772816"/>
            <a:ext cx="0" cy="7760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3608109" y="1256301"/>
            <a:ext cx="1479957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dirty="0" smtClean="0"/>
              <a:t>Verknüpfung</a:t>
            </a:r>
            <a:endParaRPr lang="de-CH" dirty="0"/>
          </a:p>
        </p:txBody>
      </p:sp>
      <p:sp>
        <p:nvSpPr>
          <p:cNvPr id="26" name="Textfeld 25"/>
          <p:cNvSpPr txBox="1"/>
          <p:nvPr/>
        </p:nvSpPr>
        <p:spPr>
          <a:xfrm>
            <a:off x="6948264" y="1976180"/>
            <a:ext cx="1479957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e-CH" dirty="0" smtClean="0"/>
              <a:t>Verknüpfung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2897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4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Verknüpfung – Eine Feinheit des </a:t>
            </a:r>
            <a:r>
              <a:rPr lang="de-CH" dirty="0" smtClean="0"/>
              <a:t>Beziehungsmanagements</a:t>
            </a:r>
            <a:br>
              <a:rPr lang="de-CH" dirty="0" smtClean="0"/>
            </a:br>
            <a:r>
              <a:rPr lang="de-CH" dirty="0" smtClean="0">
                <a:solidFill>
                  <a:schemeClr val="tx1"/>
                </a:solidFill>
              </a:rPr>
              <a:t>Kontakte verknüpfen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C8C4-C4CF-4C23-9810-E21919018560}" type="datetime1">
              <a:rPr lang="de-DE" smtClean="0"/>
              <a:t>04.03.2019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17F10C9-0B07-45CC-A0F1-BB544ED35D3B}" type="slidenum">
              <a:rPr lang="de-CH" smtClean="0"/>
              <a:pPr/>
              <a:t>18</a:t>
            </a:fld>
            <a:endParaRPr lang="de-CH"/>
          </a:p>
        </p:txBody>
      </p:sp>
      <p:pic>
        <p:nvPicPr>
          <p:cNvPr id="9" name="Inhaltsplatzhalter 8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750" y="2515814"/>
            <a:ext cx="8135938" cy="218673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39750" y="3717032"/>
            <a:ext cx="8135938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539750" y="4293096"/>
            <a:ext cx="8135938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094" y="2790031"/>
            <a:ext cx="4667250" cy="1638300"/>
          </a:xfrm>
          <a:prstGeom prst="rect">
            <a:avLst/>
          </a:prstGeom>
        </p:spPr>
      </p:pic>
      <p:pic>
        <p:nvPicPr>
          <p:cNvPr id="13" name="Grafik 12"/>
          <p:cNvPicPr/>
          <p:nvPr/>
        </p:nvPicPr>
        <p:blipFill>
          <a:blip r:embed="rId5"/>
          <a:stretch>
            <a:fillRect/>
          </a:stretch>
        </p:blipFill>
        <p:spPr>
          <a:xfrm>
            <a:off x="2698274" y="3052306"/>
            <a:ext cx="3818890" cy="1113790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2771800" y="3356992"/>
            <a:ext cx="2304256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617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Verbindung </a:t>
            </a:r>
            <a:r>
              <a:rPr lang="de-CH" dirty="0"/>
              <a:t>– Eine Feinheit des </a:t>
            </a:r>
            <a:r>
              <a:rPr lang="de-CH" dirty="0" smtClean="0"/>
              <a:t>Beziehungsmanagements</a:t>
            </a:r>
            <a:br>
              <a:rPr lang="de-CH" dirty="0" smtClean="0"/>
            </a:br>
            <a:r>
              <a:rPr lang="de-CH" dirty="0" smtClean="0">
                <a:solidFill>
                  <a:schemeClr val="tx1"/>
                </a:solidFill>
              </a:rPr>
              <a:t>Festhalten von sonst nicht ersichtlichem Beziehungswissen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3033228"/>
            <a:ext cx="3960813" cy="11519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Stakeholder nicht nur als Stakeholder interessant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Beziehungsentwicklung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Netzwerk</a:t>
            </a:r>
            <a:endParaRPr lang="de-CH" b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C8C4-C4CF-4C23-9810-E21919018560}" type="datetime1">
              <a:rPr lang="de-DE" smtClean="0"/>
              <a:t>04.03.2019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17F10C9-0B07-45CC-A0F1-BB544ED35D3B}" type="slidenum">
              <a:rPr lang="de-CH" smtClean="0"/>
              <a:pPr/>
              <a:t>19</a:t>
            </a:fld>
            <a:endParaRPr lang="de-CH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6463" y="1198058"/>
            <a:ext cx="3959225" cy="482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3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Agenda Modul 2: Beziehungsmanagement 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Einstieg / Rückblick Modul 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Die 4 Arten des Kontaktes</a:t>
            </a:r>
            <a:endParaRPr lang="de-CH" b="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Ein neuer Kontakt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Die Dublette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Der Mehrpersonenhaushalt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Verknüpfung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Verbindung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/>
              <a:t>Notizen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Dokumente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Kampagnen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Zahlungen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Filter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Aufgaben / Arbeitsplatz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Ausblick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F284-68C3-4DD0-B68A-811FC1AEC288}" type="datetime1">
              <a:rPr lang="de-DE" smtClean="0"/>
              <a:t>04.03.2019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655C2A1-CB63-4B43-B879-659CD6B13DE8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94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Verbindung </a:t>
            </a:r>
            <a:r>
              <a:rPr lang="de-CH" dirty="0"/>
              <a:t>– Eine Feinheit des </a:t>
            </a:r>
            <a:r>
              <a:rPr lang="de-CH" dirty="0" smtClean="0"/>
              <a:t>Beziehungsmanagements</a:t>
            </a:r>
            <a:br>
              <a:rPr lang="de-CH" dirty="0" smtClean="0"/>
            </a:br>
            <a:r>
              <a:rPr lang="de-CH" dirty="0" smtClean="0">
                <a:solidFill>
                  <a:schemeClr val="tx1"/>
                </a:solidFill>
              </a:rPr>
              <a:t>Festhalten von sonst nicht ersichtlichem Beziehungswissen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3033228"/>
            <a:ext cx="3960813" cy="11519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Darstellung von Kontakten, die zueinander in Beziehung stehen.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Frage der Wertigkeit, oder Verwertbarkeit.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Familienmitglieder, enge Freunde </a:t>
            </a:r>
          </a:p>
          <a:p>
            <a:endParaRPr lang="de-CH" b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C8C4-C4CF-4C23-9810-E21919018560}" type="datetime1">
              <a:rPr lang="de-DE" smtClean="0"/>
              <a:t>04.03.2019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17F10C9-0B07-45CC-A0F1-BB544ED35D3B}" type="slidenum">
              <a:rPr lang="de-CH" smtClean="0"/>
              <a:pPr/>
              <a:t>20</a:t>
            </a:fld>
            <a:endParaRPr lang="de-CH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1075" y="1551781"/>
            <a:ext cx="3810000" cy="411480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4791075" y="2276872"/>
            <a:ext cx="1365101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715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Verbindung – Eine Feinheit des Beziehungsmanagements</a:t>
            </a:r>
            <a:br>
              <a:rPr lang="de-CH" dirty="0"/>
            </a:br>
            <a:r>
              <a:rPr lang="de-CH" dirty="0">
                <a:solidFill>
                  <a:schemeClr val="tx1"/>
                </a:solidFill>
              </a:rPr>
              <a:t>Festhalten von sonst nicht ersichtlichem Beziehungswissen</a:t>
            </a:r>
            <a:endParaRPr lang="de-CH" dirty="0"/>
          </a:p>
        </p:txBody>
      </p:sp>
      <p:pic>
        <p:nvPicPr>
          <p:cNvPr id="14" name="Inhaltsplatzhalt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2069" y="2599531"/>
            <a:ext cx="6591300" cy="2019300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C8C4-C4CF-4C23-9810-E21919018560}" type="datetime1">
              <a:rPr lang="de-DE" smtClean="0"/>
              <a:t>04.03.2019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17F10C9-0B07-45CC-A0F1-BB544ED35D3B}" type="slidenum">
              <a:rPr lang="de-CH" smtClean="0"/>
              <a:pPr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97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Verbindungen vs. Verknüpfungen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2889212"/>
            <a:ext cx="3960813" cy="1439937"/>
          </a:xfrm>
        </p:spPr>
        <p:txBody>
          <a:bodyPr/>
          <a:lstStyle/>
          <a:p>
            <a:r>
              <a:rPr lang="de-CH" dirty="0" smtClean="0"/>
              <a:t>Verknüpfung: </a:t>
            </a:r>
            <a:r>
              <a:rPr lang="de-CH" b="0" dirty="0" smtClean="0"/>
              <a:t>Gleiche Person in anderem Kontext.</a:t>
            </a:r>
          </a:p>
          <a:p>
            <a:endParaRPr lang="de-CH" dirty="0"/>
          </a:p>
          <a:p>
            <a:r>
              <a:rPr lang="de-CH" dirty="0" smtClean="0"/>
              <a:t>Verbindung: </a:t>
            </a:r>
            <a:r>
              <a:rPr lang="de-CH" b="0" dirty="0" smtClean="0"/>
              <a:t>Teile des Netzwerks des Stakeholders.</a:t>
            </a:r>
            <a:endParaRPr lang="de-CH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0D5F-9A50-4420-A048-7BC61D6BC360}" type="datetime1">
              <a:rPr lang="de-DE" smtClean="0"/>
              <a:t>04.03.2019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655C2A1-CB63-4B43-B879-659CD6B13DE8}" type="slidenum">
              <a:rPr lang="de-CH" smtClean="0"/>
              <a:pPr/>
              <a:t>22</a:t>
            </a:fld>
            <a:endParaRPr lang="de-CH"/>
          </a:p>
        </p:txBody>
      </p:sp>
      <p:pic>
        <p:nvPicPr>
          <p:cNvPr id="1028" name="Picture 4" descr="Bildergebnis fÃ¼r networ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11329"/>
            <a:ext cx="3959225" cy="319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Notizen</a:t>
            </a:r>
            <a:endParaRPr lang="de-CH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6463" y="2713507"/>
            <a:ext cx="3959225" cy="1791349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C8C4-C4CF-4C23-9810-E21919018560}" type="datetime1">
              <a:rPr lang="de-DE" smtClean="0"/>
              <a:t>04.03.2019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17F10C9-0B07-45CC-A0F1-BB544ED35D3B}" type="slidenum">
              <a:rPr lang="de-CH" smtClean="0"/>
              <a:pPr/>
              <a:t>23</a:t>
            </a:fld>
            <a:endParaRPr lang="de-CH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53256" y="1585119"/>
            <a:ext cx="3733800" cy="404812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4716463" y="2713507"/>
            <a:ext cx="359593" cy="2114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587" y="1543050"/>
            <a:ext cx="6600825" cy="37719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162" y="1747837"/>
            <a:ext cx="6543675" cy="336232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1587" y="1576387"/>
            <a:ext cx="6600825" cy="370522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537" y="1595437"/>
            <a:ext cx="66389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1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Dokumente</a:t>
            </a:r>
            <a:endParaRPr lang="de-CH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3731" y="1594644"/>
            <a:ext cx="3752850" cy="4029075"/>
          </a:xfrm>
          <a:prstGeom prst="rect">
            <a:avLst/>
          </a:prstGeom>
        </p:spPr>
      </p:pic>
      <p:pic>
        <p:nvPicPr>
          <p:cNvPr id="3" name="Inhaltsplatzhalter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16463" y="3135921"/>
            <a:ext cx="3959225" cy="94652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0D5F-9A50-4420-A048-7BC61D6BC360}" type="datetime1">
              <a:rPr lang="de-DE" smtClean="0"/>
              <a:t>04.03.2019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655C2A1-CB63-4B43-B879-659CD6B13DE8}" type="slidenum">
              <a:rPr lang="de-CH" smtClean="0"/>
              <a:pPr/>
              <a:t>24</a:t>
            </a:fld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4716463" y="3135921"/>
            <a:ext cx="647625" cy="1490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850" y="2224087"/>
            <a:ext cx="39243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5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Dokumente – Outlook Add-In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80D5F-9A50-4420-A048-7BC61D6BC360}" type="datetime1">
              <a:rPr lang="de-DE" smtClean="0"/>
              <a:t>04.03.2019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655C2A1-CB63-4B43-B879-659CD6B13DE8}" type="slidenum">
              <a:rPr lang="de-CH" smtClean="0"/>
              <a:pPr/>
              <a:t>25</a:t>
            </a:fld>
            <a:endParaRPr lang="de-CH"/>
          </a:p>
        </p:txBody>
      </p:sp>
      <p:pic>
        <p:nvPicPr>
          <p:cNvPr id="15" name="Inhaltsplatzhalt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6463" y="2856929"/>
            <a:ext cx="3959225" cy="1504505"/>
          </a:xfrm>
          <a:prstGeom prst="rect">
            <a:avLst/>
          </a:prstGeom>
        </p:spPr>
      </p:pic>
      <p:pic>
        <p:nvPicPr>
          <p:cNvPr id="13" name="Inhaltsplatzhalter 1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39750" y="2827983"/>
            <a:ext cx="3960813" cy="156239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4141810" y="2924943"/>
            <a:ext cx="288032" cy="2502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hteck 15"/>
          <p:cNvSpPr/>
          <p:nvPr/>
        </p:nvSpPr>
        <p:spPr>
          <a:xfrm>
            <a:off x="5724128" y="3175232"/>
            <a:ext cx="504056" cy="541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344" y="1134407"/>
            <a:ext cx="5948338" cy="4623450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3059832" y="1988840"/>
            <a:ext cx="72008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 18"/>
          <p:cNvSpPr/>
          <p:nvPr/>
        </p:nvSpPr>
        <p:spPr>
          <a:xfrm>
            <a:off x="1634344" y="1684536"/>
            <a:ext cx="705408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3556" y="1127123"/>
            <a:ext cx="5988326" cy="4614857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3059832" y="1756544"/>
            <a:ext cx="4464496" cy="10243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Rechteck 21"/>
          <p:cNvSpPr/>
          <p:nvPr/>
        </p:nvSpPr>
        <p:spPr>
          <a:xfrm>
            <a:off x="3059832" y="2816959"/>
            <a:ext cx="4464496" cy="10243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9888" y="1127122"/>
            <a:ext cx="5997251" cy="4614857"/>
          </a:xfrm>
          <a:prstGeom prst="rect">
            <a:avLst/>
          </a:prstGeom>
        </p:spPr>
      </p:pic>
      <p:sp>
        <p:nvSpPr>
          <p:cNvPr id="24" name="Rechteck 23"/>
          <p:cNvSpPr/>
          <p:nvPr/>
        </p:nvSpPr>
        <p:spPr>
          <a:xfrm>
            <a:off x="1845554" y="2015431"/>
            <a:ext cx="494198" cy="1174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0753" y="1134408"/>
            <a:ext cx="6001929" cy="4642872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987824" y="1756544"/>
            <a:ext cx="216024" cy="232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3687" y="2376487"/>
            <a:ext cx="3476625" cy="210502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868144" y="2708920"/>
            <a:ext cx="360040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28925" y="1514475"/>
            <a:ext cx="3486150" cy="382905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05112" y="1504950"/>
            <a:ext cx="3533775" cy="38481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4162" y="2371725"/>
            <a:ext cx="3495675" cy="2114550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4141810" y="4077072"/>
            <a:ext cx="1006254" cy="3133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5991" y="1127122"/>
            <a:ext cx="6025892" cy="4656057"/>
          </a:xfrm>
          <a:prstGeom prst="rect">
            <a:avLst/>
          </a:prstGeom>
        </p:spPr>
      </p:pic>
      <p:sp>
        <p:nvSpPr>
          <p:cNvPr id="28" name="Rechteck 27"/>
          <p:cNvSpPr/>
          <p:nvPr/>
        </p:nvSpPr>
        <p:spPr>
          <a:xfrm>
            <a:off x="6012160" y="5517232"/>
            <a:ext cx="792088" cy="260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213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8" grpId="0" animBg="1"/>
      <p:bldP spid="10" grpId="0" animBg="1"/>
      <p:bldP spid="26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Kampagnen</a:t>
            </a:r>
            <a:endParaRPr lang="de-CH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19919" y="1575594"/>
            <a:ext cx="3800475" cy="4067175"/>
          </a:xfrm>
          <a:prstGeom prst="rect">
            <a:avLst/>
          </a:prstGeom>
        </p:spPr>
      </p:pic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16463" y="2496008"/>
            <a:ext cx="3959225" cy="2226346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C8C4-C4CF-4C23-9810-E21919018560}" type="datetime1">
              <a:rPr lang="de-DE" smtClean="0"/>
              <a:t>04.03.2019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17F10C9-0B07-45CC-A0F1-BB544ED35D3B}" type="slidenum">
              <a:rPr lang="de-CH" smtClean="0"/>
              <a:pPr/>
              <a:t>26</a:t>
            </a:fld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4716016" y="3212976"/>
            <a:ext cx="3816424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4716463" y="3933056"/>
            <a:ext cx="3959225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240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Zahlungen</a:t>
            </a:r>
            <a:endParaRPr lang="de-CH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38969" y="1580356"/>
            <a:ext cx="3762375" cy="4057650"/>
          </a:xfrm>
          <a:prstGeom prst="rect">
            <a:avLst/>
          </a:prstGeom>
        </p:spPr>
      </p:pic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16463" y="2511318"/>
            <a:ext cx="3959225" cy="2195727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C8C4-C4CF-4C23-9810-E21919018560}" type="datetime1">
              <a:rPr lang="de-DE" smtClean="0"/>
              <a:t>04.03.2019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17F10C9-0B07-45CC-A0F1-BB544ED35D3B}" type="slidenum">
              <a:rPr lang="de-CH" smtClean="0"/>
              <a:pPr/>
              <a:t>27</a:t>
            </a:fld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4644008" y="2924944"/>
            <a:ext cx="403168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4644008" y="3861047"/>
            <a:ext cx="4031680" cy="845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4860032" y="2511318"/>
            <a:ext cx="216024" cy="1976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9406" y="1208881"/>
            <a:ext cx="3476625" cy="4800600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2987824" y="5638006"/>
            <a:ext cx="1152128" cy="3112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57255"/>
            <a:ext cx="9144000" cy="57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5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Filter</a:t>
            </a:r>
            <a:endParaRPr lang="de-CH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9750" y="1798330"/>
            <a:ext cx="3960813" cy="3621702"/>
          </a:xfrm>
          <a:prstGeom prst="rect">
            <a:avLst/>
          </a:prstGeom>
        </p:spPr>
      </p:pic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16463" y="1723657"/>
            <a:ext cx="3959225" cy="3771048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C8C4-C4CF-4C23-9810-E21919018560}" type="datetime1">
              <a:rPr lang="de-DE" smtClean="0"/>
              <a:t>04.03.2019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17F10C9-0B07-45CC-A0F1-BB544ED35D3B}" type="slidenum">
              <a:rPr lang="de-CH" smtClean="0"/>
              <a:pPr/>
              <a:t>28</a:t>
            </a:fld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539750" y="1844824"/>
            <a:ext cx="86389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1058" y="1045484"/>
            <a:ext cx="6361885" cy="4767032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1547664" y="1988840"/>
            <a:ext cx="576064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/>
          <p:cNvSpPr/>
          <p:nvPr/>
        </p:nvSpPr>
        <p:spPr>
          <a:xfrm>
            <a:off x="1619672" y="2251358"/>
            <a:ext cx="792088" cy="1695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hteck 15"/>
          <p:cNvSpPr/>
          <p:nvPr/>
        </p:nvSpPr>
        <p:spPr>
          <a:xfrm>
            <a:off x="1763688" y="2611836"/>
            <a:ext cx="791327" cy="1690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hteck 16"/>
          <p:cNvSpPr/>
          <p:nvPr/>
        </p:nvSpPr>
        <p:spPr>
          <a:xfrm>
            <a:off x="1914932" y="4221088"/>
            <a:ext cx="712851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Rechteck 17"/>
          <p:cNvSpPr/>
          <p:nvPr/>
        </p:nvSpPr>
        <p:spPr>
          <a:xfrm>
            <a:off x="4860032" y="1045484"/>
            <a:ext cx="2892911" cy="2952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50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Selektionen</a:t>
            </a:r>
            <a:endParaRPr lang="de-CH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750" y="1843459"/>
            <a:ext cx="8135938" cy="3531445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C8C4-C4CF-4C23-9810-E21919018560}" type="datetime1">
              <a:rPr lang="de-DE" smtClean="0"/>
              <a:t>04.03.2019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17F10C9-0B07-45CC-A0F1-BB544ED35D3B}" type="slidenum">
              <a:rPr lang="de-CH" smtClean="0"/>
              <a:pPr/>
              <a:t>29</a:t>
            </a:fld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539750" y="2204864"/>
            <a:ext cx="1295946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23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Was ist ein CRM?</a:t>
            </a:r>
            <a:endParaRPr lang="de-CH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539750" y="2237487"/>
            <a:ext cx="3960813" cy="27360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Customer </a:t>
            </a:r>
            <a:r>
              <a:rPr lang="de-CH" b="0" dirty="0" err="1" smtClean="0"/>
              <a:t>Relationship</a:t>
            </a:r>
            <a:r>
              <a:rPr lang="de-CH" b="0" dirty="0" smtClean="0"/>
              <a:t>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Kundenbeziehungsmanagement / Kundenpflege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Konsequente Ausrichtung auf Kunden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Systematische Gestaltung der Kundenbeziehungsprozesse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Dokumentation und Verwaltung der Beziehungen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Langfristige Ausrichtung der Beziehungspflege</a:t>
            </a:r>
            <a:endParaRPr lang="de-CH" b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C327-8518-4ED8-9E97-0B8F23D4E348}" type="datetime1">
              <a:rPr lang="de-DE" smtClean="0"/>
              <a:t>04.03.2019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1: Grundlagenwissen CRM 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655C2A1-CB63-4B43-B879-659CD6B13DE8}" type="slidenum">
              <a:rPr lang="de-CH" smtClean="0"/>
              <a:pPr/>
              <a:t>3</a:t>
            </a:fld>
            <a:endParaRPr lang="de-CH"/>
          </a:p>
        </p:txBody>
      </p:sp>
      <p:pic>
        <p:nvPicPr>
          <p:cNvPr id="1032" name="Picture 8" descr="Bildergebnis fÃ¼r CRM illustr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88497"/>
            <a:ext cx="3959225" cy="26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5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Aufgaben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C8C4-C4CF-4C23-9810-E21919018560}" type="datetime1">
              <a:rPr lang="de-DE" smtClean="0"/>
              <a:t>04.03.2019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17F10C9-0B07-45CC-A0F1-BB544ED35D3B}" type="slidenum">
              <a:rPr lang="de-CH" smtClean="0"/>
              <a:pPr/>
              <a:t>30</a:t>
            </a:fld>
            <a:endParaRPr lang="de-CH"/>
          </a:p>
        </p:txBody>
      </p:sp>
      <p:pic>
        <p:nvPicPr>
          <p:cNvPr id="8" name="Inhaltsplatzhalter 7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3966" y="2694896"/>
            <a:ext cx="3752381" cy="1828571"/>
          </a:xfrm>
          <a:prstGeom prst="rect">
            <a:avLst/>
          </a:prstGeom>
        </p:spPr>
      </p:pic>
      <p:pic>
        <p:nvPicPr>
          <p:cNvPr id="9" name="Inhaltsplatzhalter 8"/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16463" y="2476710"/>
            <a:ext cx="3959225" cy="2264942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>
          <a:blip r:embed="rId5"/>
          <a:stretch>
            <a:fillRect/>
          </a:stretch>
        </p:blipFill>
        <p:spPr>
          <a:xfrm>
            <a:off x="2659380" y="2515235"/>
            <a:ext cx="3825240" cy="1827530"/>
          </a:xfrm>
          <a:prstGeom prst="rect">
            <a:avLst/>
          </a:prstGeom>
        </p:spPr>
      </p:pic>
      <p:pic>
        <p:nvPicPr>
          <p:cNvPr id="11" name="Grafik 10"/>
          <p:cNvPicPr/>
          <p:nvPr/>
        </p:nvPicPr>
        <p:blipFill>
          <a:blip r:embed="rId6"/>
          <a:stretch>
            <a:fillRect/>
          </a:stretch>
        </p:blipFill>
        <p:spPr>
          <a:xfrm>
            <a:off x="3110230" y="2467292"/>
            <a:ext cx="2923540" cy="192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7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Arbeitsplatz</a:t>
            </a:r>
            <a:endParaRPr lang="de-CH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5993" y="1196975"/>
            <a:ext cx="7243452" cy="4824413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C8C4-C4CF-4C23-9810-E21919018560}" type="datetime1">
              <a:rPr lang="de-DE" smtClean="0"/>
              <a:t>04.03.2019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17F10C9-0B07-45CC-A0F1-BB544ED35D3B}" type="slidenum">
              <a:rPr lang="de-CH" smtClean="0"/>
              <a:pPr/>
              <a:t>31</a:t>
            </a:fld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899592" y="5013176"/>
            <a:ext cx="2088232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1" name="Grafik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572192" y="1681480"/>
            <a:ext cx="1999615" cy="3495040"/>
          </a:xfrm>
          <a:prstGeom prst="rect">
            <a:avLst/>
          </a:prstGeom>
        </p:spPr>
      </p:pic>
      <p:pic>
        <p:nvPicPr>
          <p:cNvPr id="12" name="Grafik 11"/>
          <p:cNvPicPr/>
          <p:nvPr/>
        </p:nvPicPr>
        <p:blipFill>
          <a:blip r:embed="rId5"/>
          <a:stretch>
            <a:fillRect/>
          </a:stretch>
        </p:blipFill>
        <p:spPr>
          <a:xfrm>
            <a:off x="2659380" y="2887980"/>
            <a:ext cx="3825240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0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Ausblick Schulung OM Ria Modul 3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2925241"/>
            <a:ext cx="3960813" cy="13678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Struktur für CRM Kultur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err="1" smtClean="0"/>
              <a:t>Accountmanager</a:t>
            </a:r>
            <a:endParaRPr lang="de-CH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Fallbeispiele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Dein Anteil am Gelingen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Zuständigkeiten &amp; Ausblick</a:t>
            </a:r>
            <a:endParaRPr lang="de-CH" b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C8C4-C4CF-4C23-9810-E21919018560}" type="datetime1">
              <a:rPr lang="de-DE" smtClean="0"/>
              <a:t>04.03.2019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17F10C9-0B07-45CC-A0F1-BB544ED35D3B}" type="slidenum">
              <a:rPr lang="de-CH" smtClean="0"/>
              <a:pPr/>
              <a:t>32</a:t>
            </a:fld>
            <a:endParaRPr lang="de-CH"/>
          </a:p>
        </p:txBody>
      </p:sp>
      <p:pic>
        <p:nvPicPr>
          <p:cNvPr id="1026" name="Picture 2" descr="Bildergebnis fÃ¼r sail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99" y="2574385"/>
            <a:ext cx="3121152" cy="206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Vielen Dank für die Aufmerksamkeit!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0" dirty="0" smtClean="0"/>
              <a:t>Allfällige ungeklärte Fragen zum grundlegenden CRM Verständnis und einfachem Adressmanagement werden nun gerne beantwortet.</a:t>
            </a:r>
            <a:endParaRPr lang="de-CH" b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E34E-4347-4588-940D-55363DE3A9C4}" type="datetime1">
              <a:rPr lang="de-DE" smtClean="0"/>
              <a:t>04.03.2019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17F10C9-0B07-45CC-A0F1-BB544ED35D3B}" type="slidenum">
              <a:rPr lang="de-CH" smtClean="0"/>
              <a:pPr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51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Vom Adress-Management zum Beziehungs-Management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539750" y="2493168"/>
            <a:ext cx="3960813" cy="2232025"/>
          </a:xfrm>
        </p:spPr>
        <p:txBody>
          <a:bodyPr/>
          <a:lstStyle/>
          <a:p>
            <a:r>
              <a:rPr lang="de-CH" dirty="0"/>
              <a:t>Allgemein zugängliches, gemeinsames, historisiertes </a:t>
            </a:r>
            <a:r>
              <a:rPr lang="de-CH" dirty="0" smtClean="0"/>
              <a:t>Beziehungswissen aus:</a:t>
            </a:r>
            <a:endParaRPr lang="de-CH" dirty="0"/>
          </a:p>
          <a:p>
            <a:endParaRPr lang="de-CH" dirty="0" smtClean="0"/>
          </a:p>
          <a:p>
            <a:r>
              <a:rPr lang="de-CH" dirty="0" smtClean="0">
                <a:solidFill>
                  <a:srgbClr val="AE0F0A"/>
                </a:solidFill>
              </a:rPr>
              <a:t>statischen und</a:t>
            </a:r>
            <a:r>
              <a:rPr lang="de-CH" dirty="0">
                <a:solidFill>
                  <a:srgbClr val="AE0F0A"/>
                </a:solidFill>
              </a:rPr>
              <a:t> </a:t>
            </a:r>
            <a:r>
              <a:rPr lang="de-CH" dirty="0" smtClean="0">
                <a:solidFill>
                  <a:srgbClr val="AE0F0A"/>
                </a:solidFill>
              </a:rPr>
              <a:t>dynamischen </a:t>
            </a:r>
            <a:r>
              <a:rPr lang="de-CH" dirty="0">
                <a:solidFill>
                  <a:srgbClr val="AE0F0A"/>
                </a:solidFill>
              </a:rPr>
              <a:t>Daten </a:t>
            </a:r>
            <a:endParaRPr lang="de-CH" dirty="0" smtClean="0">
              <a:solidFill>
                <a:srgbClr val="AE0F0A"/>
              </a:solidFill>
            </a:endParaRPr>
          </a:p>
          <a:p>
            <a:endParaRPr lang="de-CH" dirty="0"/>
          </a:p>
          <a:p>
            <a:r>
              <a:rPr lang="de-CH" dirty="0" smtClean="0"/>
              <a:t>in strukturierter Form.</a:t>
            </a:r>
            <a:endParaRPr lang="de-CH" dirty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6DA16-0928-4ED1-946D-D410F4D310A0}" type="datetime1">
              <a:rPr lang="de-DE" smtClean="0"/>
              <a:t>04.03.2019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1: Grundlagenwissen CRM 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655C2A1-CB63-4B43-B879-659CD6B13DE8}" type="slidenum">
              <a:rPr lang="de-CH" smtClean="0"/>
              <a:pPr/>
              <a:t>4</a:t>
            </a:fld>
            <a:endParaRPr lang="de-CH"/>
          </a:p>
        </p:txBody>
      </p:sp>
      <p:pic>
        <p:nvPicPr>
          <p:cNvPr id="10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1578972"/>
            <a:ext cx="3959225" cy="4060419"/>
          </a:xfrm>
        </p:spPr>
      </p:pic>
    </p:spTree>
    <p:extLst>
      <p:ext uri="{BB962C8B-B14F-4D97-AF65-F5344CB8AC3E}">
        <p14:creationId xmlns:p14="http://schemas.microsoft.com/office/powerpoint/2010/main" val="27321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Der Kontakt</a:t>
            </a:r>
            <a:br>
              <a:rPr lang="de-CH" dirty="0" smtClean="0"/>
            </a:br>
            <a:r>
              <a:rPr lang="de-CH" dirty="0" smtClean="0">
                <a:solidFill>
                  <a:schemeClr val="tx1"/>
                </a:solidFill>
              </a:rPr>
              <a:t>Wo kommt ein Kontakt her?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539750" y="1953108"/>
            <a:ext cx="3960813" cy="3312145"/>
          </a:xfrm>
        </p:spPr>
        <p:txBody>
          <a:bodyPr/>
          <a:lstStyle/>
          <a:p>
            <a:r>
              <a:rPr lang="de-CH" b="0" dirty="0" smtClean="0"/>
              <a:t>Eine unvollständige Liste:</a:t>
            </a:r>
          </a:p>
          <a:p>
            <a:endParaRPr lang="de-CH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Gönner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Interessierte Personen</a:t>
            </a:r>
            <a:endParaRPr lang="de-CH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/>
              <a:t>Dienstleister, Berater, Agenturen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/>
              <a:t>Referenten + Workshop-Leiter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Fachstellen</a:t>
            </a:r>
            <a:endParaRPr lang="de-CH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/>
              <a:t>Behörden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 smtClean="0"/>
              <a:t>Netzwerke </a:t>
            </a:r>
            <a:r>
              <a:rPr lang="de-CH" b="0" dirty="0"/>
              <a:t>von Mitarbeitenden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/>
              <a:t>Medien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/>
              <a:t>Politiker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0" dirty="0"/>
              <a:t>Mittler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0" dirty="0"/>
          </a:p>
          <a:p>
            <a:endParaRPr lang="de-CH" b="0" dirty="0"/>
          </a:p>
          <a:p>
            <a:endParaRPr lang="de-CH" b="0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9EAE3-553B-4752-B8D6-9D66DFECE483}" type="datetime1">
              <a:rPr lang="de-DE" smtClean="0"/>
              <a:t>04.03.2019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D60CD85A-232C-4A24-8690-164EECD38F22}" type="slidenum">
              <a:rPr lang="de-CH" smtClean="0"/>
              <a:pPr/>
              <a:t>5</a:t>
            </a:fld>
            <a:endParaRPr lang="de-CH"/>
          </a:p>
        </p:txBody>
      </p:sp>
      <p:pic>
        <p:nvPicPr>
          <p:cNvPr id="1026" name="Picture 2" descr="Ãhnliches Fo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238998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59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Der Kontakt</a:t>
            </a:r>
            <a:br>
              <a:rPr lang="de-CH" dirty="0" smtClean="0"/>
            </a:br>
            <a:r>
              <a:rPr lang="de-CH" dirty="0" smtClean="0">
                <a:solidFill>
                  <a:schemeClr val="tx1"/>
                </a:solidFill>
              </a:rPr>
              <a:t>Wie erstelle ich einen neuen Kontakt?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3D28-90ED-4233-9096-1A024B107EB6}" type="datetime1">
              <a:rPr lang="de-DE" smtClean="0"/>
              <a:t>04.03.2019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1: Grundlagenwissen CRM 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D60CD85A-232C-4A24-8690-164EECD38F22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998" b="199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187624" y="1628800"/>
            <a:ext cx="216024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79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4 Arten des Kontaktes</a:t>
            </a:r>
            <a:br>
              <a:rPr lang="de-CH" dirty="0" smtClean="0"/>
            </a:br>
            <a:r>
              <a:rPr lang="de-CH" dirty="0" smtClean="0">
                <a:solidFill>
                  <a:schemeClr val="tx1"/>
                </a:solidFill>
              </a:rPr>
              <a:t>Welcher Kontakt ist wann der Passende?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539750" y="3177244"/>
            <a:ext cx="3960813" cy="863873"/>
          </a:xfrm>
        </p:spPr>
        <p:txBody>
          <a:bodyPr/>
          <a:lstStyle/>
          <a:p>
            <a:r>
              <a:rPr lang="de-CH" b="0" dirty="0" smtClean="0"/>
              <a:t>Saubere Adresserfassung und Adresspflege bedeutet hier bereits die Richtige Einheit zu wählen. Der feine Unterschied macht’s aus.</a:t>
            </a:r>
            <a:endParaRPr lang="de-CH" b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AB9C-7863-44CC-B6ED-6180D15CFC25}" type="datetime1">
              <a:rPr lang="de-DE" smtClean="0"/>
              <a:t>04.03.2019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2: Beziehungsmanagment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D60CD85A-232C-4A24-8690-164EECD38F22}" type="slidenum">
              <a:rPr lang="de-CH" smtClean="0"/>
              <a:pPr/>
              <a:t>7</a:t>
            </a:fld>
            <a:endParaRPr lang="de-CH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6463" y="2258071"/>
            <a:ext cx="3959225" cy="27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4 Arten des </a:t>
            </a:r>
            <a:r>
              <a:rPr lang="de-CH" dirty="0" smtClean="0"/>
              <a:t>Kontaktes</a:t>
            </a:r>
            <a:br>
              <a:rPr lang="de-CH" dirty="0" smtClean="0"/>
            </a:br>
            <a:r>
              <a:rPr lang="de-CH" dirty="0" smtClean="0">
                <a:solidFill>
                  <a:schemeClr val="tx1"/>
                </a:solidFill>
              </a:rPr>
              <a:t>Neuen Kontakt erstellen – Privathaushalte </a:t>
            </a:r>
            <a:endParaRPr lang="de-CH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2769" y="1713706"/>
            <a:ext cx="3914775" cy="3790950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6AE7-8836-4FCB-B256-02F398E8CDCE}" type="datetime1">
              <a:rPr lang="de-DE" smtClean="0"/>
              <a:t>04.03.2019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1: Grundlagenwissen CRM 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17F10C9-0B07-45CC-A0F1-BB544ED35D3B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15" name="Inhaltsplatzhalter 1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57738" y="1747044"/>
            <a:ext cx="38766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0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4 Arten des Kontaktes</a:t>
            </a:r>
            <a:br>
              <a:rPr lang="de-CH" dirty="0"/>
            </a:br>
            <a:r>
              <a:rPr lang="de-CH" dirty="0">
                <a:solidFill>
                  <a:schemeClr val="tx1"/>
                </a:solidFill>
              </a:rPr>
              <a:t>Neuen Kontakt </a:t>
            </a:r>
            <a:r>
              <a:rPr lang="de-CH" dirty="0" smtClean="0">
                <a:solidFill>
                  <a:schemeClr val="tx1"/>
                </a:solidFill>
              </a:rPr>
              <a:t>erstellen – </a:t>
            </a:r>
            <a:r>
              <a:rPr lang="de-CH" dirty="0" err="1" smtClean="0">
                <a:solidFill>
                  <a:schemeClr val="tx1"/>
                </a:solidFill>
              </a:rPr>
              <a:t>Newsletteradresse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0073-D112-4D5D-B3D8-28D57FDDB029}" type="datetime1">
              <a:rPr lang="de-DE" smtClean="0"/>
              <a:t>04.03.2019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Schulung OM RIA - Modul 1: Grundlagenwissen CRM 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117F10C9-0B07-45CC-A0F1-BB544ED35D3B}" type="slidenum">
              <a:rPr lang="de-CH" smtClean="0"/>
              <a:pPr/>
              <a:t>9</a:t>
            </a:fld>
            <a:endParaRPr lang="de-CH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199" r="119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K Schrift gross">
  <a:themeElements>
    <a:clrScheme name="SRK">
      <a:dk1>
        <a:srgbClr val="000000"/>
      </a:dk1>
      <a:lt1>
        <a:srgbClr val="FFFFFF"/>
      </a:lt1>
      <a:dk2>
        <a:srgbClr val="006633"/>
      </a:dk2>
      <a:lt2>
        <a:srgbClr val="0099CC"/>
      </a:lt2>
      <a:accent1>
        <a:srgbClr val="EA9477"/>
      </a:accent1>
      <a:accent2>
        <a:srgbClr val="AE0F0A"/>
      </a:accent2>
      <a:accent3>
        <a:srgbClr val="FFCC00"/>
      </a:accent3>
      <a:accent4>
        <a:srgbClr val="FF9900"/>
      </a:accent4>
      <a:accent5>
        <a:srgbClr val="339900"/>
      </a:accent5>
      <a:accent6>
        <a:srgbClr val="006699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RK">
        <a:dk1>
          <a:srgbClr val="000000"/>
        </a:dk1>
        <a:lt1>
          <a:srgbClr val="FFFFFF"/>
        </a:lt1>
        <a:dk2>
          <a:srgbClr val="006633"/>
        </a:dk2>
        <a:lt2>
          <a:srgbClr val="0099CC"/>
        </a:lt2>
        <a:accent1>
          <a:srgbClr val="EA9477"/>
        </a:accent1>
        <a:accent2>
          <a:srgbClr val="AE0F0A"/>
        </a:accent2>
        <a:accent3>
          <a:srgbClr val="FFCC00"/>
        </a:accent3>
        <a:accent4>
          <a:srgbClr val="FF9900"/>
        </a:accent4>
        <a:accent5>
          <a:srgbClr val="339900"/>
        </a:accent5>
        <a:accent6>
          <a:srgbClr val="00669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P_UserTags xmlns="3643499c-3029-4bf2-a669-da490b075a7e" xsi:nil="true"/>
    <MP_InheritedTags xmlns="3643499c-3029-4bf2-a669-da490b075a7e">((ce45)(ce40)(ce1))((ce4785)(ce628)(ce621)(ce619)(ce52)(ce3))((ce61)(ce39)(ce1))((ce4793)(ce67)(ce41)(ce1))</MP_InheritedTags>
    <TaxKeywordTaxHTField xmlns="686bb78f-30bf-464f-a4bb-8f9db02d821c">
      <Terms xmlns="http://schemas.microsoft.com/office/infopath/2007/PartnerControls"/>
    </TaxKeywordTaxHTField>
    <TaxCatchAll xmlns="686bb78f-30bf-464f-a4bb-8f9db02d821c">
      <Value>5</Value>
      <Value>4</Value>
      <Value>3</Value>
      <Value>2</Value>
      <Value>1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RK Document" ma:contentTypeID="0x0101009C63A35441BD4995A5EE0711DA9FAB8B00A92EED873F6E48499A0BA80E9BFDB5F6" ma:contentTypeVersion="5" ma:contentTypeDescription="" ma:contentTypeScope="" ma:versionID="48161c0e5db7dc35f72f51884f990ef5">
  <xsd:schema xmlns:xsd="http://www.w3.org/2001/XMLSchema" xmlns:xs="http://www.w3.org/2001/XMLSchema" xmlns:p="http://schemas.microsoft.com/office/2006/metadata/properties" xmlns:ns2="686bb78f-30bf-464f-a4bb-8f9db02d821c" xmlns:ns3="3643499c-3029-4bf2-a669-da490b075a7e" targetNamespace="http://schemas.microsoft.com/office/2006/metadata/properties" ma:root="true" ma:fieldsID="a06b94262db43e43a048d360e8db5093" ns2:_="" ns3:_="">
    <xsd:import namespace="686bb78f-30bf-464f-a4bb-8f9db02d821c"/>
    <xsd:import namespace="3643499c-3029-4bf2-a669-da490b075a7e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3:MP_UserTags" minOccurs="0"/>
                <xsd:element ref="ns3:MP_Inherited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b78f-30bf-464f-a4bb-8f9db02d821c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b03ee776-c480-4477-ac96-ffedaaf8d4a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9bbee5b7-74c4-49b3-bccc-33ea29a34a24}" ma:internalName="TaxCatchAll" ma:showField="CatchAllData" ma:web="3643499c-3029-4bf2-a669-da490b075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9bbee5b7-74c4-49b3-bccc-33ea29a34a24}" ma:internalName="TaxCatchAllLabel" ma:readOnly="true" ma:showField="CatchAllDataLabel" ma:web="3643499c-3029-4bf2-a669-da490b075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3499c-3029-4bf2-a669-da490b075a7e" elementFormDefault="qualified">
    <xsd:import namespace="http://schemas.microsoft.com/office/2006/documentManagement/types"/>
    <xsd:import namespace="http://schemas.microsoft.com/office/infopath/2007/PartnerControls"/>
    <xsd:element name="MP_UserTags" ma:index="12" nillable="true" ma:displayName="Tags" ma:hidden="true" ma:internalName="MP_UserTags" ma:readOnly="false">
      <xsd:simpleType>
        <xsd:restriction base="dms:Unknown"/>
      </xsd:simpleType>
    </xsd:element>
    <xsd:element name="MP_InheritedTags" ma:index="13" nillable="true" ma:displayName="Inherited Tags" ma:hidden="true" ma:internalName="MP_InheritedTags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b03ee776-c480-4477-ac96-ffedaaf8d4a2" ContentTypeId="0x0101009C63A35441BD4995A5EE0711DA9FAB8B" PreviousValue="false"/>
</file>

<file path=customXml/itemProps1.xml><?xml version="1.0" encoding="utf-8"?>
<ds:datastoreItem xmlns:ds="http://schemas.openxmlformats.org/officeDocument/2006/customXml" ds:itemID="{271D4DAA-BD38-4011-83E6-B1D38730AFE0}"/>
</file>

<file path=customXml/itemProps2.xml><?xml version="1.0" encoding="utf-8"?>
<ds:datastoreItem xmlns:ds="http://schemas.openxmlformats.org/officeDocument/2006/customXml" ds:itemID="{8575EA35-6ABC-42DD-86A5-988AB13EDEFA}"/>
</file>

<file path=customXml/itemProps3.xml><?xml version="1.0" encoding="utf-8"?>
<ds:datastoreItem xmlns:ds="http://schemas.openxmlformats.org/officeDocument/2006/customXml" ds:itemID="{EA987EE1-0F9E-4A09-A23F-1BAC9A5E6EC0}"/>
</file>

<file path=customXml/itemProps4.xml><?xml version="1.0" encoding="utf-8"?>
<ds:datastoreItem xmlns:ds="http://schemas.openxmlformats.org/officeDocument/2006/customXml" ds:itemID="{7EB45690-3619-467E-923D-BE6B1E98E2C6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1517</Words>
  <Application>Microsoft Office PowerPoint</Application>
  <PresentationFormat>Bildschirmpräsentation (4:3)</PresentationFormat>
  <Paragraphs>355</Paragraphs>
  <Slides>33</Slides>
  <Notes>29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5" baseType="lpstr">
      <vt:lpstr>Arial</vt:lpstr>
      <vt:lpstr>SRK Schrift gross</vt:lpstr>
      <vt:lpstr>Schulung OM Ria – Modul 2 </vt:lpstr>
      <vt:lpstr>Agenda Modul 2: Beziehungsmanagement  </vt:lpstr>
      <vt:lpstr>Was ist ein CRM?</vt:lpstr>
      <vt:lpstr>Vom Adress-Management zum Beziehungs-Management</vt:lpstr>
      <vt:lpstr>Der Kontakt Wo kommt ein Kontakt her?</vt:lpstr>
      <vt:lpstr>Der Kontakt Wie erstelle ich einen neuen Kontakt?</vt:lpstr>
      <vt:lpstr>Die 4 Arten des Kontaktes Welcher Kontakt ist wann der Passende?</vt:lpstr>
      <vt:lpstr>Die 4 Arten des Kontaktes Neuen Kontakt erstellen – Privathaushalte </vt:lpstr>
      <vt:lpstr>Die 4 Arten des Kontaktes Neuen Kontakt erstellen – Newsletteradresse</vt:lpstr>
      <vt:lpstr>Die 4 Arten des Kontaktes Neuen Kontakt erstellen – Firmenkontakt</vt:lpstr>
      <vt:lpstr>Wenn ein neuer Kontakt bereits besteht</vt:lpstr>
      <vt:lpstr>Die Dublette Was nun mit einem doppelt vorhandenen Kontakt?</vt:lpstr>
      <vt:lpstr>Der Mehrpersonenhaushalt Aus eins werde eins.</vt:lpstr>
      <vt:lpstr>Der Mehrpersonenhaushalt Aus zwei werde eins.</vt:lpstr>
      <vt:lpstr>Der Mehrpersonenhaushalt Aus eins werde zwei.</vt:lpstr>
      <vt:lpstr>Verknüpfung – Eine Feinheit des Beziehungsmanagements</vt:lpstr>
      <vt:lpstr>Verknüpfung – Eine Feinheit des Beziehungsmanagements</vt:lpstr>
      <vt:lpstr>Verknüpfung – Eine Feinheit des Beziehungsmanagements Kontakte verknüpfen</vt:lpstr>
      <vt:lpstr>Verbindung – Eine Feinheit des Beziehungsmanagements Festhalten von sonst nicht ersichtlichem Beziehungswissen</vt:lpstr>
      <vt:lpstr>Verbindung – Eine Feinheit des Beziehungsmanagements Festhalten von sonst nicht ersichtlichem Beziehungswissen</vt:lpstr>
      <vt:lpstr>Verbindung – Eine Feinheit des Beziehungsmanagements Festhalten von sonst nicht ersichtlichem Beziehungswissen</vt:lpstr>
      <vt:lpstr>Verbindungen vs. Verknüpfungen</vt:lpstr>
      <vt:lpstr>Notizen</vt:lpstr>
      <vt:lpstr>Dokumente</vt:lpstr>
      <vt:lpstr>Dokumente – Outlook Add-In</vt:lpstr>
      <vt:lpstr>Kampagnen</vt:lpstr>
      <vt:lpstr>Zahlungen</vt:lpstr>
      <vt:lpstr>Filter</vt:lpstr>
      <vt:lpstr>Selektionen</vt:lpstr>
      <vt:lpstr>Aufgaben</vt:lpstr>
      <vt:lpstr>Arbeitsplatz</vt:lpstr>
      <vt:lpstr>Ausblick Schulung OM Ria Modul 3</vt:lpstr>
      <vt:lpstr>Vielen Dank für die Aufmerksamkeit!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CRM</dc:title>
  <dc:creator>Zulauf, Max</dc:creator>
  <cp:lastModifiedBy>Zulauf, Max</cp:lastModifiedBy>
  <cp:revision>136</cp:revision>
  <dcterms:created xsi:type="dcterms:W3CDTF">2018-11-26T08:58:57Z</dcterms:created>
  <dcterms:modified xsi:type="dcterms:W3CDTF">2019-03-04T15:01:13Z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0x0101009C63A35441BD4995A5EE0711DA9FAB8B00A92EED873F6E48499A0BA80E9BFDB5F6</vt:lpwstr>
  </property>
  <property fmtid="{D5CDD505-2E9C-101B-9397-08002B2CF9AE}" pid="3" name="DocStatus">
    <vt:lpwstr>1;#No Selection|104ac350-8f62-4db0-9f8e-d818c06ae2c9</vt:lpwstr>
  </property>
  <property fmtid="{D5CDD505-2E9C-101B-9397-08002B2CF9AE}" pid="4" name="Dokumentart">
    <vt:lpwstr>2;#No Selection|104ac350-8f62-4db0-9f8e-d818c06ae2c9</vt:lpwstr>
  </property>
  <property fmtid="{D5CDD505-2E9C-101B-9397-08002B2CF9AE}" pid="5" name="fab6c5e1ad1546f9a62ca2159160b242">
    <vt:lpwstr>No Selection|104ac350-8f62-4db0-9f8e-d818c06ae2c9</vt:lpwstr>
  </property>
  <property fmtid="{D5CDD505-2E9C-101B-9397-08002B2CF9AE}" pid="6" name="m70f4331849447c685c73b82e93953da">
    <vt:lpwstr>No Selection|104ac350-8f62-4db0-9f8e-d818c06ae2c9</vt:lpwstr>
  </property>
  <property fmtid="{D5CDD505-2E9C-101B-9397-08002B2CF9AE}" pid="7" name="n35d15ada72e46a59ce16f15f4ad05b9">
    <vt:lpwstr>No Selection|104ac350-8f62-4db0-9f8e-d818c06ae2c9</vt:lpwstr>
  </property>
  <property fmtid="{D5CDD505-2E9C-101B-9397-08002B2CF9AE}" pid="8" name="i41f762668c4470d984e63d5340a841f">
    <vt:lpwstr>No Selection|104ac350-8f62-4db0-9f8e-d818c06ae2c9</vt:lpwstr>
  </property>
  <property fmtid="{D5CDD505-2E9C-101B-9397-08002B2CF9AE}" pid="9" name="Sprache0">
    <vt:lpwstr>5;#No Selection|104ac350-8f62-4db0-9f8e-d818c06ae2c9</vt:lpwstr>
  </property>
  <property fmtid="{D5CDD505-2E9C-101B-9397-08002B2CF9AE}" pid="10" name="Gremium">
    <vt:lpwstr>3;#No Selection|104ac350-8f62-4db0-9f8e-d818c06ae2c9</vt:lpwstr>
  </property>
  <property fmtid="{D5CDD505-2E9C-101B-9397-08002B2CF9AE}" pid="11" name="l5285c67051049589daa74ffaf45e364">
    <vt:lpwstr>No Selection|104ac350-8f62-4db0-9f8e-d818c06ae2c9</vt:lpwstr>
  </property>
  <property fmtid="{D5CDD505-2E9C-101B-9397-08002B2CF9AE}" pid="12" name="Zuständigkeit">
    <vt:lpwstr>4;#No Selection|104ac350-8f62-4db0-9f8e-d818c06ae2c9</vt:lpwstr>
  </property>
  <property fmtid="{D5CDD505-2E9C-101B-9397-08002B2CF9AE}" pid="13" name="TaxKeyword">
    <vt:lpwstr/>
  </property>
</Properties>
</file>