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20.xml" ContentType="application/vnd.openxmlformats-officedocument.presentationml.slide+xml"/>
  <Override PartName="/ppt/diagrams/data1.xml" ContentType="application/vnd.openxmlformats-officedocument.drawingml.diagramData+xml"/>
  <Override PartName="/ppt/slides/slide21.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26"/>
  </p:notesMasterIdLst>
  <p:sldIdLst>
    <p:sldId id="256" r:id="rId5"/>
    <p:sldId id="294" r:id="rId6"/>
    <p:sldId id="293" r:id="rId7"/>
    <p:sldId id="303" r:id="rId8"/>
    <p:sldId id="304" r:id="rId9"/>
    <p:sldId id="305" r:id="rId10"/>
    <p:sldId id="306" r:id="rId11"/>
    <p:sldId id="307" r:id="rId12"/>
    <p:sldId id="308" r:id="rId13"/>
    <p:sldId id="309" r:id="rId14"/>
    <p:sldId id="297" r:id="rId15"/>
    <p:sldId id="314" r:id="rId16"/>
    <p:sldId id="300" r:id="rId17"/>
    <p:sldId id="299" r:id="rId18"/>
    <p:sldId id="289" r:id="rId19"/>
    <p:sldId id="311" r:id="rId20"/>
    <p:sldId id="312" r:id="rId21"/>
    <p:sldId id="301" r:id="rId22"/>
    <p:sldId id="302" r:id="rId23"/>
    <p:sldId id="279" r:id="rId24"/>
    <p:sldId id="313" r:id="rId25"/>
  </p:sldIdLst>
  <p:sldSz cx="9144000" cy="6858000" type="screen4x3"/>
  <p:notesSz cx="7099300" cy="10234613"/>
  <p:defaultTextStyle>
    <a:defPPr>
      <a:defRPr lang="de-CH"/>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15">
          <p15:clr>
            <a:srgbClr val="A4A3A4"/>
          </p15:clr>
        </p15:guide>
        <p15:guide id="2" orient="horz" pos="754">
          <p15:clr>
            <a:srgbClr val="A4A3A4"/>
          </p15:clr>
        </p15:guide>
        <p15:guide id="3" orient="horz" pos="4156">
          <p15:clr>
            <a:srgbClr val="A4A3A4"/>
          </p15:clr>
        </p15:guide>
        <p15:guide id="4" orient="horz" pos="187">
          <p15:clr>
            <a:srgbClr val="A4A3A4"/>
          </p15:clr>
        </p15:guide>
        <p15:guide id="5" orient="horz" pos="3952">
          <p15:clr>
            <a:srgbClr val="A4A3A4"/>
          </p15:clr>
        </p15:guide>
        <p15:guide id="6" orient="horz" pos="3793">
          <p15:clr>
            <a:srgbClr val="A4A3A4"/>
          </p15:clr>
        </p15:guide>
        <p15:guide id="7" orient="horz" pos="1979">
          <p15:clr>
            <a:srgbClr val="A4A3A4"/>
          </p15:clr>
        </p15:guide>
        <p15:guide id="8" orient="horz" pos="799">
          <p15:clr>
            <a:srgbClr val="A4A3A4"/>
          </p15:clr>
        </p15:guide>
        <p15:guide id="9" pos="2835">
          <p15:clr>
            <a:srgbClr val="A4A3A4"/>
          </p15:clr>
        </p15:guide>
        <p15:guide id="10" pos="340">
          <p15:clr>
            <a:srgbClr val="A4A3A4"/>
          </p15:clr>
        </p15:guide>
        <p15:guide id="11" pos="5465">
          <p15:clr>
            <a:srgbClr val="A4A3A4"/>
          </p15:clr>
        </p15:guide>
        <p15:guide id="12" pos="1519">
          <p15:clr>
            <a:srgbClr val="A4A3A4"/>
          </p15:clr>
        </p15:guide>
        <p15:guide id="13" pos="1655">
          <p15:clr>
            <a:srgbClr val="A4A3A4"/>
          </p15:clr>
        </p15:guide>
        <p15:guide id="14" pos="2971">
          <p15:clr>
            <a:srgbClr val="A4A3A4"/>
          </p15:clr>
        </p15:guide>
        <p15:guide id="15" pos="4150">
          <p15:clr>
            <a:srgbClr val="A4A3A4"/>
          </p15:clr>
        </p15:guide>
        <p15:guide id="16" pos="428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lauf, Max" initials="ZM" lastIdx="1" clrIdx="0">
    <p:extLst>
      <p:ext uri="{19B8F6BF-5375-455C-9EA6-DF929625EA0E}">
        <p15:presenceInfo xmlns:p15="http://schemas.microsoft.com/office/powerpoint/2012/main" userId="S-1-5-21-1479043623-1590586782-227697207-28847" providerId="AD"/>
      </p:ext>
    </p:extLst>
  </p:cmAuthor>
  <p:cmAuthor id="2" name="Bienz, Simon" initials="BS" lastIdx="1" clrIdx="1">
    <p:extLst>
      <p:ext uri="{19B8F6BF-5375-455C-9EA6-DF929625EA0E}">
        <p15:presenceInfo xmlns:p15="http://schemas.microsoft.com/office/powerpoint/2012/main" userId="S-1-5-21-1479043623-1590586782-227697207-19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64565" autoAdjust="0"/>
  </p:normalViewPr>
  <p:slideViewPr>
    <p:cSldViewPr showGuides="1">
      <p:cViewPr varScale="1">
        <p:scale>
          <a:sx n="86" d="100"/>
          <a:sy n="86" d="100"/>
        </p:scale>
        <p:origin x="2496" y="90"/>
      </p:cViewPr>
      <p:guideLst>
        <p:guide orient="horz" pos="2115"/>
        <p:guide orient="horz" pos="754"/>
        <p:guide orient="horz" pos="4156"/>
        <p:guide orient="horz" pos="187"/>
        <p:guide orient="horz" pos="3952"/>
        <p:guide orient="horz" pos="3793"/>
        <p:guide orient="horz" pos="1979"/>
        <p:guide orient="horz" pos="799"/>
        <p:guide pos="2835"/>
        <p:guide pos="340"/>
        <p:guide pos="5465"/>
        <p:guide pos="1519"/>
        <p:guide pos="1655"/>
        <p:guide pos="2971"/>
        <p:guide pos="4150"/>
        <p:guide pos="428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6C9DB1-6B9F-4E37-B57B-4EC81AE1CE4D}"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de-CH"/>
        </a:p>
      </dgm:t>
    </dgm:pt>
    <dgm:pt modelId="{0D1294FC-D32C-49C2-8F1B-E89939A71A87}">
      <dgm:prSet/>
      <dgm:spPr/>
      <dgm:t>
        <a:bodyPr/>
        <a:lstStyle/>
        <a:p>
          <a:pPr rtl="0"/>
          <a:r>
            <a:rPr lang="de-CH" b="0" smtClean="0"/>
            <a:t>Bereiche </a:t>
          </a:r>
          <a:endParaRPr lang="de-CH"/>
        </a:p>
      </dgm:t>
    </dgm:pt>
    <dgm:pt modelId="{21847FE7-50DB-43C5-915C-2AEEC9EFF81C}" type="parTrans" cxnId="{115CA7E0-FDD4-4D17-9589-DD30AF813FC1}">
      <dgm:prSet/>
      <dgm:spPr/>
      <dgm:t>
        <a:bodyPr/>
        <a:lstStyle/>
        <a:p>
          <a:endParaRPr lang="de-CH"/>
        </a:p>
      </dgm:t>
    </dgm:pt>
    <dgm:pt modelId="{FD5261C9-BB93-48A2-A3FE-290F9962D5C6}" type="sibTrans" cxnId="{115CA7E0-FDD4-4D17-9589-DD30AF813FC1}">
      <dgm:prSet/>
      <dgm:spPr/>
      <dgm:t>
        <a:bodyPr/>
        <a:lstStyle/>
        <a:p>
          <a:endParaRPr lang="de-CH"/>
        </a:p>
      </dgm:t>
    </dgm:pt>
    <dgm:pt modelId="{95E69504-1DC8-4BBF-A042-08631C55A4CE}">
      <dgm:prSet/>
      <dgm:spPr/>
      <dgm:t>
        <a:bodyPr/>
        <a:lstStyle/>
        <a:p>
          <a:pPr rtl="0"/>
          <a:r>
            <a:rPr lang="de-CH" b="0" smtClean="0"/>
            <a:t>Gruppen </a:t>
          </a:r>
          <a:endParaRPr lang="de-CH"/>
        </a:p>
      </dgm:t>
    </dgm:pt>
    <dgm:pt modelId="{B03B04B9-8672-4812-BA8C-E463B7A082FC}" type="parTrans" cxnId="{9EB1424D-F46D-41B0-AE38-BB8524DFD0B8}">
      <dgm:prSet/>
      <dgm:spPr/>
      <dgm:t>
        <a:bodyPr/>
        <a:lstStyle/>
        <a:p>
          <a:endParaRPr lang="de-CH"/>
        </a:p>
      </dgm:t>
    </dgm:pt>
    <dgm:pt modelId="{6FCCDBE7-1756-4BC1-83E6-F97E5B5BA595}" type="sibTrans" cxnId="{9EB1424D-F46D-41B0-AE38-BB8524DFD0B8}">
      <dgm:prSet/>
      <dgm:spPr/>
      <dgm:t>
        <a:bodyPr/>
        <a:lstStyle/>
        <a:p>
          <a:endParaRPr lang="de-CH"/>
        </a:p>
      </dgm:t>
    </dgm:pt>
    <dgm:pt modelId="{B1144A6C-CCBC-4FBD-A80D-96E8D3B30881}">
      <dgm:prSet/>
      <dgm:spPr/>
      <dgm:t>
        <a:bodyPr/>
        <a:lstStyle/>
        <a:p>
          <a:pPr rtl="0"/>
          <a:r>
            <a:rPr lang="de-CH" b="1" dirty="0" smtClean="0"/>
            <a:t>Merkmale</a:t>
          </a:r>
          <a:endParaRPr lang="de-CH" b="1" dirty="0"/>
        </a:p>
      </dgm:t>
    </dgm:pt>
    <dgm:pt modelId="{0C081EFC-55A2-4644-B28F-6AE33E7528DB}" type="parTrans" cxnId="{D3EE4325-8BEA-475E-9353-08F813316AEC}">
      <dgm:prSet/>
      <dgm:spPr/>
      <dgm:t>
        <a:bodyPr/>
        <a:lstStyle/>
        <a:p>
          <a:endParaRPr lang="de-CH"/>
        </a:p>
      </dgm:t>
    </dgm:pt>
    <dgm:pt modelId="{7ACE2F19-08BD-4D20-8872-31C5A94F4B34}" type="sibTrans" cxnId="{D3EE4325-8BEA-475E-9353-08F813316AEC}">
      <dgm:prSet/>
      <dgm:spPr/>
      <dgm:t>
        <a:bodyPr/>
        <a:lstStyle/>
        <a:p>
          <a:endParaRPr lang="de-CH"/>
        </a:p>
      </dgm:t>
    </dgm:pt>
    <dgm:pt modelId="{EC79D51F-563C-4FDD-A288-04FFE60A84B3}" type="pres">
      <dgm:prSet presAssocID="{1C6C9DB1-6B9F-4E37-B57B-4EC81AE1CE4D}" presName="Name0" presStyleCnt="0">
        <dgm:presLayoutVars>
          <dgm:dir/>
          <dgm:animLvl val="lvl"/>
          <dgm:resizeHandles val="exact"/>
        </dgm:presLayoutVars>
      </dgm:prSet>
      <dgm:spPr/>
      <dgm:t>
        <a:bodyPr/>
        <a:lstStyle/>
        <a:p>
          <a:endParaRPr lang="de-CH"/>
        </a:p>
      </dgm:t>
    </dgm:pt>
    <dgm:pt modelId="{033640A0-5D1B-4874-AD1D-51B7EB3C250E}" type="pres">
      <dgm:prSet presAssocID="{B1144A6C-CCBC-4FBD-A80D-96E8D3B30881}" presName="boxAndChildren" presStyleCnt="0"/>
      <dgm:spPr/>
    </dgm:pt>
    <dgm:pt modelId="{DAA9EBD4-7AA3-4613-88A5-0D3A0AFE090B}" type="pres">
      <dgm:prSet presAssocID="{B1144A6C-CCBC-4FBD-A80D-96E8D3B30881}" presName="parentTextBox" presStyleLbl="node1" presStyleIdx="0" presStyleCnt="3"/>
      <dgm:spPr/>
      <dgm:t>
        <a:bodyPr/>
        <a:lstStyle/>
        <a:p>
          <a:endParaRPr lang="de-CH"/>
        </a:p>
      </dgm:t>
    </dgm:pt>
    <dgm:pt modelId="{AF0FA2FC-06A0-4008-A7C6-41C9187B6834}" type="pres">
      <dgm:prSet presAssocID="{6FCCDBE7-1756-4BC1-83E6-F97E5B5BA595}" presName="sp" presStyleCnt="0"/>
      <dgm:spPr/>
    </dgm:pt>
    <dgm:pt modelId="{DDC90A11-52D7-4472-8D05-AC8134FFCAB2}" type="pres">
      <dgm:prSet presAssocID="{95E69504-1DC8-4BBF-A042-08631C55A4CE}" presName="arrowAndChildren" presStyleCnt="0"/>
      <dgm:spPr/>
    </dgm:pt>
    <dgm:pt modelId="{7E196CAF-2A6D-4878-B12D-BB8F9168F9BB}" type="pres">
      <dgm:prSet presAssocID="{95E69504-1DC8-4BBF-A042-08631C55A4CE}" presName="parentTextArrow" presStyleLbl="node1" presStyleIdx="1" presStyleCnt="3"/>
      <dgm:spPr/>
      <dgm:t>
        <a:bodyPr/>
        <a:lstStyle/>
        <a:p>
          <a:endParaRPr lang="de-CH"/>
        </a:p>
      </dgm:t>
    </dgm:pt>
    <dgm:pt modelId="{3394C2B9-DA0D-4F7A-9FE6-188D2263658E}" type="pres">
      <dgm:prSet presAssocID="{FD5261C9-BB93-48A2-A3FE-290F9962D5C6}" presName="sp" presStyleCnt="0"/>
      <dgm:spPr/>
    </dgm:pt>
    <dgm:pt modelId="{1F11C557-3FA4-46E9-997A-19CC8ACFBA89}" type="pres">
      <dgm:prSet presAssocID="{0D1294FC-D32C-49C2-8F1B-E89939A71A87}" presName="arrowAndChildren" presStyleCnt="0"/>
      <dgm:spPr/>
    </dgm:pt>
    <dgm:pt modelId="{D556E0F8-3C51-4C0C-8A94-E6D9B0932CF9}" type="pres">
      <dgm:prSet presAssocID="{0D1294FC-D32C-49C2-8F1B-E89939A71A87}" presName="parentTextArrow" presStyleLbl="node1" presStyleIdx="2" presStyleCnt="3"/>
      <dgm:spPr/>
      <dgm:t>
        <a:bodyPr/>
        <a:lstStyle/>
        <a:p>
          <a:endParaRPr lang="de-CH"/>
        </a:p>
      </dgm:t>
    </dgm:pt>
  </dgm:ptLst>
  <dgm:cxnLst>
    <dgm:cxn modelId="{EFC03E9E-E046-4EDF-94C6-10B431BEE319}" type="presOf" srcId="{95E69504-1DC8-4BBF-A042-08631C55A4CE}" destId="{7E196CAF-2A6D-4878-B12D-BB8F9168F9BB}" srcOrd="0" destOrd="0" presId="urn:microsoft.com/office/officeart/2005/8/layout/process4"/>
    <dgm:cxn modelId="{A89E2921-6944-4C29-A2C5-523F50A8F0C5}" type="presOf" srcId="{B1144A6C-CCBC-4FBD-A80D-96E8D3B30881}" destId="{DAA9EBD4-7AA3-4613-88A5-0D3A0AFE090B}" srcOrd="0" destOrd="0" presId="urn:microsoft.com/office/officeart/2005/8/layout/process4"/>
    <dgm:cxn modelId="{02F7DA83-4532-4962-8FBC-E2EAFD26ABC2}" type="presOf" srcId="{0D1294FC-D32C-49C2-8F1B-E89939A71A87}" destId="{D556E0F8-3C51-4C0C-8A94-E6D9B0932CF9}" srcOrd="0" destOrd="0" presId="urn:microsoft.com/office/officeart/2005/8/layout/process4"/>
    <dgm:cxn modelId="{801CA920-227D-4962-B374-E037842689E9}" type="presOf" srcId="{1C6C9DB1-6B9F-4E37-B57B-4EC81AE1CE4D}" destId="{EC79D51F-563C-4FDD-A288-04FFE60A84B3}" srcOrd="0" destOrd="0" presId="urn:microsoft.com/office/officeart/2005/8/layout/process4"/>
    <dgm:cxn modelId="{D3EE4325-8BEA-475E-9353-08F813316AEC}" srcId="{1C6C9DB1-6B9F-4E37-B57B-4EC81AE1CE4D}" destId="{B1144A6C-CCBC-4FBD-A80D-96E8D3B30881}" srcOrd="2" destOrd="0" parTransId="{0C081EFC-55A2-4644-B28F-6AE33E7528DB}" sibTransId="{7ACE2F19-08BD-4D20-8872-31C5A94F4B34}"/>
    <dgm:cxn modelId="{9EB1424D-F46D-41B0-AE38-BB8524DFD0B8}" srcId="{1C6C9DB1-6B9F-4E37-B57B-4EC81AE1CE4D}" destId="{95E69504-1DC8-4BBF-A042-08631C55A4CE}" srcOrd="1" destOrd="0" parTransId="{B03B04B9-8672-4812-BA8C-E463B7A082FC}" sibTransId="{6FCCDBE7-1756-4BC1-83E6-F97E5B5BA595}"/>
    <dgm:cxn modelId="{115CA7E0-FDD4-4D17-9589-DD30AF813FC1}" srcId="{1C6C9DB1-6B9F-4E37-B57B-4EC81AE1CE4D}" destId="{0D1294FC-D32C-49C2-8F1B-E89939A71A87}" srcOrd="0" destOrd="0" parTransId="{21847FE7-50DB-43C5-915C-2AEEC9EFF81C}" sibTransId="{FD5261C9-BB93-48A2-A3FE-290F9962D5C6}"/>
    <dgm:cxn modelId="{DAD82B70-5AC2-44B2-8FAC-396424A2BDBF}" type="presParOf" srcId="{EC79D51F-563C-4FDD-A288-04FFE60A84B3}" destId="{033640A0-5D1B-4874-AD1D-51B7EB3C250E}" srcOrd="0" destOrd="0" presId="urn:microsoft.com/office/officeart/2005/8/layout/process4"/>
    <dgm:cxn modelId="{EFB965D1-6136-4216-BD72-4B872AA24E11}" type="presParOf" srcId="{033640A0-5D1B-4874-AD1D-51B7EB3C250E}" destId="{DAA9EBD4-7AA3-4613-88A5-0D3A0AFE090B}" srcOrd="0" destOrd="0" presId="urn:microsoft.com/office/officeart/2005/8/layout/process4"/>
    <dgm:cxn modelId="{EA2947C2-1AB5-462F-86E9-8ECC467A5376}" type="presParOf" srcId="{EC79D51F-563C-4FDD-A288-04FFE60A84B3}" destId="{AF0FA2FC-06A0-4008-A7C6-41C9187B6834}" srcOrd="1" destOrd="0" presId="urn:microsoft.com/office/officeart/2005/8/layout/process4"/>
    <dgm:cxn modelId="{20B8581A-774B-4809-A9E8-FB060FC8C1FC}" type="presParOf" srcId="{EC79D51F-563C-4FDD-A288-04FFE60A84B3}" destId="{DDC90A11-52D7-4472-8D05-AC8134FFCAB2}" srcOrd="2" destOrd="0" presId="urn:microsoft.com/office/officeart/2005/8/layout/process4"/>
    <dgm:cxn modelId="{FFA8A83C-9673-4CCF-A76E-998CD1332E2C}" type="presParOf" srcId="{DDC90A11-52D7-4472-8D05-AC8134FFCAB2}" destId="{7E196CAF-2A6D-4878-B12D-BB8F9168F9BB}" srcOrd="0" destOrd="0" presId="urn:microsoft.com/office/officeart/2005/8/layout/process4"/>
    <dgm:cxn modelId="{1929634F-D9B3-4FF0-9B75-8C74CF3CE5AE}" type="presParOf" srcId="{EC79D51F-563C-4FDD-A288-04FFE60A84B3}" destId="{3394C2B9-DA0D-4F7A-9FE6-188D2263658E}" srcOrd="3" destOrd="0" presId="urn:microsoft.com/office/officeart/2005/8/layout/process4"/>
    <dgm:cxn modelId="{78A9D5E7-737B-49A0-ADDD-E6F79DFEBDEA}" type="presParOf" srcId="{EC79D51F-563C-4FDD-A288-04FFE60A84B3}" destId="{1F11C557-3FA4-46E9-997A-19CC8ACFBA89}" srcOrd="4" destOrd="0" presId="urn:microsoft.com/office/officeart/2005/8/layout/process4"/>
    <dgm:cxn modelId="{186AA0ED-3D64-4852-A1C3-657964B440C6}" type="presParOf" srcId="{1F11C557-3FA4-46E9-997A-19CC8ACFBA89}" destId="{D556E0F8-3C51-4C0C-8A94-E6D9B0932CF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de-CH"/>
          </a:p>
        </p:txBody>
      </p:sp>
      <p:sp>
        <p:nvSpPr>
          <p:cNvPr id="11267"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de-CH"/>
          </a:p>
        </p:txBody>
      </p:sp>
      <p:sp>
        <p:nvSpPr>
          <p:cNvPr id="1126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1270"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de-CH"/>
          </a:p>
        </p:txBody>
      </p:sp>
      <p:sp>
        <p:nvSpPr>
          <p:cNvPr id="11271"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42D07F05-B54E-431E-A1D8-F1B6D511E874}" type="slidenum">
              <a:rPr lang="de-CH"/>
              <a:pPr/>
              <a:t>‹Nr.›</a:t>
            </a:fld>
            <a:endParaRPr lang="de-CH"/>
          </a:p>
        </p:txBody>
      </p:sp>
    </p:spTree>
    <p:extLst>
      <p:ext uri="{BB962C8B-B14F-4D97-AF65-F5344CB8AC3E}">
        <p14:creationId xmlns:p14="http://schemas.microsoft.com/office/powerpoint/2010/main" val="37814941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Modul 1 &amp; 2 Grundvoraussetzung für die</a:t>
            </a:r>
            <a:r>
              <a:rPr lang="de-CH" baseline="0" dirty="0" smtClean="0"/>
              <a:t> folgenden 60 Minuten. Wir wissen wie Adressen pflegen, Korrespondenz im CRM zu hinterlegen und Beziehungen abbilden. Wir teilen das Wissen mit unseren </a:t>
            </a:r>
            <a:r>
              <a:rPr lang="de-CH" baseline="0" dirty="0" err="1" smtClean="0"/>
              <a:t>ArbeitskollegInnen</a:t>
            </a:r>
            <a:r>
              <a:rPr lang="de-CH" baseline="0" dirty="0" smtClean="0"/>
              <a:t> zum Wohle des SRK. Der Wandel vom </a:t>
            </a:r>
            <a:r>
              <a:rPr lang="de-CH" sz="1200" b="1" kern="1200" dirty="0" smtClean="0">
                <a:solidFill>
                  <a:schemeClr val="tx1"/>
                </a:solidFill>
                <a:effectLst/>
                <a:latin typeface="Arial" charset="0"/>
                <a:ea typeface="+mn-ea"/>
                <a:cs typeface="Arial" charset="0"/>
              </a:rPr>
              <a:t>Adressmanagement zum Beziehungsmanagement </a:t>
            </a:r>
            <a:r>
              <a:rPr lang="de-CH" sz="1200" b="0" kern="1200" dirty="0" smtClean="0">
                <a:solidFill>
                  <a:schemeClr val="tx1"/>
                </a:solidFill>
                <a:effectLst/>
                <a:latin typeface="Arial" charset="0"/>
                <a:ea typeface="+mn-ea"/>
                <a:cs typeface="Arial" charset="0"/>
              </a:rPr>
              <a:t>ist</a:t>
            </a:r>
            <a:r>
              <a:rPr lang="de-CH" sz="1200" b="0" kern="1200" baseline="0" dirty="0" smtClean="0">
                <a:solidFill>
                  <a:schemeClr val="tx1"/>
                </a:solidFill>
                <a:effectLst/>
                <a:latin typeface="Arial" charset="0"/>
                <a:ea typeface="+mn-ea"/>
                <a:cs typeface="Arial" charset="0"/>
              </a:rPr>
              <a:t> unser Anspruch</a:t>
            </a:r>
            <a:r>
              <a:rPr lang="de-CH" sz="1200" b="0" kern="1200" dirty="0" smtClean="0">
                <a:solidFill>
                  <a:schemeClr val="tx1"/>
                </a:solidFill>
                <a:effectLst/>
                <a:latin typeface="Arial" charset="0"/>
                <a:ea typeface="+mn-ea"/>
                <a:cs typeface="Arial" charset="0"/>
              </a:rPr>
              <a:t>.</a:t>
            </a:r>
            <a:r>
              <a:rPr lang="de-CH" sz="1200" b="0" kern="1200" baseline="0" dirty="0" smtClean="0">
                <a:solidFill>
                  <a:schemeClr val="tx1"/>
                </a:solidFill>
                <a:effectLst/>
                <a:latin typeface="Arial" charset="0"/>
                <a:ea typeface="+mn-ea"/>
                <a:cs typeface="Arial" charset="0"/>
              </a:rPr>
              <a:t> </a:t>
            </a:r>
            <a:r>
              <a:rPr lang="de-CH" sz="1200" kern="1200" dirty="0" smtClean="0">
                <a:solidFill>
                  <a:schemeClr val="tx1"/>
                </a:solidFill>
                <a:effectLst/>
                <a:latin typeface="Arial" charset="0"/>
                <a:ea typeface="+mn-ea"/>
                <a:cs typeface="Arial" charset="0"/>
              </a:rPr>
              <a:t>Wir haben nun auch die </a:t>
            </a:r>
            <a:r>
              <a:rPr lang="de-CH" sz="1200" b="1" kern="1200" dirty="0" smtClean="0">
                <a:solidFill>
                  <a:schemeClr val="tx1"/>
                </a:solidFill>
                <a:effectLst/>
                <a:latin typeface="Arial" charset="0"/>
                <a:ea typeface="+mn-ea"/>
                <a:cs typeface="Arial" charset="0"/>
              </a:rPr>
              <a:t>technischen Grundlagen </a:t>
            </a:r>
            <a:r>
              <a:rPr lang="de-CH" sz="1200" kern="1200" dirty="0" smtClean="0">
                <a:solidFill>
                  <a:schemeClr val="tx1"/>
                </a:solidFill>
                <a:effectLst/>
                <a:latin typeface="Arial" charset="0"/>
                <a:ea typeface="+mn-ea"/>
                <a:cs typeface="Arial" charset="0"/>
              </a:rPr>
              <a:t>im Haus, um professionelle und zeitgemäss mit unseren Stakeholder zum Interagieren. </a:t>
            </a:r>
            <a:r>
              <a:rPr lang="de-CH" baseline="0" dirty="0" smtClean="0"/>
              <a:t>In diesem Modul geht es um das </a:t>
            </a:r>
            <a:r>
              <a:rPr lang="de-CH" b="1" baseline="0" dirty="0" smtClean="0"/>
              <a:t>Datenmodell</a:t>
            </a:r>
            <a:r>
              <a:rPr lang="de-CH" baseline="0" dirty="0" smtClean="0"/>
              <a:t>.</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a:t>
            </a:fld>
            <a:endParaRPr lang="de-CH"/>
          </a:p>
        </p:txBody>
      </p:sp>
    </p:spTree>
    <p:extLst>
      <p:ext uri="{BB962C8B-B14F-4D97-AF65-F5344CB8AC3E}">
        <p14:creationId xmlns:p14="http://schemas.microsoft.com/office/powerpoint/2010/main" val="366216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CH" sz="1200" kern="1200" dirty="0" smtClean="0">
                <a:solidFill>
                  <a:schemeClr val="tx1"/>
                </a:solidFill>
                <a:effectLst/>
                <a:latin typeface="Arial" charset="0"/>
                <a:ea typeface="+mn-ea"/>
                <a:cs typeface="Arial" charset="0"/>
              </a:rPr>
              <a:t>Der Bereich </a:t>
            </a:r>
            <a:r>
              <a:rPr lang="de-CH" sz="1200" b="1" kern="1200" dirty="0" smtClean="0">
                <a:solidFill>
                  <a:schemeClr val="tx1"/>
                </a:solidFill>
                <a:effectLst/>
                <a:latin typeface="Arial" charset="0"/>
                <a:ea typeface="+mn-ea"/>
                <a:cs typeface="Arial" charset="0"/>
              </a:rPr>
              <a:t>OM-Technik</a:t>
            </a:r>
            <a:r>
              <a:rPr lang="de-CH" sz="1200" kern="1200" dirty="0" smtClean="0">
                <a:solidFill>
                  <a:schemeClr val="tx1"/>
                </a:solidFill>
                <a:effectLst/>
                <a:latin typeface="Arial" charset="0"/>
                <a:ea typeface="+mn-ea"/>
                <a:cs typeface="Arial" charset="0"/>
              </a:rPr>
              <a:t> ist in vier Gruppen unterteilt: </a:t>
            </a:r>
          </a:p>
          <a:p>
            <a:pPr marL="228600" indent="-228600">
              <a:buFont typeface="+mj-lt"/>
              <a:buAutoNum type="arabicPeriod"/>
            </a:pPr>
            <a:r>
              <a:rPr lang="de-CH" dirty="0" smtClean="0"/>
              <a:t>Abteilung</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de-CH" dirty="0" smtClean="0"/>
              <a:t>Status</a:t>
            </a:r>
          </a:p>
          <a:p>
            <a:pPr marL="228600" indent="-228600">
              <a:buFont typeface="+mj-lt"/>
              <a:buAutoNum type="arabicPeriod"/>
            </a:pPr>
            <a:r>
              <a:rPr lang="de-CH" dirty="0" smtClean="0"/>
              <a:t>Fremdadressen ID (durch</a:t>
            </a:r>
            <a:r>
              <a:rPr lang="de-CH" baseline="0" dirty="0" smtClean="0"/>
              <a:t> User nicht </a:t>
            </a:r>
            <a:r>
              <a:rPr lang="de-CH" baseline="0" dirty="0" err="1" smtClean="0"/>
              <a:t>mutierbar</a:t>
            </a:r>
            <a:r>
              <a:rPr lang="de-CH" baseline="0" dirty="0" smtClean="0"/>
              <a:t>)</a:t>
            </a:r>
            <a:endParaRPr lang="de-CH" dirty="0" smtClean="0"/>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de-CH" dirty="0" err="1" smtClean="0"/>
              <a:t>Mailchimp</a:t>
            </a:r>
            <a:r>
              <a:rPr lang="de-CH" dirty="0" smtClean="0"/>
              <a:t> (durch</a:t>
            </a:r>
            <a:r>
              <a:rPr lang="de-CH" baseline="0" dirty="0" smtClean="0"/>
              <a:t> User nicht </a:t>
            </a:r>
            <a:r>
              <a:rPr lang="de-CH" baseline="0" dirty="0" err="1" smtClean="0"/>
              <a:t>mutierbar</a:t>
            </a:r>
            <a:r>
              <a:rPr lang="de-CH" baseline="0" dirty="0" smtClean="0"/>
              <a:t>)</a:t>
            </a:r>
            <a:endParaRPr lang="de-CH" dirty="0" smtClean="0"/>
          </a:p>
          <a:p>
            <a:pPr marL="228600" indent="-228600">
              <a:buFont typeface="+mj-lt"/>
              <a:buAutoNum type="arabicPeriod"/>
            </a:pPr>
            <a:endParaRPr lang="de-CH" dirty="0" smtClean="0"/>
          </a:p>
          <a:p>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10</a:t>
            </a:fld>
            <a:endParaRPr lang="de-CH"/>
          </a:p>
        </p:txBody>
      </p:sp>
    </p:spTree>
    <p:extLst>
      <p:ext uri="{BB962C8B-B14F-4D97-AF65-F5344CB8AC3E}">
        <p14:creationId xmlns:p14="http://schemas.microsoft.com/office/powerpoint/2010/main" val="1517316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Arial" charset="0"/>
                <a:ea typeface="+mn-ea"/>
                <a:cs typeface="Arial" charset="0"/>
              </a:rPr>
              <a:t>Die </a:t>
            </a:r>
            <a:r>
              <a:rPr lang="de-CH" sz="1200" b="1" kern="1200" dirty="0" smtClean="0">
                <a:solidFill>
                  <a:schemeClr val="tx1"/>
                </a:solidFill>
                <a:effectLst/>
                <a:latin typeface="Arial" charset="0"/>
                <a:ea typeface="+mn-ea"/>
                <a:cs typeface="Arial" charset="0"/>
              </a:rPr>
              <a:t>Merkmale definieren die Vorlieben und Eigenschaften des Stakeholders</a:t>
            </a:r>
            <a:r>
              <a:rPr lang="de-CH" sz="1200" kern="1200" dirty="0" smtClean="0">
                <a:solidFill>
                  <a:schemeClr val="tx1"/>
                </a:solidFill>
                <a:effectLst/>
                <a:latin typeface="Arial" charset="0"/>
                <a:ea typeface="+mn-ea"/>
                <a:cs typeface="Arial" charset="0"/>
              </a:rPr>
              <a:t>. Folglich bestimmen sie die </a:t>
            </a:r>
            <a:r>
              <a:rPr lang="de-CH" sz="1200" b="1" kern="1200" dirty="0" smtClean="0">
                <a:solidFill>
                  <a:schemeClr val="tx1"/>
                </a:solidFill>
                <a:effectLst/>
                <a:latin typeface="Arial" charset="0"/>
                <a:ea typeface="+mn-ea"/>
                <a:cs typeface="Arial" charset="0"/>
              </a:rPr>
              <a:t>individuelle Kommunikation mit dem Stakeholder</a:t>
            </a:r>
            <a:r>
              <a:rPr lang="de-CH" sz="1200" kern="1200" dirty="0" smtClean="0">
                <a:solidFill>
                  <a:schemeClr val="tx1"/>
                </a:solidFill>
                <a:effectLst/>
                <a:latin typeface="Arial" charset="0"/>
                <a:ea typeface="+mn-ea"/>
                <a:cs typeface="Arial" charset="0"/>
              </a:rPr>
              <a:t>. Sobald ein Kontakt spezifisch, abweichend vom Basisprogramm (Definition folgt bei nächster Folie) kontaktiert werden soll, gilt es Merkmale zu setzen. </a:t>
            </a:r>
          </a:p>
          <a:p>
            <a:r>
              <a:rPr lang="de-CH" sz="1200" kern="1200" dirty="0" smtClean="0">
                <a:solidFill>
                  <a:schemeClr val="tx1"/>
                </a:solidFill>
                <a:effectLst/>
                <a:latin typeface="Arial" charset="0"/>
                <a:ea typeface="+mn-ea"/>
                <a:cs typeface="Arial"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CH" sz="1200" kern="1200" dirty="0" smtClean="0">
                <a:solidFill>
                  <a:schemeClr val="tx1"/>
                </a:solidFill>
                <a:effectLst/>
                <a:latin typeface="Arial" charset="0"/>
                <a:ea typeface="+mn-ea"/>
                <a:cs typeface="Arial" charset="0"/>
              </a:rPr>
              <a:t>Besonders erwähnenswert sind die </a:t>
            </a:r>
            <a:r>
              <a:rPr lang="de-CH" sz="1200" kern="1200" dirty="0" err="1" smtClean="0">
                <a:solidFill>
                  <a:schemeClr val="tx1"/>
                </a:solidFill>
                <a:effectLst/>
                <a:latin typeface="Arial" charset="0"/>
                <a:ea typeface="+mn-ea"/>
                <a:cs typeface="Arial" charset="0"/>
              </a:rPr>
              <a:t>Negativemerkmale</a:t>
            </a:r>
            <a:r>
              <a:rPr lang="de-CH" sz="1200" kern="1200" dirty="0" smtClean="0">
                <a:solidFill>
                  <a:schemeClr val="tx1"/>
                </a:solidFill>
                <a:effectLst/>
                <a:latin typeface="Arial" charset="0"/>
                <a:ea typeface="+mn-ea"/>
                <a:cs typeface="Arial" charset="0"/>
              </a:rPr>
              <a:t>. Sie stellen Ausschlüsse vom "generellen" Package dar. Auch die Interessen sind besonders wichtig für eine adäquate </a:t>
            </a:r>
            <a:r>
              <a:rPr lang="de-CH" sz="1200" kern="1200" dirty="0" err="1" smtClean="0">
                <a:solidFill>
                  <a:schemeClr val="tx1"/>
                </a:solidFill>
                <a:effectLst/>
                <a:latin typeface="Arial" charset="0"/>
                <a:ea typeface="+mn-ea"/>
                <a:cs typeface="Arial" charset="0"/>
              </a:rPr>
              <a:t>Stakeholderbetreuung</a:t>
            </a:r>
            <a:r>
              <a:rPr lang="de-CH" sz="1200" kern="1200" dirty="0" smtClean="0">
                <a:solidFill>
                  <a:schemeClr val="tx1"/>
                </a:solidFill>
                <a:effectLst/>
                <a:latin typeface="Arial" charset="0"/>
                <a:ea typeface="+mn-ea"/>
                <a:cs typeface="Arial" charset="0"/>
              </a:rPr>
              <a:t>. </a:t>
            </a:r>
            <a:r>
              <a:rPr lang="de-CH" sz="1200" b="1" kern="1200" dirty="0" smtClean="0">
                <a:solidFill>
                  <a:schemeClr val="tx1"/>
                </a:solidFill>
                <a:effectLst/>
                <a:latin typeface="Arial" charset="0"/>
                <a:ea typeface="+mn-ea"/>
                <a:cs typeface="Arial" charset="0"/>
              </a:rPr>
              <a:t>Diskussion mit Teilnehmer suchen.</a:t>
            </a:r>
          </a:p>
          <a:p>
            <a:endParaRPr lang="de-CH" dirty="0" smtClean="0"/>
          </a:p>
          <a:p>
            <a:r>
              <a:rPr lang="de-CH" dirty="0" smtClean="0"/>
              <a:t>https://cb.redcross.ch/Workspaces/PFDatenbankAdministr/CRM/Datenmodellierung/Hand-out%20Datenmodellierung/2_Dokumentation%20Merkmalstruktur%20final.docx  </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11</a:t>
            </a:fld>
            <a:endParaRPr lang="de-CH"/>
          </a:p>
        </p:txBody>
      </p:sp>
    </p:spTree>
    <p:extLst>
      <p:ext uri="{BB962C8B-B14F-4D97-AF65-F5344CB8AC3E}">
        <p14:creationId xmlns:p14="http://schemas.microsoft.com/office/powerpoint/2010/main" val="2247445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pPr marL="0" lvl="0" indent="0">
              <a:buFont typeface="Arial" panose="020B0604020202020204" pitchFamily="34" charset="0"/>
              <a:buNone/>
            </a:pPr>
            <a:r>
              <a:rPr lang="de-CH" b="0" dirty="0" smtClean="0"/>
              <a:t>Bei</a:t>
            </a:r>
            <a:r>
              <a:rPr lang="de-CH" b="0" baseline="0" dirty="0" smtClean="0"/>
              <a:t> einer manuellen </a:t>
            </a:r>
            <a:r>
              <a:rPr lang="de-CH" b="1" baseline="0" dirty="0" smtClean="0"/>
              <a:t>Adresserfassung ohne Spende </a:t>
            </a:r>
            <a:r>
              <a:rPr lang="de-CH" b="0" baseline="0" dirty="0" smtClean="0"/>
              <a:t>muss </a:t>
            </a:r>
            <a:r>
              <a:rPr lang="de-CH" b="1" baseline="0" dirty="0" smtClean="0"/>
              <a:t>zwingend folgende Merkmale </a:t>
            </a:r>
            <a:r>
              <a:rPr lang="de-CH" b="0" baseline="0" dirty="0" smtClean="0"/>
              <a:t>gesetzt werden:</a:t>
            </a:r>
            <a:endParaRPr lang="de-CH" b="0" dirty="0" smtClean="0"/>
          </a:p>
          <a:p>
            <a:pPr marL="0" lvl="0" indent="0">
              <a:buFont typeface="Arial" panose="020B0604020202020204" pitchFamily="34" charset="0"/>
              <a:buNone/>
            </a:pPr>
            <a:endParaRPr lang="de-CH" b="1" dirty="0" smtClean="0"/>
          </a:p>
          <a:p>
            <a:pPr marL="0" lvl="0" indent="0">
              <a:buFont typeface="Arial" panose="020B0604020202020204" pitchFamily="34" charset="0"/>
              <a:buNone/>
            </a:pPr>
            <a:endParaRPr lang="de-CH" b="1" dirty="0" smtClean="0"/>
          </a:p>
          <a:p>
            <a:pPr marL="285750" lvl="0" indent="-285750">
              <a:buFont typeface="Arial" panose="020B0604020202020204" pitchFamily="34" charset="0"/>
              <a:buChar char="•"/>
            </a:pPr>
            <a:r>
              <a:rPr lang="de-CH" b="1" dirty="0" smtClean="0"/>
              <a:t>Herkunft: </a:t>
            </a:r>
            <a:r>
              <a:rPr lang="de-CH" b="0" dirty="0" smtClean="0"/>
              <a:t>Woher stammt die Adresse</a:t>
            </a:r>
            <a:r>
              <a:rPr lang="de-CH" b="0" baseline="0" dirty="0" smtClean="0"/>
              <a:t> (Datenschutz)</a:t>
            </a:r>
            <a:endParaRPr lang="de-CH" b="0" dirty="0" smtClean="0"/>
          </a:p>
          <a:p>
            <a:pPr lvl="0"/>
            <a:endParaRPr lang="de-CH" b="1" dirty="0" smtClean="0"/>
          </a:p>
          <a:p>
            <a:pPr marL="285750" lvl="0" indent="-285750">
              <a:buFont typeface="Arial" panose="020B0604020202020204" pitchFamily="34" charset="0"/>
              <a:buChar char="•"/>
            </a:pPr>
            <a:r>
              <a:rPr lang="de-CH" b="1" dirty="0" smtClean="0"/>
              <a:t>DM-Massnahmen: </a:t>
            </a:r>
            <a:r>
              <a:rPr lang="de-CH" b="0" dirty="0" smtClean="0"/>
              <a:t>Wie und mit</a:t>
            </a:r>
            <a:r>
              <a:rPr lang="de-CH" b="0" baseline="0" dirty="0" smtClean="0"/>
              <a:t> was</a:t>
            </a:r>
            <a:r>
              <a:rPr lang="de-CH" b="0" dirty="0" smtClean="0"/>
              <a:t> soll die Adresse </a:t>
            </a:r>
            <a:r>
              <a:rPr lang="de-CH" b="1" dirty="0" smtClean="0"/>
              <a:t>bedient</a:t>
            </a:r>
            <a:r>
              <a:rPr lang="de-CH" b="1" baseline="0" dirty="0" smtClean="0"/>
              <a:t> </a:t>
            </a:r>
            <a:r>
              <a:rPr lang="de-CH" b="1" dirty="0" smtClean="0"/>
              <a:t>werden (</a:t>
            </a:r>
            <a:r>
              <a:rPr lang="de-CH" b="1" dirty="0" err="1" smtClean="0"/>
              <a:t>Fundraisingeffizienz</a:t>
            </a:r>
            <a:r>
              <a:rPr lang="de-CH" b="1" dirty="0" smtClean="0"/>
              <a:t>)</a:t>
            </a:r>
          </a:p>
          <a:p>
            <a:pPr lvl="0"/>
            <a:endParaRPr lang="de-CH" b="1" dirty="0" smtClean="0"/>
          </a:p>
          <a:p>
            <a:pPr marL="285750" lvl="0" indent="-285750">
              <a:buFont typeface="Arial" panose="020B0604020202020204" pitchFamily="34" charset="0"/>
              <a:buChar char="•"/>
            </a:pPr>
            <a:r>
              <a:rPr lang="de-CH" b="1" dirty="0" smtClean="0"/>
              <a:t>Ausschlüsse: </a:t>
            </a:r>
            <a:r>
              <a:rPr lang="de-CH" b="0" dirty="0" smtClean="0"/>
              <a:t>Kommunikationswünsche des Stakeholders berücksichtigen (individuelle Betreuung)</a:t>
            </a:r>
          </a:p>
          <a:p>
            <a:pPr lvl="0"/>
            <a:endParaRPr lang="de-CH" b="1" dirty="0" smtClean="0"/>
          </a:p>
          <a:p>
            <a:pPr marL="285750" lvl="0" indent="-285750">
              <a:buFont typeface="Arial" panose="020B0604020202020204" pitchFamily="34" charset="0"/>
              <a:buChar char="•"/>
            </a:pPr>
            <a:r>
              <a:rPr lang="de-CH" b="1" dirty="0" smtClean="0"/>
              <a:t>Abteilung:</a:t>
            </a:r>
            <a:r>
              <a:rPr lang="de-CH" b="1" baseline="0" dirty="0" smtClean="0"/>
              <a:t> </a:t>
            </a:r>
            <a:r>
              <a:rPr lang="de-CH" b="0" baseline="0" dirty="0" smtClean="0"/>
              <a:t>Wird ansonsten automatisch PF (Zuständigkeit, Aktualität)</a:t>
            </a:r>
          </a:p>
          <a:p>
            <a:pPr marL="285750" lvl="0" indent="-285750">
              <a:buFont typeface="Arial" panose="020B0604020202020204" pitchFamily="34" charset="0"/>
              <a:buChar char="•"/>
            </a:pPr>
            <a:endParaRPr lang="de-CH" b="0" baseline="0" dirty="0" smtClean="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de-CH" b="0" dirty="0" smtClean="0"/>
              <a:t>Umso mehr Informationen, umso effizienter und professioneller können wir agieren.</a:t>
            </a:r>
          </a:p>
          <a:p>
            <a:pPr marL="0" lvl="0" indent="0">
              <a:buFont typeface="Arial" panose="020B0604020202020204" pitchFamily="34" charset="0"/>
              <a:buNone/>
            </a:pPr>
            <a:endParaRPr lang="de-CH" b="0" dirty="0" smtClean="0"/>
          </a:p>
          <a:p>
            <a:endParaRPr lang="de-CH" dirty="0" smtClean="0"/>
          </a:p>
          <a:p>
            <a:r>
              <a:rPr lang="de-CH" b="1" dirty="0" smtClean="0"/>
              <a:t>Livebeispiel zeigen!</a:t>
            </a:r>
            <a:endParaRPr lang="de-CH" b="1"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12</a:t>
            </a:fld>
            <a:endParaRPr lang="de-CH"/>
          </a:p>
        </p:txBody>
      </p:sp>
    </p:spTree>
    <p:extLst>
      <p:ext uri="{BB962C8B-B14F-4D97-AF65-F5344CB8AC3E}">
        <p14:creationId xmlns:p14="http://schemas.microsoft.com/office/powerpoint/2010/main" val="1822122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CH" sz="1200" kern="1200" dirty="0" smtClean="0">
                <a:solidFill>
                  <a:schemeClr val="tx1"/>
                </a:solidFill>
                <a:effectLst/>
                <a:latin typeface="Arial" charset="0"/>
                <a:ea typeface="+mn-ea"/>
                <a:cs typeface="Arial" charset="0"/>
              </a:rPr>
              <a:t>Voraussetzung ist eine </a:t>
            </a:r>
            <a:r>
              <a:rPr lang="de-CH" sz="1200" b="1" kern="1200" dirty="0" smtClean="0">
                <a:solidFill>
                  <a:schemeClr val="tx1"/>
                </a:solidFill>
                <a:effectLst/>
                <a:latin typeface="Arial" charset="0"/>
                <a:ea typeface="+mn-ea"/>
                <a:cs typeface="Arial" charset="0"/>
              </a:rPr>
              <a:t>Spende</a:t>
            </a:r>
            <a:r>
              <a:rPr lang="de-CH" sz="1200" kern="1200" dirty="0" smtClean="0">
                <a:solidFill>
                  <a:schemeClr val="tx1"/>
                </a:solidFill>
                <a:effectLst/>
                <a:latin typeface="Arial" charset="0"/>
                <a:ea typeface="+mn-ea"/>
                <a:cs typeface="Arial" charset="0"/>
              </a:rPr>
              <a:t>.</a:t>
            </a:r>
            <a:r>
              <a:rPr lang="de-CH" sz="1200" kern="1200" baseline="0" dirty="0" smtClean="0">
                <a:solidFill>
                  <a:schemeClr val="tx1"/>
                </a:solidFill>
                <a:effectLst/>
                <a:latin typeface="Arial" charset="0"/>
                <a:ea typeface="+mn-ea"/>
                <a:cs typeface="Arial" charset="0"/>
              </a:rPr>
              <a:t> </a:t>
            </a:r>
            <a:r>
              <a:rPr lang="de-CH" sz="1200" kern="1200" dirty="0" smtClean="0">
                <a:solidFill>
                  <a:schemeClr val="tx1"/>
                </a:solidFill>
                <a:effectLst/>
                <a:latin typeface="Arial" charset="0"/>
                <a:ea typeface="+mn-ea"/>
                <a:cs typeface="Arial" charset="0"/>
              </a:rPr>
              <a:t>Die Neuerfassung ohne Merkmalsetzung=Adressbewirtschaftung PF. Nach Spende erhält Gönner </a:t>
            </a:r>
            <a:r>
              <a:rPr lang="de-CH" sz="1200" b="1" kern="1200" dirty="0" smtClean="0">
                <a:solidFill>
                  <a:schemeClr val="tx1"/>
                </a:solidFill>
                <a:effectLst/>
                <a:latin typeface="Arial" charset="0"/>
                <a:ea typeface="+mn-ea"/>
                <a:cs typeface="Arial" charset="0"/>
              </a:rPr>
              <a:t>Basisgönnerprogramm</a:t>
            </a:r>
            <a:r>
              <a:rPr lang="de-CH" sz="1200" kern="1200" dirty="0" smtClean="0">
                <a:solidFill>
                  <a:schemeClr val="tx1"/>
                </a:solidFill>
                <a:effectLst/>
                <a:latin typeface="Arial" charset="0"/>
                <a:ea typeface="+mn-ea"/>
                <a:cs typeface="Arial" charset="0"/>
              </a:rPr>
              <a:t>. Es beinhaltet eine grundlegende Zustellung von 6 zweckfreien Mailings und elektronischen Newsletter in regelmässigen Abständen. Sofern die Kommunikation von diesem </a:t>
            </a:r>
            <a:r>
              <a:rPr lang="de-CH" sz="1200" b="1" kern="1200" dirty="0" smtClean="0">
                <a:solidFill>
                  <a:schemeClr val="tx1"/>
                </a:solidFill>
                <a:effectLst/>
                <a:latin typeface="Arial" charset="0"/>
                <a:ea typeface="+mn-ea"/>
                <a:cs typeface="Arial" charset="0"/>
              </a:rPr>
              <a:t>Standartvorgehen</a:t>
            </a:r>
            <a:r>
              <a:rPr lang="de-CH" sz="1200" kern="1200" dirty="0" smtClean="0">
                <a:solidFill>
                  <a:schemeClr val="tx1"/>
                </a:solidFill>
                <a:effectLst/>
                <a:latin typeface="Arial" charset="0"/>
                <a:ea typeface="+mn-ea"/>
                <a:cs typeface="Arial" charset="0"/>
              </a:rPr>
              <a:t> abweichen soll, muss eine Merkmalsetzung erfolgen.  </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13</a:t>
            </a:fld>
            <a:endParaRPr lang="de-CH"/>
          </a:p>
        </p:txBody>
      </p:sp>
    </p:spTree>
    <p:extLst>
      <p:ext uri="{BB962C8B-B14F-4D97-AF65-F5344CB8AC3E}">
        <p14:creationId xmlns:p14="http://schemas.microsoft.com/office/powerpoint/2010/main" val="1970136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sz="1200" b="1" kern="1200" dirty="0" smtClean="0">
                <a:solidFill>
                  <a:schemeClr val="tx1"/>
                </a:solidFill>
                <a:effectLst/>
                <a:latin typeface="Arial" charset="0"/>
                <a:ea typeface="+mn-ea"/>
                <a:cs typeface="Arial" charset="0"/>
              </a:rPr>
              <a:t>Wir betreuen</a:t>
            </a:r>
            <a:r>
              <a:rPr lang="de-CH" sz="1200" b="1" kern="1200" baseline="0" dirty="0" smtClean="0">
                <a:solidFill>
                  <a:schemeClr val="tx1"/>
                </a:solidFill>
                <a:effectLst/>
                <a:latin typeface="Arial" charset="0"/>
                <a:ea typeface="+mn-ea"/>
                <a:cs typeface="Arial" charset="0"/>
              </a:rPr>
              <a:t> unserer Stakeholder persönlich</a:t>
            </a:r>
            <a:r>
              <a:rPr lang="de-CH" sz="1200" kern="1200" baseline="0" dirty="0" smtClean="0">
                <a:solidFill>
                  <a:schemeClr val="tx1"/>
                </a:solidFill>
                <a:effectLst/>
                <a:latin typeface="Arial" charset="0"/>
                <a:ea typeface="+mn-ea"/>
                <a:cs typeface="Arial" charset="0"/>
              </a:rPr>
              <a:t>. </a:t>
            </a:r>
            <a:r>
              <a:rPr lang="de-CH" sz="1200" kern="1200" dirty="0" smtClean="0">
                <a:solidFill>
                  <a:schemeClr val="tx1"/>
                </a:solidFill>
                <a:effectLst/>
                <a:latin typeface="Arial" charset="0"/>
                <a:ea typeface="+mn-ea"/>
                <a:cs typeface="Arial" charset="0"/>
              </a:rPr>
              <a:t>Eine zentrale Rolle im Datenmodell übernimmt der </a:t>
            </a:r>
            <a:r>
              <a:rPr lang="de-CH" sz="1200" b="1" kern="1200" dirty="0" err="1" smtClean="0">
                <a:solidFill>
                  <a:schemeClr val="tx1"/>
                </a:solidFill>
                <a:effectLst/>
                <a:latin typeface="Arial" charset="0"/>
                <a:ea typeface="+mn-ea"/>
                <a:cs typeface="Arial" charset="0"/>
              </a:rPr>
              <a:t>Accountmanager</a:t>
            </a:r>
            <a:r>
              <a:rPr lang="de-CH" sz="1200" b="1" kern="1200" dirty="0" smtClean="0">
                <a:solidFill>
                  <a:schemeClr val="tx1"/>
                </a:solidFill>
                <a:effectLst/>
                <a:latin typeface="Arial" charset="0"/>
                <a:ea typeface="+mn-ea"/>
                <a:cs typeface="Arial" charset="0"/>
              </a:rPr>
              <a:t>.</a:t>
            </a:r>
            <a:r>
              <a:rPr lang="de-CH" sz="1200" kern="1200" dirty="0" smtClean="0">
                <a:solidFill>
                  <a:schemeClr val="tx1"/>
                </a:solidFill>
                <a:effectLst/>
                <a:latin typeface="Arial" charset="0"/>
                <a:ea typeface="+mn-ea"/>
                <a:cs typeface="Arial" charset="0"/>
              </a:rPr>
              <a:t> Er kann als zuständige Person und damit </a:t>
            </a:r>
            <a:r>
              <a:rPr lang="de-CH" sz="1200" b="1" kern="1200" dirty="0" smtClean="0">
                <a:solidFill>
                  <a:schemeClr val="tx1"/>
                </a:solidFill>
                <a:effectLst/>
                <a:latin typeface="Arial" charset="0"/>
                <a:ea typeface="+mn-ea"/>
                <a:cs typeface="Arial" charset="0"/>
              </a:rPr>
              <a:t>Entscheidungsträger</a:t>
            </a:r>
            <a:r>
              <a:rPr lang="de-CH" sz="1200" kern="1200" dirty="0" smtClean="0">
                <a:solidFill>
                  <a:schemeClr val="tx1"/>
                </a:solidFill>
                <a:effectLst/>
                <a:latin typeface="Arial" charset="0"/>
                <a:ea typeface="+mn-ea"/>
                <a:cs typeface="Arial" charset="0"/>
              </a:rPr>
              <a:t> auf dem Kontakt im OM RIA hinterlegt werden. Er bestimmt damit die Art und Weise sowie den Intervall der SRK-Kommunikation mit dem Stakeholder. Der eingetragene </a:t>
            </a:r>
            <a:r>
              <a:rPr lang="de-CH" sz="1200" kern="1200" dirty="0" err="1" smtClean="0">
                <a:solidFill>
                  <a:schemeClr val="tx1"/>
                </a:solidFill>
                <a:effectLst/>
                <a:latin typeface="Arial" charset="0"/>
                <a:ea typeface="+mn-ea"/>
                <a:cs typeface="Arial" charset="0"/>
              </a:rPr>
              <a:t>Accountmanager</a:t>
            </a:r>
            <a:r>
              <a:rPr lang="de-CH" sz="1200" kern="1200" dirty="0" smtClean="0">
                <a:solidFill>
                  <a:schemeClr val="tx1"/>
                </a:solidFill>
                <a:effectLst/>
                <a:latin typeface="Arial" charset="0"/>
                <a:ea typeface="+mn-ea"/>
                <a:cs typeface="Arial" charset="0"/>
              </a:rPr>
              <a:t> übernimmt die </a:t>
            </a:r>
            <a:r>
              <a:rPr lang="de-CH" sz="1200" b="1" kern="1200" dirty="0" smtClean="0">
                <a:solidFill>
                  <a:schemeClr val="tx1"/>
                </a:solidFill>
                <a:effectLst/>
                <a:latin typeface="Arial" charset="0"/>
                <a:ea typeface="+mn-ea"/>
                <a:cs typeface="Arial" charset="0"/>
              </a:rPr>
              <a:t>Verantwortung</a:t>
            </a:r>
            <a:r>
              <a:rPr lang="de-CH" sz="1200" kern="1200" dirty="0" smtClean="0">
                <a:solidFill>
                  <a:schemeClr val="tx1"/>
                </a:solidFill>
                <a:effectLst/>
                <a:latin typeface="Arial" charset="0"/>
                <a:ea typeface="+mn-ea"/>
                <a:cs typeface="Arial" charset="0"/>
              </a:rPr>
              <a:t> über die Vollständigkeit und Korrektheit der Adresse und stellt das Beziehungsmanagement sicher. Der </a:t>
            </a:r>
            <a:r>
              <a:rPr lang="de-CH" sz="1200" kern="1200" dirty="0" err="1" smtClean="0">
                <a:solidFill>
                  <a:schemeClr val="tx1"/>
                </a:solidFill>
                <a:effectLst/>
                <a:latin typeface="Arial" charset="0"/>
                <a:ea typeface="+mn-ea"/>
                <a:cs typeface="Arial" charset="0"/>
              </a:rPr>
              <a:t>Accountmanager</a:t>
            </a:r>
            <a:r>
              <a:rPr lang="de-CH" sz="1200" kern="1200" dirty="0" smtClean="0">
                <a:solidFill>
                  <a:schemeClr val="tx1"/>
                </a:solidFill>
                <a:effectLst/>
                <a:latin typeface="Arial" charset="0"/>
                <a:ea typeface="+mn-ea"/>
                <a:cs typeface="Arial" charset="0"/>
              </a:rPr>
              <a:t> ist die </a:t>
            </a:r>
            <a:r>
              <a:rPr lang="de-CH" sz="1200" b="1" kern="1200" dirty="0" smtClean="0">
                <a:solidFill>
                  <a:schemeClr val="tx1"/>
                </a:solidFill>
                <a:effectLst/>
                <a:latin typeface="Arial" charset="0"/>
                <a:ea typeface="+mn-ea"/>
                <a:cs typeface="Arial" charset="0"/>
              </a:rPr>
              <a:t>zentrale Anlaufstelle</a:t>
            </a:r>
            <a:r>
              <a:rPr lang="de-CH" sz="1200" kern="1200" dirty="0" smtClean="0">
                <a:solidFill>
                  <a:schemeClr val="tx1"/>
                </a:solidFill>
                <a:effectLst/>
                <a:latin typeface="Arial" charset="0"/>
                <a:ea typeface="+mn-ea"/>
                <a:cs typeface="Arial" charset="0"/>
              </a:rPr>
              <a:t> für den Stakeholder beim SRK. Damit erscheint das SRK aus Kundensicht persönlicher.</a:t>
            </a:r>
          </a:p>
          <a:p>
            <a:r>
              <a:rPr lang="de-CH" sz="1200" kern="1200" dirty="0" smtClean="0">
                <a:solidFill>
                  <a:schemeClr val="tx1"/>
                </a:solidFill>
                <a:effectLst/>
                <a:latin typeface="Arial" charset="0"/>
                <a:ea typeface="+mn-ea"/>
                <a:cs typeface="Arial" charset="0"/>
              </a:rPr>
              <a:t>Durch eine Zuteilung an einen </a:t>
            </a:r>
            <a:r>
              <a:rPr lang="de-CH" sz="1200" kern="1200" dirty="0" err="1" smtClean="0">
                <a:solidFill>
                  <a:schemeClr val="tx1"/>
                </a:solidFill>
                <a:effectLst/>
                <a:latin typeface="Arial" charset="0"/>
                <a:ea typeface="+mn-ea"/>
                <a:cs typeface="Arial" charset="0"/>
              </a:rPr>
              <a:t>Accountmanager</a:t>
            </a:r>
            <a:r>
              <a:rPr lang="de-CH" sz="1200" kern="1200" dirty="0" smtClean="0">
                <a:solidFill>
                  <a:schemeClr val="tx1"/>
                </a:solidFill>
                <a:effectLst/>
                <a:latin typeface="Arial" charset="0"/>
                <a:ea typeface="+mn-ea"/>
                <a:cs typeface="Arial" charset="0"/>
              </a:rPr>
              <a:t> kann somit ein Stakeholder individuell bedient werden. Die Beziehung kann folglich stark vom Basisgönnerprogramm abweichen. </a:t>
            </a:r>
          </a:p>
          <a:p>
            <a:endParaRPr lang="de-CH" sz="1200" kern="1200" dirty="0" smtClean="0">
              <a:solidFill>
                <a:schemeClr val="tx1"/>
              </a:solidFill>
              <a:effectLst/>
              <a:latin typeface="Arial" charset="0"/>
              <a:ea typeface="+mn-ea"/>
              <a:cs typeface="Arial" charset="0"/>
            </a:endParaRPr>
          </a:p>
          <a:p>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14</a:t>
            </a:fld>
            <a:endParaRPr lang="de-CH"/>
          </a:p>
        </p:txBody>
      </p:sp>
    </p:spTree>
    <p:extLst>
      <p:ext uri="{BB962C8B-B14F-4D97-AF65-F5344CB8AC3E}">
        <p14:creationId xmlns:p14="http://schemas.microsoft.com/office/powerpoint/2010/main" val="1433999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Arial" charset="0"/>
                <a:ea typeface="+mn-ea"/>
                <a:cs typeface="Arial" charset="0"/>
              </a:rPr>
              <a:t>Was sind denn nun meine </a:t>
            </a:r>
            <a:r>
              <a:rPr lang="de-CH" sz="1200" b="1" kern="1200" dirty="0" smtClean="0">
                <a:solidFill>
                  <a:schemeClr val="tx1"/>
                </a:solidFill>
                <a:effectLst/>
                <a:latin typeface="Arial" charset="0"/>
                <a:ea typeface="+mn-ea"/>
                <a:cs typeface="Arial" charset="0"/>
              </a:rPr>
              <a:t>Pflichten</a:t>
            </a:r>
            <a:r>
              <a:rPr lang="de-CH" sz="1200" kern="1200" dirty="0" smtClean="0">
                <a:solidFill>
                  <a:schemeClr val="tx1"/>
                </a:solidFill>
                <a:effectLst/>
                <a:latin typeface="Arial" charset="0"/>
                <a:ea typeface="+mn-ea"/>
                <a:cs typeface="Arial" charset="0"/>
              </a:rPr>
              <a:t> als </a:t>
            </a:r>
            <a:r>
              <a:rPr lang="de-CH" sz="1200" kern="1200" dirty="0" err="1" smtClean="0">
                <a:solidFill>
                  <a:schemeClr val="tx1"/>
                </a:solidFill>
                <a:effectLst/>
                <a:latin typeface="Arial" charset="0"/>
                <a:ea typeface="+mn-ea"/>
                <a:cs typeface="Arial" charset="0"/>
              </a:rPr>
              <a:t>Accountmanager</a:t>
            </a:r>
            <a:r>
              <a:rPr lang="de-CH" sz="1200" kern="1200" dirty="0" smtClean="0">
                <a:solidFill>
                  <a:schemeClr val="tx1"/>
                </a:solidFill>
                <a:effectLst/>
                <a:latin typeface="Arial" charset="0"/>
                <a:ea typeface="+mn-ea"/>
                <a:cs typeface="Arial" charset="0"/>
              </a:rPr>
              <a:t>? </a:t>
            </a:r>
            <a:r>
              <a:rPr lang="de-CH" sz="1200" b="1" kern="1200" dirty="0" smtClean="0">
                <a:solidFill>
                  <a:schemeClr val="tx1"/>
                </a:solidFill>
                <a:effectLst/>
                <a:latin typeface="Arial" charset="0"/>
                <a:ea typeface="+mn-ea"/>
                <a:cs typeface="Arial" charset="0"/>
              </a:rPr>
              <a:t>Bewirtschaftung</a:t>
            </a:r>
            <a:r>
              <a:rPr lang="de-CH" sz="1200" b="1" kern="1200" baseline="0" dirty="0" smtClean="0">
                <a:solidFill>
                  <a:schemeClr val="tx1"/>
                </a:solidFill>
                <a:effectLst/>
                <a:latin typeface="Arial" charset="0"/>
                <a:ea typeface="+mn-ea"/>
                <a:cs typeface="Arial" charset="0"/>
              </a:rPr>
              <a:t> des Kontaktes </a:t>
            </a:r>
            <a:r>
              <a:rPr lang="de-CH" sz="1200" b="0" kern="1200" baseline="0" dirty="0" smtClean="0">
                <a:solidFill>
                  <a:schemeClr val="tx1"/>
                </a:solidFill>
                <a:effectLst/>
                <a:latin typeface="Arial" charset="0"/>
                <a:ea typeface="+mn-ea"/>
                <a:cs typeface="Arial" charset="0"/>
              </a:rPr>
              <a:t>mit dem Ziel</a:t>
            </a:r>
            <a:endParaRPr lang="de-CH" sz="1200" kern="1200" dirty="0" smtClean="0">
              <a:solidFill>
                <a:schemeClr val="tx1"/>
              </a:solidFill>
              <a:effectLst/>
              <a:latin typeface="Arial" charset="0"/>
              <a:ea typeface="+mn-ea"/>
              <a:cs typeface="Arial" charset="0"/>
            </a:endParaRPr>
          </a:p>
          <a:p>
            <a:pPr marL="171450" indent="-171450">
              <a:buFont typeface="Arial" panose="020B0604020202020204" pitchFamily="34" charset="0"/>
              <a:buChar char="•"/>
            </a:pPr>
            <a:r>
              <a:rPr lang="de-DE" sz="1200" kern="1200" dirty="0" smtClean="0">
                <a:solidFill>
                  <a:schemeClr val="tx1"/>
                </a:solidFill>
                <a:effectLst/>
                <a:latin typeface="Arial" charset="0"/>
                <a:ea typeface="+mn-ea"/>
                <a:cs typeface="Arial" charset="0"/>
              </a:rPr>
              <a:t>geschäftlichen </a:t>
            </a:r>
            <a:r>
              <a:rPr lang="de-DE" sz="1200" b="1" kern="1200" dirty="0" smtClean="0">
                <a:solidFill>
                  <a:schemeClr val="tx1"/>
                </a:solidFill>
                <a:effectLst/>
                <a:latin typeface="Arial" charset="0"/>
                <a:ea typeface="+mn-ea"/>
                <a:cs typeface="Arial" charset="0"/>
              </a:rPr>
              <a:t>Beziehungen beizubehalten</a:t>
            </a:r>
            <a:r>
              <a:rPr lang="de-DE" sz="1200" kern="1200" dirty="0" smtClean="0">
                <a:solidFill>
                  <a:schemeClr val="tx1"/>
                </a:solidFill>
                <a:effectLst/>
                <a:latin typeface="Arial" charset="0"/>
                <a:ea typeface="+mn-ea"/>
                <a:cs typeface="Arial" charset="0"/>
              </a:rPr>
              <a:t>. </a:t>
            </a:r>
          </a:p>
          <a:p>
            <a:pPr marL="171450" indent="-171450">
              <a:buFont typeface="Arial" panose="020B0604020202020204" pitchFamily="34" charset="0"/>
              <a:buChar char="•"/>
            </a:pPr>
            <a:r>
              <a:rPr lang="de-DE" sz="1200" kern="1200" dirty="0" smtClean="0">
                <a:solidFill>
                  <a:schemeClr val="tx1"/>
                </a:solidFill>
                <a:effectLst/>
                <a:latin typeface="Arial" charset="0"/>
                <a:ea typeface="+mn-ea"/>
                <a:cs typeface="Arial" charset="0"/>
              </a:rPr>
              <a:t>potenzielle </a:t>
            </a:r>
            <a:r>
              <a:rPr lang="de-DE" sz="1200" b="1" kern="1200" dirty="0" smtClean="0">
                <a:solidFill>
                  <a:schemeClr val="tx1"/>
                </a:solidFill>
                <a:effectLst/>
                <a:latin typeface="Arial" charset="0"/>
                <a:ea typeface="+mn-ea"/>
                <a:cs typeface="Arial" charset="0"/>
              </a:rPr>
              <a:t>Gönner </a:t>
            </a:r>
            <a:r>
              <a:rPr lang="de-DE" sz="1200" kern="1200" dirty="0" smtClean="0">
                <a:solidFill>
                  <a:schemeClr val="tx1"/>
                </a:solidFill>
                <a:effectLst/>
                <a:latin typeface="Arial" charset="0"/>
                <a:ea typeface="+mn-ea"/>
                <a:cs typeface="Arial" charset="0"/>
              </a:rPr>
              <a:t>und Geschäftsmöglichkeiten ausfindig machen . </a:t>
            </a:r>
          </a:p>
          <a:p>
            <a:pPr marL="171450" indent="-171450">
              <a:buFont typeface="Arial" panose="020B0604020202020204" pitchFamily="34" charset="0"/>
              <a:buChar char="•"/>
            </a:pPr>
            <a:r>
              <a:rPr lang="de-DE" sz="1200" kern="1200" dirty="0" smtClean="0">
                <a:solidFill>
                  <a:schemeClr val="tx1"/>
                </a:solidFill>
                <a:effectLst/>
                <a:latin typeface="Arial" charset="0"/>
                <a:ea typeface="+mn-ea"/>
                <a:cs typeface="Arial" charset="0"/>
              </a:rPr>
              <a:t>Anforderungen</a:t>
            </a:r>
            <a:r>
              <a:rPr lang="de-DE" sz="1200" kern="1200" baseline="0" dirty="0" smtClean="0">
                <a:solidFill>
                  <a:schemeClr val="tx1"/>
                </a:solidFill>
                <a:effectLst/>
                <a:latin typeface="Arial" charset="0"/>
                <a:ea typeface="+mn-ea"/>
                <a:cs typeface="Arial" charset="0"/>
              </a:rPr>
              <a:t> des </a:t>
            </a:r>
            <a:r>
              <a:rPr lang="de-DE" sz="1200" kern="1200" dirty="0" smtClean="0">
                <a:solidFill>
                  <a:schemeClr val="tx1"/>
                </a:solidFill>
                <a:effectLst/>
                <a:latin typeface="Arial" charset="0"/>
                <a:ea typeface="+mn-ea"/>
                <a:cs typeface="Arial" charset="0"/>
              </a:rPr>
              <a:t>Stakeholders kennen, abbilden und erfüllen-</a:t>
            </a:r>
            <a:r>
              <a:rPr lang="de-DE" sz="1200" kern="1200" dirty="0" smtClean="0">
                <a:solidFill>
                  <a:schemeClr val="tx1"/>
                </a:solidFill>
                <a:effectLst/>
                <a:latin typeface="Arial" charset="0"/>
                <a:ea typeface="+mn-ea"/>
                <a:cs typeface="Arial" charset="0"/>
                <a:sym typeface="Wingdings" panose="05000000000000000000" pitchFamily="2" charset="2"/>
              </a:rPr>
              <a:t></a:t>
            </a:r>
            <a:r>
              <a:rPr lang="de-DE" sz="1200" b="1" kern="1200" dirty="0" smtClean="0">
                <a:solidFill>
                  <a:schemeClr val="tx1"/>
                </a:solidFill>
                <a:effectLst/>
                <a:latin typeface="Arial" charset="0"/>
                <a:ea typeface="+mn-ea"/>
                <a:cs typeface="Arial" charset="0"/>
                <a:sym typeface="Wingdings" panose="05000000000000000000" pitchFamily="2" charset="2"/>
              </a:rPr>
              <a:t>Retention/Kundenbindung</a:t>
            </a:r>
            <a:endParaRPr lang="de-CH" sz="1200" b="1"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 </a:t>
            </a:r>
            <a:endParaRPr lang="de-CH"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Zu diesem Ziel arbeitet der </a:t>
            </a:r>
            <a:r>
              <a:rPr lang="de-DE" sz="1200" kern="1200" dirty="0" err="1" smtClean="0">
                <a:solidFill>
                  <a:schemeClr val="tx1"/>
                </a:solidFill>
                <a:effectLst/>
                <a:latin typeface="Arial" charset="0"/>
                <a:ea typeface="+mn-ea"/>
                <a:cs typeface="Arial" charset="0"/>
              </a:rPr>
              <a:t>Accounmanager</a:t>
            </a:r>
            <a:r>
              <a:rPr lang="de-DE" sz="1200" kern="1200" dirty="0" smtClean="0">
                <a:solidFill>
                  <a:schemeClr val="tx1"/>
                </a:solidFill>
                <a:effectLst/>
                <a:latin typeface="Arial" charset="0"/>
                <a:ea typeface="+mn-ea"/>
                <a:cs typeface="Arial" charset="0"/>
              </a:rPr>
              <a:t> mit dem Datenmodell im OM RIA. </a:t>
            </a:r>
            <a:r>
              <a:rPr lang="de-DE" sz="1200" b="1" kern="1200" dirty="0" smtClean="0">
                <a:solidFill>
                  <a:schemeClr val="tx1"/>
                </a:solidFill>
                <a:effectLst/>
                <a:latin typeface="Arial" charset="0"/>
                <a:ea typeface="+mn-ea"/>
                <a:cs typeface="Arial" charset="0"/>
              </a:rPr>
              <a:t>Er vergibt die vorliegenden Merkmale und Kategorien und selektiert </a:t>
            </a:r>
            <a:r>
              <a:rPr lang="de-DE" sz="1200" b="1" kern="1200" dirty="0" err="1" smtClean="0">
                <a:solidFill>
                  <a:schemeClr val="tx1"/>
                </a:solidFill>
                <a:effectLst/>
                <a:latin typeface="Arial" charset="0"/>
                <a:ea typeface="+mn-ea"/>
                <a:cs typeface="Arial" charset="0"/>
              </a:rPr>
              <a:t>anschliessend</a:t>
            </a:r>
            <a:r>
              <a:rPr lang="de-DE" sz="1200" kern="1200" dirty="0" smtClean="0">
                <a:solidFill>
                  <a:schemeClr val="tx1"/>
                </a:solidFill>
                <a:effectLst/>
                <a:latin typeface="Arial" charset="0"/>
                <a:ea typeface="+mn-ea"/>
                <a:cs typeface="Arial" charset="0"/>
              </a:rPr>
              <a:t> die Adresse anhand dieser Daten und Informationen. </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15</a:t>
            </a:fld>
            <a:endParaRPr lang="de-CH"/>
          </a:p>
        </p:txBody>
      </p:sp>
    </p:spTree>
    <p:extLst>
      <p:ext uri="{BB962C8B-B14F-4D97-AF65-F5344CB8AC3E}">
        <p14:creationId xmlns:p14="http://schemas.microsoft.com/office/powerpoint/2010/main" val="2183104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CH" sz="1200" i="0" kern="1200" dirty="0" smtClean="0">
              <a:solidFill>
                <a:schemeClr val="tx1"/>
              </a:solidFill>
              <a:effectLst/>
              <a:latin typeface="Arial" charset="0"/>
              <a:ea typeface="+mn-ea"/>
              <a:cs typeface="Arial" charset="0"/>
            </a:endParaRPr>
          </a:p>
          <a:p>
            <a:r>
              <a:rPr lang="de-CH" sz="1200" i="0" kern="1200" dirty="0" smtClean="0">
                <a:solidFill>
                  <a:schemeClr val="tx1"/>
                </a:solidFill>
                <a:effectLst/>
                <a:latin typeface="Arial" charset="0"/>
                <a:ea typeface="+mn-ea"/>
                <a:cs typeface="Arial" charset="0"/>
              </a:rPr>
              <a:t>Ein </a:t>
            </a:r>
            <a:r>
              <a:rPr lang="de-CH" sz="1200" i="0" kern="1200" dirty="0" err="1" smtClean="0">
                <a:solidFill>
                  <a:schemeClr val="tx1"/>
                </a:solidFill>
                <a:effectLst/>
                <a:latin typeface="Arial" charset="0"/>
                <a:ea typeface="+mn-ea"/>
                <a:cs typeface="Arial" charset="0"/>
              </a:rPr>
              <a:t>Accountmanger</a:t>
            </a:r>
            <a:r>
              <a:rPr lang="de-CH" sz="1200" i="0" kern="1200" dirty="0" smtClean="0">
                <a:solidFill>
                  <a:schemeClr val="tx1"/>
                </a:solidFill>
                <a:effectLst/>
                <a:latin typeface="Arial" charset="0"/>
                <a:ea typeface="+mn-ea"/>
                <a:cs typeface="Arial" charset="0"/>
              </a:rPr>
              <a:t> wird nur vergeben wenn die Absicht besteht, </a:t>
            </a:r>
            <a:r>
              <a:rPr lang="de-CH" sz="1200" b="1" i="0" kern="1200" dirty="0" smtClean="0">
                <a:solidFill>
                  <a:schemeClr val="tx1"/>
                </a:solidFill>
                <a:effectLst/>
                <a:latin typeface="Arial" charset="0"/>
                <a:ea typeface="+mn-ea"/>
                <a:cs typeface="Arial" charset="0"/>
              </a:rPr>
              <a:t>gezielt mit der Adresse zu arbeiten </a:t>
            </a:r>
            <a:r>
              <a:rPr lang="de-CH" sz="1200" i="0" kern="1200" dirty="0" smtClean="0">
                <a:solidFill>
                  <a:schemeClr val="tx1"/>
                </a:solidFill>
                <a:effectLst/>
                <a:latin typeface="Arial" charset="0"/>
                <a:ea typeface="+mn-ea"/>
                <a:cs typeface="Arial" charset="0"/>
              </a:rPr>
              <a:t>und mindestens </a:t>
            </a:r>
            <a:r>
              <a:rPr lang="de-CH" sz="1200" b="1" i="0" kern="1200" dirty="0" smtClean="0">
                <a:solidFill>
                  <a:schemeClr val="tx1"/>
                </a:solidFill>
                <a:effectLst/>
                <a:latin typeface="Arial" charset="0"/>
                <a:ea typeface="+mn-ea"/>
                <a:cs typeface="Arial" charset="0"/>
              </a:rPr>
              <a:t>eines der folgenden Kriterien </a:t>
            </a:r>
            <a:r>
              <a:rPr lang="de-CH" sz="1200" i="0" kern="1200" dirty="0" smtClean="0">
                <a:solidFill>
                  <a:schemeClr val="tx1"/>
                </a:solidFill>
                <a:effectLst/>
                <a:latin typeface="Arial" charset="0"/>
                <a:ea typeface="+mn-ea"/>
                <a:cs typeface="Arial" charset="0"/>
              </a:rPr>
              <a:t>erfüllt ist:</a:t>
            </a:r>
          </a:p>
          <a:p>
            <a:pPr marL="228600" lvl="0" indent="-228600">
              <a:buFont typeface="+mj-lt"/>
              <a:buAutoNum type="arabicPeriod"/>
            </a:pPr>
            <a:r>
              <a:rPr lang="de-CH" sz="1200" i="0" kern="1200" dirty="0" smtClean="0">
                <a:solidFill>
                  <a:schemeClr val="tx1"/>
                </a:solidFill>
                <a:effectLst/>
                <a:latin typeface="Arial" charset="0"/>
                <a:ea typeface="+mn-ea"/>
                <a:cs typeface="Arial" charset="0"/>
              </a:rPr>
              <a:t>Es besteht eine </a:t>
            </a:r>
            <a:r>
              <a:rPr lang="de-CH" sz="1200" b="1" i="0" kern="1200" dirty="0" smtClean="0">
                <a:solidFill>
                  <a:schemeClr val="tx1"/>
                </a:solidFill>
                <a:effectLst/>
                <a:latin typeface="Arial" charset="0"/>
                <a:ea typeface="+mn-ea"/>
                <a:cs typeface="Arial" charset="0"/>
              </a:rPr>
              <a:t>persönliche Beziehung </a:t>
            </a:r>
            <a:r>
              <a:rPr lang="de-CH" sz="1200" i="0" kern="1200" dirty="0" smtClean="0">
                <a:solidFill>
                  <a:schemeClr val="tx1"/>
                </a:solidFill>
                <a:effectLst/>
                <a:latin typeface="Arial" charset="0"/>
                <a:ea typeface="+mn-ea"/>
                <a:cs typeface="Arial" charset="0"/>
              </a:rPr>
              <a:t>zum Kontakt </a:t>
            </a:r>
          </a:p>
          <a:p>
            <a:pPr marL="228600" lvl="0" indent="-228600">
              <a:buFont typeface="+mj-lt"/>
              <a:buAutoNum type="arabicPeriod"/>
            </a:pPr>
            <a:r>
              <a:rPr lang="de-CH" sz="1200" i="0" kern="1200" dirty="0" smtClean="0">
                <a:solidFill>
                  <a:schemeClr val="tx1"/>
                </a:solidFill>
                <a:effectLst/>
                <a:latin typeface="Arial" charset="0"/>
                <a:ea typeface="+mn-ea"/>
                <a:cs typeface="Arial" charset="0"/>
              </a:rPr>
              <a:t>Es besteht ein </a:t>
            </a:r>
            <a:r>
              <a:rPr lang="de-CH" sz="1200" b="1" i="0" kern="1200" dirty="0" smtClean="0">
                <a:solidFill>
                  <a:schemeClr val="tx1"/>
                </a:solidFill>
                <a:effectLst/>
                <a:latin typeface="Arial" charset="0"/>
                <a:ea typeface="+mn-ea"/>
                <a:cs typeface="Arial" charset="0"/>
              </a:rPr>
              <a:t>Potential,</a:t>
            </a:r>
            <a:r>
              <a:rPr lang="de-CH" sz="1200" i="0" kern="1200" dirty="0" smtClean="0">
                <a:solidFill>
                  <a:schemeClr val="tx1"/>
                </a:solidFill>
                <a:effectLst/>
                <a:latin typeface="Arial" charset="0"/>
                <a:ea typeface="+mn-ea"/>
                <a:cs typeface="Arial" charset="0"/>
              </a:rPr>
              <a:t> bei dem Kontakt durch persönliche Betreuung ein </a:t>
            </a:r>
            <a:r>
              <a:rPr lang="de-CH" sz="1200" i="0" kern="1200" dirty="0" err="1" smtClean="0">
                <a:solidFill>
                  <a:schemeClr val="tx1"/>
                </a:solidFill>
                <a:effectLst/>
                <a:latin typeface="Arial" charset="0"/>
                <a:ea typeface="+mn-ea"/>
                <a:cs typeface="Arial" charset="0"/>
              </a:rPr>
              <a:t>Upgrading</a:t>
            </a:r>
            <a:r>
              <a:rPr lang="de-CH" sz="1200" i="0" kern="1200" dirty="0" smtClean="0">
                <a:solidFill>
                  <a:schemeClr val="tx1"/>
                </a:solidFill>
                <a:effectLst/>
                <a:latin typeface="Arial" charset="0"/>
                <a:ea typeface="+mn-ea"/>
                <a:cs typeface="Arial" charset="0"/>
              </a:rPr>
              <a:t> oder eine Erstspende zu erreichen</a:t>
            </a:r>
          </a:p>
          <a:p>
            <a:pPr marL="228600" lvl="0" indent="-228600">
              <a:buFont typeface="+mj-lt"/>
              <a:buAutoNum type="arabicPeriod"/>
            </a:pPr>
            <a:r>
              <a:rPr lang="de-CH" sz="1200" i="0" kern="1200" dirty="0" smtClean="0">
                <a:solidFill>
                  <a:schemeClr val="tx1"/>
                </a:solidFill>
                <a:effectLst/>
                <a:latin typeface="Arial" charset="0"/>
                <a:ea typeface="+mn-ea"/>
                <a:cs typeface="Arial" charset="0"/>
              </a:rPr>
              <a:t>Der Kontakt ist ein </a:t>
            </a:r>
            <a:r>
              <a:rPr lang="de-CH" sz="1200" b="1" i="0" kern="1200" dirty="0" smtClean="0">
                <a:solidFill>
                  <a:schemeClr val="tx1"/>
                </a:solidFill>
                <a:effectLst/>
                <a:latin typeface="Arial" charset="0"/>
                <a:ea typeface="+mn-ea"/>
                <a:cs typeface="Arial" charset="0"/>
              </a:rPr>
              <a:t>Stakeholder</a:t>
            </a:r>
            <a:r>
              <a:rPr lang="de-CH" sz="1200" i="0" kern="1200" dirty="0" smtClean="0">
                <a:solidFill>
                  <a:schemeClr val="tx1"/>
                </a:solidFill>
                <a:effectLst/>
                <a:latin typeface="Arial" charset="0"/>
                <a:ea typeface="+mn-ea"/>
                <a:cs typeface="Arial" charset="0"/>
              </a:rPr>
              <a:t> (z.B. Dienstleister/Zulieferer), mit dem der </a:t>
            </a:r>
            <a:r>
              <a:rPr lang="de-CH" sz="1200" i="0" kern="1200" dirty="0" err="1" smtClean="0">
                <a:solidFill>
                  <a:schemeClr val="tx1"/>
                </a:solidFill>
                <a:effectLst/>
                <a:latin typeface="Arial" charset="0"/>
                <a:ea typeface="+mn-ea"/>
                <a:cs typeface="Arial" charset="0"/>
              </a:rPr>
              <a:t>Accountmanager</a:t>
            </a:r>
            <a:r>
              <a:rPr lang="de-CH" sz="1200" i="0" kern="1200" dirty="0" smtClean="0">
                <a:solidFill>
                  <a:schemeClr val="tx1"/>
                </a:solidFill>
                <a:effectLst/>
                <a:latin typeface="Arial" charset="0"/>
                <a:ea typeface="+mn-ea"/>
                <a:cs typeface="Arial" charset="0"/>
              </a:rPr>
              <a:t> in regelmässigem Austausch steht (à wichtige Korrespondenz hinterlegen!)</a:t>
            </a:r>
          </a:p>
          <a:p>
            <a:r>
              <a:rPr lang="de-CH" sz="1200" i="0" kern="1200" dirty="0" smtClean="0">
                <a:solidFill>
                  <a:schemeClr val="tx1"/>
                </a:solidFill>
                <a:effectLst/>
                <a:latin typeface="Arial" charset="0"/>
                <a:ea typeface="+mn-ea"/>
                <a:cs typeface="Arial" charset="0"/>
              </a:rPr>
              <a:t>Keinesfalls dient die Vergabe eines </a:t>
            </a:r>
            <a:r>
              <a:rPr lang="de-CH" sz="1200" i="0" kern="1200" dirty="0" err="1" smtClean="0">
                <a:solidFill>
                  <a:schemeClr val="tx1"/>
                </a:solidFill>
                <a:effectLst/>
                <a:latin typeface="Arial" charset="0"/>
                <a:ea typeface="+mn-ea"/>
                <a:cs typeface="Arial" charset="0"/>
              </a:rPr>
              <a:t>Accountmanagers</a:t>
            </a:r>
            <a:r>
              <a:rPr lang="de-CH" sz="1200" i="0" kern="1200" dirty="0" smtClean="0">
                <a:solidFill>
                  <a:schemeClr val="tx1"/>
                </a:solidFill>
                <a:effectLst/>
                <a:latin typeface="Arial" charset="0"/>
                <a:ea typeface="+mn-ea"/>
                <a:cs typeface="Arial" charset="0"/>
              </a:rPr>
              <a:t> dazu, einen Kontakt vor </a:t>
            </a:r>
            <a:r>
              <a:rPr lang="de-CH" sz="1200" b="1" i="0" kern="1200" dirty="0" smtClean="0">
                <a:solidFill>
                  <a:schemeClr val="tx1"/>
                </a:solidFill>
                <a:effectLst/>
                <a:latin typeface="Arial" charset="0"/>
                <a:ea typeface="+mn-ea"/>
                <a:cs typeface="Arial" charset="0"/>
              </a:rPr>
              <a:t>Massnahmen zu „schützen“. </a:t>
            </a:r>
            <a:r>
              <a:rPr lang="de-CH" sz="1200" i="0" kern="1200" dirty="0" smtClean="0">
                <a:solidFill>
                  <a:schemeClr val="tx1"/>
                </a:solidFill>
                <a:effectLst/>
                <a:latin typeface="Arial" charset="0"/>
                <a:ea typeface="+mn-ea"/>
                <a:cs typeface="Arial" charset="0"/>
              </a:rPr>
              <a:t>Dazu gibt es die Ausschlüsse. Wird nicht mehr mit der Adresse gearbeitet, so ist das Merkmal „</a:t>
            </a:r>
            <a:r>
              <a:rPr lang="de-CH" sz="1200" i="0" kern="1200" dirty="0" err="1" smtClean="0">
                <a:solidFill>
                  <a:schemeClr val="tx1"/>
                </a:solidFill>
                <a:effectLst/>
                <a:latin typeface="Arial" charset="0"/>
                <a:ea typeface="+mn-ea"/>
                <a:cs typeface="Arial" charset="0"/>
              </a:rPr>
              <a:t>Accountmanager</a:t>
            </a:r>
            <a:r>
              <a:rPr lang="de-CH" sz="1200" i="0" kern="1200" dirty="0" smtClean="0">
                <a:solidFill>
                  <a:schemeClr val="tx1"/>
                </a:solidFill>
                <a:effectLst/>
                <a:latin typeface="Arial" charset="0"/>
                <a:ea typeface="+mn-ea"/>
                <a:cs typeface="Arial" charset="0"/>
              </a:rPr>
              <a:t>“ zu löschen. </a:t>
            </a:r>
          </a:p>
          <a:p>
            <a:endParaRPr lang="de-CH" sz="1200" i="0" kern="1200" dirty="0" smtClean="0">
              <a:solidFill>
                <a:schemeClr val="tx1"/>
              </a:solidFill>
              <a:effectLst/>
              <a:latin typeface="Arial" charset="0"/>
              <a:ea typeface="+mn-ea"/>
              <a:cs typeface="Arial" charset="0"/>
            </a:endParaRPr>
          </a:p>
          <a:p>
            <a:r>
              <a:rPr lang="de-CH" sz="1200" i="0" kern="1200" dirty="0" smtClean="0">
                <a:solidFill>
                  <a:schemeClr val="tx1"/>
                </a:solidFill>
                <a:effectLst/>
                <a:latin typeface="Arial" charset="0"/>
                <a:ea typeface="+mn-ea"/>
                <a:cs typeface="Arial" charset="0"/>
              </a:rPr>
              <a:t>Wechsel in OM RIA. </a:t>
            </a:r>
          </a:p>
          <a:p>
            <a:r>
              <a:rPr lang="de-CH" sz="1200" i="0" kern="1200" dirty="0" smtClean="0">
                <a:solidFill>
                  <a:schemeClr val="tx1"/>
                </a:solidFill>
                <a:effectLst/>
                <a:latin typeface="Arial" charset="0"/>
                <a:ea typeface="+mn-ea"/>
                <a:cs typeface="Arial" charset="0"/>
              </a:rPr>
              <a:t>Weisen Sie sich dem Kontakt als verantwortlicher </a:t>
            </a:r>
            <a:r>
              <a:rPr lang="de-CH" sz="1200" i="0" kern="1200" dirty="0" err="1" smtClean="0">
                <a:solidFill>
                  <a:schemeClr val="tx1"/>
                </a:solidFill>
                <a:effectLst/>
                <a:latin typeface="Arial" charset="0"/>
                <a:ea typeface="+mn-ea"/>
                <a:cs typeface="Arial" charset="0"/>
              </a:rPr>
              <a:t>Accountmanager</a:t>
            </a:r>
            <a:r>
              <a:rPr lang="de-CH" sz="1200" i="0" kern="1200" dirty="0" smtClean="0">
                <a:solidFill>
                  <a:schemeClr val="tx1"/>
                </a:solidFill>
                <a:effectLst/>
                <a:latin typeface="Arial" charset="0"/>
                <a:ea typeface="+mn-ea"/>
                <a:cs typeface="Arial" charset="0"/>
              </a:rPr>
              <a:t> zu, sofern der Kontakt von Ihnen persönlich und individuell betreut wird. Damit sind Sie für die Qualität, Aktualität und die DM-Massnahmen welche der Kontakt erhalten soll zuständig. Weiter erhält der Kontakt </a:t>
            </a:r>
            <a:r>
              <a:rPr lang="de-CH" sz="1200" b="1" i="0" kern="1200" dirty="0" smtClean="0">
                <a:solidFill>
                  <a:schemeClr val="tx1"/>
                </a:solidFill>
                <a:effectLst/>
                <a:latin typeface="Arial" charset="0"/>
                <a:ea typeface="+mn-ea"/>
                <a:cs typeface="Arial" charset="0"/>
              </a:rPr>
              <a:t>automatisch die jeweilige Abteilung </a:t>
            </a:r>
            <a:r>
              <a:rPr lang="de-CH" sz="1200" i="0" kern="1200" dirty="0" smtClean="0">
                <a:solidFill>
                  <a:schemeClr val="tx1"/>
                </a:solidFill>
                <a:effectLst/>
                <a:latin typeface="Arial" charset="0"/>
                <a:ea typeface="+mn-ea"/>
                <a:cs typeface="Arial" charset="0"/>
              </a:rPr>
              <a:t>zugewiesen und wird nur durch diese bearbeitet. Dieser Umstand lässt sich durch manuelle Merkmalsetzung individuell anpassen (Zusätzliche Abteilung und/oder DM-Massnahmen setzen). . </a:t>
            </a:r>
          </a:p>
          <a:p>
            <a:pPr marL="228600" lvl="0" indent="-228600">
              <a:buFont typeface="+mj-lt"/>
              <a:buAutoNum type="arabicPeriod"/>
            </a:pPr>
            <a:r>
              <a:rPr lang="de-CH" sz="1200" i="0" kern="1200" dirty="0" smtClean="0">
                <a:solidFill>
                  <a:schemeClr val="tx1"/>
                </a:solidFill>
                <a:effectLst/>
                <a:latin typeface="Arial" charset="0"/>
                <a:ea typeface="+mn-ea"/>
                <a:cs typeface="Arial" charset="0"/>
              </a:rPr>
              <a:t>Doppelklick in das Feld </a:t>
            </a:r>
            <a:r>
              <a:rPr lang="de-CH" sz="1200" i="0" kern="1200" dirty="0" err="1" smtClean="0">
                <a:solidFill>
                  <a:schemeClr val="tx1"/>
                </a:solidFill>
                <a:effectLst/>
                <a:latin typeface="Arial" charset="0"/>
                <a:ea typeface="+mn-ea"/>
                <a:cs typeface="Arial" charset="0"/>
              </a:rPr>
              <a:t>Accountmanager</a:t>
            </a:r>
            <a:r>
              <a:rPr lang="de-CH" sz="1200" i="0" kern="1200" dirty="0" smtClean="0">
                <a:solidFill>
                  <a:schemeClr val="tx1"/>
                </a:solidFill>
                <a:effectLst/>
                <a:latin typeface="Arial" charset="0"/>
                <a:ea typeface="+mn-ea"/>
                <a:cs typeface="Arial" charset="0"/>
              </a:rPr>
              <a:t>.</a:t>
            </a:r>
          </a:p>
          <a:p>
            <a:pPr marL="228600" lvl="0" indent="-228600">
              <a:buFont typeface="+mj-lt"/>
              <a:buAutoNum type="arabicPeriod"/>
            </a:pPr>
            <a:r>
              <a:rPr lang="de-CH" sz="1200" i="0" kern="1200" dirty="0" smtClean="0">
                <a:solidFill>
                  <a:schemeClr val="tx1"/>
                </a:solidFill>
                <a:effectLst/>
                <a:latin typeface="Arial" charset="0"/>
                <a:ea typeface="+mn-ea"/>
                <a:cs typeface="Arial" charset="0"/>
              </a:rPr>
              <a:t>Wählen Sie den </a:t>
            </a:r>
            <a:r>
              <a:rPr lang="de-CH" sz="1200" i="0" kern="1200" dirty="0" err="1" smtClean="0">
                <a:solidFill>
                  <a:schemeClr val="tx1"/>
                </a:solidFill>
                <a:effectLst/>
                <a:latin typeface="Arial" charset="0"/>
                <a:ea typeface="+mn-ea"/>
                <a:cs typeface="Arial" charset="0"/>
              </a:rPr>
              <a:t>Accounmanager</a:t>
            </a:r>
            <a:r>
              <a:rPr lang="de-CH" sz="1200" i="0" kern="1200" dirty="0" smtClean="0">
                <a:solidFill>
                  <a:schemeClr val="tx1"/>
                </a:solidFill>
                <a:effectLst/>
                <a:latin typeface="Arial" charset="0"/>
                <a:ea typeface="+mn-ea"/>
                <a:cs typeface="Arial" charset="0"/>
              </a:rPr>
              <a:t> im Drop-down Menu aus.</a:t>
            </a:r>
          </a:p>
          <a:p>
            <a:pPr marL="228600" lvl="0" indent="-228600">
              <a:buFont typeface="+mj-lt"/>
              <a:buAutoNum type="arabicPeriod"/>
            </a:pPr>
            <a:r>
              <a:rPr lang="de-CH" sz="1200" i="0" kern="1200" dirty="0" smtClean="0">
                <a:solidFill>
                  <a:schemeClr val="tx1"/>
                </a:solidFill>
                <a:effectLst/>
                <a:latin typeface="Arial" charset="0"/>
                <a:ea typeface="+mn-ea"/>
                <a:cs typeface="Arial" charset="0"/>
              </a:rPr>
              <a:t>Aktivieren Sie das Kontrollkästchen um Ihre Wahl zu bestätigen.</a:t>
            </a:r>
          </a:p>
          <a:p>
            <a:pPr marL="228600" lvl="0" indent="-228600">
              <a:buFont typeface="+mj-lt"/>
              <a:buAutoNum type="arabicPeriod"/>
            </a:pPr>
            <a:r>
              <a:rPr lang="de-CH" sz="1200" i="0" kern="1200" dirty="0" smtClean="0">
                <a:solidFill>
                  <a:schemeClr val="tx1"/>
                </a:solidFill>
                <a:effectLst/>
                <a:latin typeface="Arial" charset="0"/>
                <a:ea typeface="+mn-ea"/>
                <a:cs typeface="Arial" charset="0"/>
              </a:rPr>
              <a:t>Erfassen Sie eine Notiz mit der Information weshalb Sie den </a:t>
            </a:r>
            <a:r>
              <a:rPr lang="de-CH" sz="1200" i="0" kern="1200" dirty="0" err="1" smtClean="0">
                <a:solidFill>
                  <a:schemeClr val="tx1"/>
                </a:solidFill>
                <a:effectLst/>
                <a:latin typeface="Arial" charset="0"/>
                <a:ea typeface="+mn-ea"/>
                <a:cs typeface="Arial" charset="0"/>
              </a:rPr>
              <a:t>Accounmanager</a:t>
            </a:r>
            <a:r>
              <a:rPr lang="de-CH" sz="1200" i="0" kern="1200" dirty="0" smtClean="0">
                <a:solidFill>
                  <a:schemeClr val="tx1"/>
                </a:solidFill>
                <a:effectLst/>
                <a:latin typeface="Arial" charset="0"/>
                <a:ea typeface="+mn-ea"/>
                <a:cs typeface="Arial" charset="0"/>
              </a:rPr>
              <a:t> eingetragen haben.</a:t>
            </a:r>
          </a:p>
          <a:p>
            <a:pPr marL="228600" indent="-228600">
              <a:buFont typeface="+mj-lt"/>
              <a:buAutoNum type="arabicPeriod"/>
            </a:pPr>
            <a:r>
              <a:rPr lang="de-CH" sz="1200" i="0" kern="1200" dirty="0" smtClean="0">
                <a:solidFill>
                  <a:schemeClr val="tx1"/>
                </a:solidFill>
                <a:effectLst/>
                <a:latin typeface="Arial" charset="0"/>
                <a:ea typeface="+mn-ea"/>
                <a:cs typeface="Arial" charset="0"/>
              </a:rPr>
              <a:t>Speichern Sie ihre Wahl.</a:t>
            </a:r>
            <a:endParaRPr lang="de-CH" i="0"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16</a:t>
            </a:fld>
            <a:endParaRPr lang="de-CH"/>
          </a:p>
        </p:txBody>
      </p:sp>
    </p:spTree>
    <p:extLst>
      <p:ext uri="{BB962C8B-B14F-4D97-AF65-F5344CB8AC3E}">
        <p14:creationId xmlns:p14="http://schemas.microsoft.com/office/powerpoint/2010/main" val="1230337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pPr marL="0" lvl="0" indent="0">
              <a:buFont typeface="Arial" panose="020B0604020202020204" pitchFamily="34" charset="0"/>
              <a:buNone/>
            </a:pPr>
            <a:r>
              <a:rPr lang="de-CH" sz="1200" b="1" kern="1200" dirty="0" smtClean="0">
                <a:solidFill>
                  <a:schemeClr val="tx1"/>
                </a:solidFill>
                <a:effectLst/>
                <a:latin typeface="Arial" charset="0"/>
                <a:ea typeface="+mn-ea"/>
                <a:cs typeface="Arial" charset="0"/>
              </a:rPr>
              <a:t>Ein Beispiel aus</a:t>
            </a:r>
            <a:r>
              <a:rPr lang="de-CH" sz="1200" b="1" kern="1200" baseline="0" dirty="0" smtClean="0">
                <a:solidFill>
                  <a:schemeClr val="tx1"/>
                </a:solidFill>
                <a:effectLst/>
                <a:latin typeface="Arial" charset="0"/>
                <a:ea typeface="+mn-ea"/>
                <a:cs typeface="Arial" charset="0"/>
              </a:rPr>
              <a:t> dem Teilnehmerfeld? </a:t>
            </a:r>
            <a:r>
              <a:rPr lang="de-CH" sz="1200" kern="1200" dirty="0" smtClean="0">
                <a:solidFill>
                  <a:schemeClr val="tx1"/>
                </a:solidFill>
                <a:effectLst/>
                <a:latin typeface="Arial" charset="0"/>
                <a:ea typeface="+mn-ea"/>
                <a:cs typeface="Arial" charset="0"/>
              </a:rPr>
              <a:t>Hier zeigen und besprechen wir Beispiele welche auf die</a:t>
            </a:r>
            <a:r>
              <a:rPr lang="de-CH" sz="1200" kern="1200" baseline="0" dirty="0" smtClean="0">
                <a:solidFill>
                  <a:schemeClr val="tx1"/>
                </a:solidFill>
                <a:effectLst/>
                <a:latin typeface="Arial" charset="0"/>
                <a:ea typeface="+mn-ea"/>
                <a:cs typeface="Arial" charset="0"/>
              </a:rPr>
              <a:t> Teilnehmenden abgestimmt sind. </a:t>
            </a:r>
            <a:endParaRPr lang="de-CH" sz="1200" kern="1200" dirty="0" smtClean="0">
              <a:solidFill>
                <a:schemeClr val="tx1"/>
              </a:solidFill>
              <a:effectLst/>
              <a:latin typeface="Arial" charset="0"/>
              <a:ea typeface="+mn-ea"/>
              <a:cs typeface="Arial" charset="0"/>
            </a:endParaRPr>
          </a:p>
          <a:p>
            <a:pPr marL="171450" lvl="0" indent="-171450">
              <a:buFont typeface="Arial" panose="020B0604020202020204" pitchFamily="34" charset="0"/>
              <a:buChar char="•"/>
            </a:pPr>
            <a:r>
              <a:rPr lang="de-CH" sz="1200" kern="1200" dirty="0" smtClean="0">
                <a:solidFill>
                  <a:schemeClr val="tx1"/>
                </a:solidFill>
                <a:effectLst/>
                <a:latin typeface="Arial" charset="0"/>
                <a:ea typeface="+mn-ea"/>
                <a:cs typeface="Arial" charset="0"/>
              </a:rPr>
              <a:t>einfacher Gönner in MPH: Andreas Freivogel, 2788212 </a:t>
            </a:r>
          </a:p>
          <a:p>
            <a:pPr marL="171450" lvl="0" indent="-171450">
              <a:buFont typeface="Arial" panose="020B0604020202020204" pitchFamily="34" charset="0"/>
              <a:buChar char="•"/>
            </a:pPr>
            <a:r>
              <a:rPr lang="de-CH" sz="1200" kern="1200" dirty="0" err="1" smtClean="0">
                <a:solidFill>
                  <a:schemeClr val="tx1"/>
                </a:solidFill>
                <a:effectLst/>
                <a:latin typeface="Arial" charset="0"/>
                <a:ea typeface="+mn-ea"/>
                <a:cs typeface="Arial" charset="0"/>
              </a:rPr>
              <a:t>Highdonor</a:t>
            </a:r>
            <a:r>
              <a:rPr lang="de-CH" sz="1200" kern="1200" dirty="0" smtClean="0">
                <a:solidFill>
                  <a:schemeClr val="tx1"/>
                </a:solidFill>
                <a:effectLst/>
                <a:latin typeface="Arial" charset="0"/>
                <a:ea typeface="+mn-ea"/>
                <a:cs typeface="Arial" charset="0"/>
              </a:rPr>
              <a:t>/Legate: Claudio Molinari, 1361802</a:t>
            </a:r>
          </a:p>
          <a:p>
            <a:pPr marL="171450" lvl="0" indent="-171450">
              <a:buFont typeface="Arial" panose="020B0604020202020204" pitchFamily="34" charset="0"/>
              <a:buChar char="•"/>
            </a:pPr>
            <a:r>
              <a:rPr lang="de-CH" sz="1200" kern="1200" dirty="0" err="1" smtClean="0">
                <a:solidFill>
                  <a:schemeClr val="tx1"/>
                </a:solidFill>
                <a:effectLst/>
                <a:latin typeface="Arial" charset="0"/>
                <a:ea typeface="+mn-ea"/>
                <a:cs typeface="Arial" charset="0"/>
              </a:rPr>
              <a:t>Highdonor</a:t>
            </a:r>
            <a:r>
              <a:rPr lang="de-CH" sz="1200" kern="1200" dirty="0" smtClean="0">
                <a:solidFill>
                  <a:schemeClr val="tx1"/>
                </a:solidFill>
                <a:effectLst/>
                <a:latin typeface="Arial" charset="0"/>
                <a:ea typeface="+mn-ea"/>
                <a:cs typeface="Arial" charset="0"/>
              </a:rPr>
              <a:t>: Daniel Bickel 1315563</a:t>
            </a:r>
          </a:p>
          <a:p>
            <a:pPr marL="171450" lvl="0" indent="-171450">
              <a:buFont typeface="Arial" panose="020B0604020202020204" pitchFamily="34" charset="0"/>
              <a:buChar char="•"/>
            </a:pPr>
            <a:r>
              <a:rPr lang="de-CH" sz="1200" kern="1200" dirty="0" smtClean="0">
                <a:solidFill>
                  <a:schemeClr val="tx1"/>
                </a:solidFill>
                <a:effectLst/>
                <a:latin typeface="Arial" charset="0"/>
                <a:ea typeface="+mn-ea"/>
                <a:cs typeface="Arial" charset="0"/>
              </a:rPr>
              <a:t>Stakeholders als Zulieferer, </a:t>
            </a:r>
            <a:r>
              <a:rPr lang="de-CH" sz="1200" kern="1200" dirty="0" err="1" smtClean="0">
                <a:solidFill>
                  <a:schemeClr val="tx1"/>
                </a:solidFill>
                <a:effectLst/>
                <a:latin typeface="Arial" charset="0"/>
                <a:ea typeface="+mn-ea"/>
                <a:cs typeface="Arial" charset="0"/>
              </a:rPr>
              <a:t>Spiritline</a:t>
            </a:r>
            <a:r>
              <a:rPr lang="de-CH" sz="1200" kern="1200" dirty="0" smtClean="0">
                <a:solidFill>
                  <a:schemeClr val="tx1"/>
                </a:solidFill>
                <a:effectLst/>
                <a:latin typeface="Arial" charset="0"/>
                <a:ea typeface="+mn-ea"/>
                <a:cs typeface="Arial" charset="0"/>
              </a:rPr>
              <a:t> GmbH, 2746622</a:t>
            </a:r>
          </a:p>
          <a:p>
            <a:pPr marL="171450" lvl="0" indent="-171450">
              <a:buFont typeface="Arial" panose="020B0604020202020204" pitchFamily="34" charset="0"/>
              <a:buChar char="•"/>
            </a:pPr>
            <a:r>
              <a:rPr lang="de-CH" sz="1200" kern="1200" dirty="0" smtClean="0">
                <a:solidFill>
                  <a:schemeClr val="tx1"/>
                </a:solidFill>
                <a:effectLst/>
                <a:latin typeface="Arial" charset="0"/>
                <a:ea typeface="+mn-ea"/>
                <a:cs typeface="Arial" charset="0"/>
              </a:rPr>
              <a:t>Mitarbeiter Oscar Lüthi, 2740776</a:t>
            </a:r>
          </a:p>
          <a:p>
            <a:pPr marL="171450" lvl="0" indent="-171450">
              <a:buFont typeface="Arial" panose="020B0604020202020204" pitchFamily="34" charset="0"/>
              <a:buChar char="•"/>
            </a:pPr>
            <a:r>
              <a:rPr lang="de-CH" sz="1200" kern="1200" dirty="0" smtClean="0">
                <a:solidFill>
                  <a:schemeClr val="tx1"/>
                </a:solidFill>
                <a:effectLst/>
                <a:latin typeface="Arial" charset="0"/>
                <a:ea typeface="+mn-ea"/>
                <a:cs typeface="Arial" charset="0"/>
              </a:rPr>
              <a:t>Botschafter: Linda </a:t>
            </a:r>
            <a:r>
              <a:rPr lang="de-CH" sz="1200" kern="1200" dirty="0" err="1" smtClean="0">
                <a:solidFill>
                  <a:schemeClr val="tx1"/>
                </a:solidFill>
                <a:effectLst/>
                <a:latin typeface="Arial" charset="0"/>
                <a:ea typeface="+mn-ea"/>
                <a:cs typeface="Arial" charset="0"/>
              </a:rPr>
              <a:t>Fäh</a:t>
            </a:r>
            <a:r>
              <a:rPr lang="de-CH" sz="1200" kern="1200" dirty="0" smtClean="0">
                <a:solidFill>
                  <a:schemeClr val="tx1"/>
                </a:solidFill>
                <a:effectLst/>
                <a:latin typeface="Arial" charset="0"/>
                <a:ea typeface="+mn-ea"/>
                <a:cs typeface="Arial" charset="0"/>
              </a:rPr>
              <a:t>, 2686249 </a:t>
            </a:r>
          </a:p>
          <a:p>
            <a:pPr marL="171450" indent="-171450">
              <a:buFont typeface="Arial" panose="020B0604020202020204" pitchFamily="34" charset="0"/>
              <a:buChar char="•"/>
            </a:pPr>
            <a:r>
              <a:rPr lang="de-CH" sz="1200" kern="1200" dirty="0" smtClean="0">
                <a:solidFill>
                  <a:schemeClr val="tx1"/>
                </a:solidFill>
                <a:effectLst/>
                <a:latin typeface="Arial" charset="0"/>
                <a:ea typeface="+mn-ea"/>
                <a:cs typeface="Arial" charset="0"/>
              </a:rPr>
              <a:t>Stiftung: MEDICOR FOUNDATION, 1422762 </a:t>
            </a:r>
            <a:r>
              <a:rPr lang="de-CH" dirty="0" smtClean="0">
                <a:effectLst/>
              </a:rPr>
              <a:t> </a:t>
            </a:r>
            <a:r>
              <a:rPr lang="de-CH" sz="1200" kern="1200" dirty="0" smtClean="0">
                <a:solidFill>
                  <a:schemeClr val="tx1"/>
                </a:solidFill>
                <a:effectLst/>
                <a:latin typeface="Arial" charset="0"/>
                <a:ea typeface="+mn-ea"/>
                <a:cs typeface="Arial" charset="0"/>
              </a:rPr>
              <a:t> </a:t>
            </a:r>
          </a:p>
          <a:p>
            <a:pPr marL="171450" indent="-171450">
              <a:buFont typeface="Arial" panose="020B0604020202020204" pitchFamily="34" charset="0"/>
              <a:buChar char="•"/>
            </a:pPr>
            <a:endParaRPr lang="de-CH" sz="1200" kern="1200" dirty="0" smtClean="0">
              <a:solidFill>
                <a:schemeClr val="tx1"/>
              </a:solidFill>
              <a:effectLst/>
              <a:latin typeface="Arial" charset="0"/>
              <a:ea typeface="+mn-ea"/>
              <a:cs typeface="Arial" charset="0"/>
            </a:endParaRPr>
          </a:p>
          <a:p>
            <a:pPr marL="0" indent="0">
              <a:buFont typeface="Arial" panose="020B0604020202020204" pitchFamily="34" charset="0"/>
              <a:buNone/>
            </a:pPr>
            <a:r>
              <a:rPr lang="de-CH" sz="1200" b="1" kern="1200" dirty="0" smtClean="0">
                <a:solidFill>
                  <a:schemeClr val="tx1"/>
                </a:solidFill>
                <a:effectLst/>
                <a:latin typeface="Arial" charset="0"/>
                <a:ea typeface="+mn-ea"/>
                <a:cs typeface="Arial" charset="0"/>
              </a:rPr>
              <a:t>Diskussion mit Teilnehmer suchen.</a:t>
            </a:r>
            <a:endParaRPr lang="de-CH" b="1"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17</a:t>
            </a:fld>
            <a:endParaRPr lang="de-CH"/>
          </a:p>
        </p:txBody>
      </p:sp>
    </p:spTree>
    <p:extLst>
      <p:ext uri="{BB962C8B-B14F-4D97-AF65-F5344CB8AC3E}">
        <p14:creationId xmlns:p14="http://schemas.microsoft.com/office/powerpoint/2010/main" val="1932418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pPr marL="228600" indent="-228600">
              <a:buFont typeface="+mj-lt"/>
              <a:buAutoNum type="arabicPeriod"/>
            </a:pPr>
            <a:r>
              <a:rPr lang="de-CH" sz="1200" b="0" kern="1200" dirty="0" smtClean="0">
                <a:solidFill>
                  <a:schemeClr val="tx1"/>
                </a:solidFill>
                <a:effectLst/>
                <a:latin typeface="Arial" charset="0"/>
                <a:ea typeface="+mn-ea"/>
                <a:cs typeface="Arial" charset="0"/>
              </a:rPr>
              <a:t>konsequente Erfassen und Abbilden aller </a:t>
            </a:r>
            <a:r>
              <a:rPr lang="de-CH" sz="1200" b="0" kern="1200" dirty="0" err="1" smtClean="0">
                <a:solidFill>
                  <a:schemeClr val="tx1"/>
                </a:solidFill>
                <a:effectLst/>
                <a:latin typeface="Arial" charset="0"/>
                <a:ea typeface="+mn-ea"/>
                <a:cs typeface="Arial" charset="0"/>
              </a:rPr>
              <a:t>Touchpoints</a:t>
            </a:r>
            <a:endParaRPr lang="de-CH" sz="1200" b="0" kern="1200" dirty="0" smtClean="0">
              <a:solidFill>
                <a:schemeClr val="tx1"/>
              </a:solidFill>
              <a:effectLst/>
              <a:latin typeface="Arial" charset="0"/>
              <a:ea typeface="+mn-ea"/>
              <a:cs typeface="Arial" charset="0"/>
            </a:endParaRPr>
          </a:p>
          <a:p>
            <a:pPr marL="228600" indent="-228600">
              <a:buFont typeface="+mj-lt"/>
              <a:buAutoNum type="arabicPeriod"/>
            </a:pPr>
            <a:r>
              <a:rPr lang="de-CH" sz="1200" b="0" kern="1200" dirty="0" smtClean="0">
                <a:solidFill>
                  <a:schemeClr val="tx1"/>
                </a:solidFill>
                <a:effectLst/>
                <a:latin typeface="Arial" charset="0"/>
                <a:ea typeface="+mn-ea"/>
                <a:cs typeface="Arial" charset="0"/>
              </a:rPr>
              <a:t>Neue</a:t>
            </a:r>
            <a:r>
              <a:rPr lang="de-CH" sz="1200" b="0" kern="1200" baseline="0" dirty="0" smtClean="0">
                <a:solidFill>
                  <a:schemeClr val="tx1"/>
                </a:solidFill>
                <a:effectLst/>
                <a:latin typeface="Arial" charset="0"/>
                <a:ea typeface="+mn-ea"/>
                <a:cs typeface="Arial" charset="0"/>
              </a:rPr>
              <a:t> Merkmale / Packages </a:t>
            </a:r>
            <a:endParaRPr lang="de-CH" sz="1200" b="0" kern="1200" dirty="0" smtClean="0">
              <a:solidFill>
                <a:schemeClr val="tx1"/>
              </a:solidFill>
              <a:effectLst/>
              <a:latin typeface="Arial" charset="0"/>
              <a:ea typeface="+mn-ea"/>
              <a:cs typeface="Arial" charset="0"/>
            </a:endParaRPr>
          </a:p>
          <a:p>
            <a:pPr marL="228600" indent="-228600">
              <a:buFont typeface="+mj-lt"/>
              <a:buAutoNum type="arabicPeriod"/>
            </a:pPr>
            <a:r>
              <a:rPr lang="de-CH" sz="1200" b="0" kern="1200" dirty="0" err="1" smtClean="0">
                <a:solidFill>
                  <a:schemeClr val="tx1"/>
                </a:solidFill>
                <a:effectLst/>
                <a:latin typeface="Arial" charset="0"/>
                <a:ea typeface="+mn-ea"/>
                <a:cs typeface="Arial" charset="0"/>
              </a:rPr>
              <a:t>Accounmanager</a:t>
            </a:r>
            <a:r>
              <a:rPr lang="de-CH" sz="1200" b="0" kern="1200" baseline="0" dirty="0" smtClean="0">
                <a:solidFill>
                  <a:schemeClr val="tx1"/>
                </a:solidFill>
                <a:effectLst/>
                <a:latin typeface="Arial" charset="0"/>
                <a:ea typeface="+mn-ea"/>
                <a:cs typeface="Arial" charset="0"/>
              </a:rPr>
              <a:t> ist verantwortlich</a:t>
            </a:r>
          </a:p>
          <a:p>
            <a:pPr marL="228600" indent="-228600">
              <a:buFont typeface="+mj-lt"/>
              <a:buAutoNum type="arabicPeriod"/>
            </a:pPr>
            <a:r>
              <a:rPr lang="de-CH" sz="1200" b="0" kern="1200" baseline="0" dirty="0" smtClean="0">
                <a:solidFill>
                  <a:schemeClr val="tx1"/>
                </a:solidFill>
                <a:effectLst/>
                <a:latin typeface="Arial" charset="0"/>
                <a:ea typeface="+mn-ea"/>
                <a:cs typeface="Arial" charset="0"/>
              </a:rPr>
              <a:t>Neuerfasste Kontakte benötigen Merkmalsetzung</a:t>
            </a:r>
            <a:endParaRPr lang="de-CH" b="0"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18</a:t>
            </a:fld>
            <a:endParaRPr lang="de-CH"/>
          </a:p>
        </p:txBody>
      </p:sp>
    </p:spTree>
    <p:extLst>
      <p:ext uri="{BB962C8B-B14F-4D97-AF65-F5344CB8AC3E}">
        <p14:creationId xmlns:p14="http://schemas.microsoft.com/office/powerpoint/2010/main" val="2875489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sz="1200" b="0" kern="1200" dirty="0" smtClean="0">
                <a:solidFill>
                  <a:schemeClr val="tx1"/>
                </a:solidFill>
                <a:effectLst/>
                <a:latin typeface="Arial" charset="0"/>
                <a:ea typeface="+mn-ea"/>
                <a:cs typeface="Arial" charset="0"/>
              </a:rPr>
              <a:t>Angebot</a:t>
            </a:r>
            <a:r>
              <a:rPr lang="de-CH" sz="1200" b="0" kern="1200" baseline="0" dirty="0" smtClean="0">
                <a:solidFill>
                  <a:schemeClr val="tx1"/>
                </a:solidFill>
                <a:effectLst/>
                <a:latin typeface="Arial" charset="0"/>
                <a:ea typeface="+mn-ea"/>
                <a:cs typeface="Arial" charset="0"/>
              </a:rPr>
              <a:t> </a:t>
            </a:r>
            <a:r>
              <a:rPr lang="de-CH" sz="1200" b="1" kern="1200" dirty="0" smtClean="0">
                <a:solidFill>
                  <a:schemeClr val="tx1"/>
                </a:solidFill>
                <a:effectLst/>
                <a:latin typeface="Arial" charset="0"/>
                <a:ea typeface="+mn-ea"/>
                <a:cs typeface="Arial" charset="0"/>
              </a:rPr>
              <a:t>Einführungsprogramm der GS SRK</a:t>
            </a:r>
            <a:r>
              <a:rPr lang="de-CH" sz="1200" b="0" kern="1200" dirty="0" smtClean="0">
                <a:solidFill>
                  <a:schemeClr val="tx1"/>
                </a:solidFill>
                <a:effectLst/>
                <a:latin typeface="Arial" charset="0"/>
                <a:ea typeface="+mn-ea"/>
                <a:cs typeface="Arial" charset="0"/>
              </a:rPr>
              <a:t> </a:t>
            </a:r>
          </a:p>
          <a:p>
            <a:pPr marL="171450" indent="-171450">
              <a:buFont typeface="Arial" panose="020B0604020202020204" pitchFamily="34" charset="0"/>
              <a:buChar char="•"/>
            </a:pPr>
            <a:endParaRPr lang="de-CH" sz="1200" kern="1200" dirty="0" smtClean="0">
              <a:solidFill>
                <a:schemeClr val="tx1"/>
              </a:solidFill>
              <a:effectLst/>
              <a:latin typeface="Arial" charset="0"/>
              <a:ea typeface="+mn-ea"/>
              <a:cs typeface="Arial" charset="0"/>
            </a:endParaRPr>
          </a:p>
          <a:p>
            <a:pPr marL="171450" indent="-171450">
              <a:buFont typeface="Arial" panose="020B0604020202020204" pitchFamily="34" charset="0"/>
              <a:buChar char="•"/>
            </a:pPr>
            <a:r>
              <a:rPr lang="de-CH" sz="1200" kern="1200" dirty="0" smtClean="0">
                <a:solidFill>
                  <a:schemeClr val="tx1"/>
                </a:solidFill>
                <a:effectLst/>
                <a:latin typeface="Arial" charset="0"/>
                <a:ea typeface="+mn-ea"/>
                <a:cs typeface="Arial" charset="0"/>
              </a:rPr>
              <a:t>Die </a:t>
            </a:r>
            <a:r>
              <a:rPr lang="de-CH" sz="1200" b="1" kern="1200" dirty="0" smtClean="0">
                <a:solidFill>
                  <a:schemeClr val="tx1"/>
                </a:solidFill>
                <a:effectLst/>
                <a:latin typeface="Arial" charset="0"/>
                <a:ea typeface="+mn-ea"/>
                <a:cs typeface="Arial" charset="0"/>
              </a:rPr>
              <a:t>Task Force CRM</a:t>
            </a:r>
            <a:r>
              <a:rPr lang="de-CH" sz="1200" kern="1200" dirty="0" smtClean="0">
                <a:solidFill>
                  <a:schemeClr val="tx1"/>
                </a:solidFill>
                <a:effectLst/>
                <a:latin typeface="Arial" charset="0"/>
                <a:ea typeface="+mn-ea"/>
                <a:cs typeface="Arial" charset="0"/>
              </a:rPr>
              <a:t> setzt sich aus verschiedenen Personen aus dem Departement Marketing und Kommunikation zusammen und ist für die Ausbreitung der CRM Kultur und die </a:t>
            </a:r>
            <a:r>
              <a:rPr lang="de-CH" sz="1200" u="sng" kern="1200" dirty="0" smtClean="0">
                <a:solidFill>
                  <a:schemeClr val="tx1"/>
                </a:solidFill>
                <a:effectLst/>
                <a:latin typeface="Arial" charset="0"/>
                <a:ea typeface="+mn-ea"/>
                <a:cs typeface="Arial" charset="0"/>
              </a:rPr>
              <a:t>datenschutzkonforme Adresshandhabung im Marketing SRK </a:t>
            </a:r>
            <a:r>
              <a:rPr lang="de-CH" sz="1200" kern="1200" dirty="0" smtClean="0">
                <a:solidFill>
                  <a:schemeClr val="tx1"/>
                </a:solidFill>
                <a:effectLst/>
                <a:latin typeface="Arial" charset="0"/>
                <a:ea typeface="+mn-ea"/>
                <a:cs typeface="Arial" charset="0"/>
              </a:rPr>
              <a:t>verantwortlich. Dabei </a:t>
            </a:r>
            <a:r>
              <a:rPr lang="de-CH" sz="1200" u="sng" kern="1200" dirty="0" smtClean="0">
                <a:solidFill>
                  <a:schemeClr val="tx1"/>
                </a:solidFill>
                <a:effectLst/>
                <a:latin typeface="Arial" charset="0"/>
                <a:ea typeface="+mn-ea"/>
                <a:cs typeface="Arial" charset="0"/>
              </a:rPr>
              <a:t>sammelt sie Anforderungen und Inputs </a:t>
            </a:r>
            <a:r>
              <a:rPr lang="de-CH" sz="1200" kern="1200" dirty="0" smtClean="0">
                <a:solidFill>
                  <a:schemeClr val="tx1"/>
                </a:solidFill>
                <a:effectLst/>
                <a:latin typeface="Arial" charset="0"/>
                <a:ea typeface="+mn-ea"/>
                <a:cs typeface="Arial" charset="0"/>
              </a:rPr>
              <a:t>zu </a:t>
            </a:r>
            <a:r>
              <a:rPr lang="de-CH" sz="1200" kern="1200" dirty="0" err="1" smtClean="0">
                <a:solidFill>
                  <a:schemeClr val="tx1"/>
                </a:solidFill>
                <a:effectLst/>
                <a:latin typeface="Arial" charset="0"/>
                <a:ea typeface="+mn-ea"/>
                <a:cs typeface="Arial" charset="0"/>
              </a:rPr>
              <a:t>Handen</a:t>
            </a:r>
            <a:r>
              <a:rPr lang="de-CH" sz="1200" kern="1200" dirty="0" smtClean="0">
                <a:solidFill>
                  <a:schemeClr val="tx1"/>
                </a:solidFill>
                <a:effectLst/>
                <a:latin typeface="Arial" charset="0"/>
                <a:ea typeface="+mn-ea"/>
                <a:cs typeface="Arial" charset="0"/>
              </a:rPr>
              <a:t> der Leitung Public Fundraising, welche die Hauptverantwortung über das OM RIA trägt. Die Task Force CRM ist eine weitere Massnahme, das SRK </a:t>
            </a:r>
            <a:r>
              <a:rPr lang="de-CH" sz="1200" u="sng" kern="1200" dirty="0" err="1" smtClean="0">
                <a:solidFill>
                  <a:schemeClr val="tx1"/>
                </a:solidFill>
                <a:effectLst/>
                <a:latin typeface="Arial" charset="0"/>
                <a:ea typeface="+mn-ea"/>
                <a:cs typeface="Arial" charset="0"/>
              </a:rPr>
              <a:t>Donor-Centred</a:t>
            </a:r>
            <a:r>
              <a:rPr lang="de-CH" sz="1200" kern="1200" dirty="0" smtClean="0">
                <a:solidFill>
                  <a:schemeClr val="tx1"/>
                </a:solidFill>
                <a:effectLst/>
                <a:latin typeface="Arial" charset="0"/>
                <a:ea typeface="+mn-ea"/>
                <a:cs typeface="Arial" charset="0"/>
              </a:rPr>
              <a:t> zu positionieren und für zukünftige Herausforderungen zu wappnen.</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19</a:t>
            </a:fld>
            <a:endParaRPr lang="de-CH"/>
          </a:p>
        </p:txBody>
      </p:sp>
    </p:spTree>
    <p:extLst>
      <p:ext uri="{BB962C8B-B14F-4D97-AF65-F5344CB8AC3E}">
        <p14:creationId xmlns:p14="http://schemas.microsoft.com/office/powerpoint/2010/main" val="367180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pPr lvl="0"/>
            <a:r>
              <a:rPr lang="de-CH" sz="1200" kern="1200" dirty="0" smtClean="0">
                <a:solidFill>
                  <a:schemeClr val="tx1"/>
                </a:solidFill>
                <a:effectLst/>
                <a:latin typeface="Arial" charset="0"/>
                <a:ea typeface="+mn-ea"/>
                <a:cs typeface="Arial" charset="0"/>
              </a:rPr>
              <a:t>Kontaktpflege (Kontaktübersicht, Aktualität der Adresse, Abbilden der </a:t>
            </a:r>
            <a:r>
              <a:rPr lang="de-CH" sz="1200" kern="1200" dirty="0" err="1" smtClean="0">
                <a:solidFill>
                  <a:schemeClr val="tx1"/>
                </a:solidFill>
                <a:effectLst/>
                <a:latin typeface="Arial" charset="0"/>
                <a:ea typeface="+mn-ea"/>
                <a:cs typeface="Arial" charset="0"/>
              </a:rPr>
              <a:t>Touchpoints</a:t>
            </a:r>
            <a:r>
              <a:rPr lang="de-CH" sz="1200" kern="1200" dirty="0" smtClean="0">
                <a:solidFill>
                  <a:schemeClr val="tx1"/>
                </a:solidFill>
                <a:effectLst/>
                <a:latin typeface="Arial" charset="0"/>
                <a:ea typeface="+mn-ea"/>
                <a:cs typeface="Arial" charset="0"/>
              </a:rPr>
              <a:t>)</a:t>
            </a:r>
          </a:p>
          <a:p>
            <a:pPr lvl="0"/>
            <a:r>
              <a:rPr lang="de-CH" sz="1200" kern="1200" dirty="0" smtClean="0">
                <a:solidFill>
                  <a:schemeClr val="tx1"/>
                </a:solidFill>
                <a:effectLst/>
                <a:latin typeface="Arial" charset="0"/>
                <a:ea typeface="+mn-ea"/>
                <a:cs typeface="Arial" charset="0"/>
              </a:rPr>
              <a:t>Kontaktmanagement (Mutationen der Adresse, insbesondere das </a:t>
            </a:r>
            <a:r>
              <a:rPr lang="de-CH" sz="1200" kern="1200" dirty="0" err="1" smtClean="0">
                <a:solidFill>
                  <a:schemeClr val="tx1"/>
                </a:solidFill>
                <a:effectLst/>
                <a:latin typeface="Arial" charset="0"/>
                <a:ea typeface="+mn-ea"/>
                <a:cs typeface="Arial" charset="0"/>
              </a:rPr>
              <a:t>Dublettieren</a:t>
            </a:r>
            <a:r>
              <a:rPr lang="de-CH" sz="1200" kern="1200" dirty="0" smtClean="0">
                <a:solidFill>
                  <a:schemeClr val="tx1"/>
                </a:solidFill>
                <a:effectLst/>
                <a:latin typeface="Arial" charset="0"/>
                <a:ea typeface="+mn-ea"/>
                <a:cs typeface="Arial" charset="0"/>
              </a:rPr>
              <a:t> und Überführen)</a:t>
            </a:r>
          </a:p>
          <a:p>
            <a:pPr lvl="0"/>
            <a:r>
              <a:rPr lang="de-CH" sz="1200" kern="1200" dirty="0" smtClean="0">
                <a:solidFill>
                  <a:schemeClr val="tx1"/>
                </a:solidFill>
                <a:effectLst/>
                <a:latin typeface="Arial" charset="0"/>
                <a:ea typeface="+mn-ea"/>
                <a:cs typeface="Arial" charset="0"/>
              </a:rPr>
              <a:t>Notizen und Dokumente (Erfassen und Mutieren von Interaktionen im CRM)</a:t>
            </a:r>
          </a:p>
          <a:p>
            <a:pPr lvl="0"/>
            <a:r>
              <a:rPr lang="de-CH" sz="1200" kern="1200" dirty="0" smtClean="0">
                <a:solidFill>
                  <a:schemeClr val="tx1"/>
                </a:solidFill>
                <a:effectLst/>
                <a:latin typeface="Arial" charset="0"/>
                <a:ea typeface="+mn-ea"/>
                <a:cs typeface="Arial" charset="0"/>
              </a:rPr>
              <a:t>Verknüpfungen &amp; Verbindungen (Abbilden von Beziehungen eines Kontaktes)</a:t>
            </a:r>
          </a:p>
          <a:p>
            <a:pPr lvl="0"/>
            <a:r>
              <a:rPr lang="de-CH" sz="1200" kern="1200" dirty="0" smtClean="0">
                <a:solidFill>
                  <a:schemeClr val="tx1"/>
                </a:solidFill>
                <a:effectLst/>
                <a:latin typeface="Arial" charset="0"/>
                <a:ea typeface="+mn-ea"/>
                <a:cs typeface="Arial" charset="0"/>
              </a:rPr>
              <a:t>Auswertungen &amp; Selektionen (Arbeitsplatz, individuelle Bearbeitung des Stakeholders möglich durch gezielte Selektion).</a:t>
            </a:r>
          </a:p>
          <a:p>
            <a:endParaRPr lang="de-CH"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smtClean="0"/>
              <a:t>Keywords: </a:t>
            </a:r>
            <a:r>
              <a:rPr lang="de-CH" sz="1200" kern="1200" dirty="0" smtClean="0">
                <a:solidFill>
                  <a:schemeClr val="tx1"/>
                </a:solidFill>
                <a:effectLst/>
                <a:latin typeface="Arial" charset="0"/>
                <a:ea typeface="+mn-ea"/>
                <a:cs typeface="Arial" charset="0"/>
              </a:rPr>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CH" sz="1200" b="1" kern="1200" dirty="0" smtClean="0">
                <a:solidFill>
                  <a:schemeClr val="tx1"/>
                </a:solidFill>
                <a:effectLst/>
                <a:latin typeface="Arial" charset="0"/>
                <a:ea typeface="+mn-ea"/>
                <a:cs typeface="Arial" charset="0"/>
              </a:rPr>
              <a:t>Wissen teilen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CH" sz="1200" b="1" kern="1200" dirty="0" smtClean="0">
                <a:solidFill>
                  <a:schemeClr val="tx1"/>
                </a:solidFill>
                <a:effectLst/>
                <a:latin typeface="Arial" charset="0"/>
                <a:ea typeface="+mn-ea"/>
                <a:cs typeface="Arial" charset="0"/>
              </a:rPr>
              <a:t>Kundenorientierung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CH" sz="1200" b="1" kern="1200" dirty="0" smtClean="0">
                <a:solidFill>
                  <a:schemeClr val="tx1"/>
                </a:solidFill>
                <a:effectLst/>
                <a:latin typeface="Arial" charset="0"/>
                <a:ea typeface="+mn-ea"/>
                <a:cs typeface="Arial" charset="0"/>
              </a:rPr>
              <a:t>Effizienz</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CH" sz="1200" b="1" kern="1200" dirty="0" smtClean="0">
                <a:solidFill>
                  <a:schemeClr val="tx1"/>
                </a:solidFill>
                <a:effectLst/>
                <a:latin typeface="Arial" charset="0"/>
                <a:ea typeface="+mn-ea"/>
                <a:cs typeface="Arial" charset="0"/>
              </a:rPr>
              <a:t>Datenschutz</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CH" sz="1200" b="1" kern="1200" dirty="0" smtClean="0">
                <a:solidFill>
                  <a:schemeClr val="tx1"/>
                </a:solidFill>
                <a:effectLst/>
                <a:latin typeface="Arial" charset="0"/>
                <a:ea typeface="+mn-ea"/>
                <a:cs typeface="Arial" charset="0"/>
              </a:rPr>
              <a:t>Kundenbindung</a:t>
            </a:r>
          </a:p>
          <a:p>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2</a:t>
            </a:fld>
            <a:endParaRPr lang="de-CH"/>
          </a:p>
        </p:txBody>
      </p:sp>
    </p:spTree>
    <p:extLst>
      <p:ext uri="{BB962C8B-B14F-4D97-AF65-F5344CB8AC3E}">
        <p14:creationId xmlns:p14="http://schemas.microsoft.com/office/powerpoint/2010/main" val="1294224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b="1" dirty="0" smtClean="0"/>
              <a:t>Fragen?</a:t>
            </a:r>
          </a:p>
          <a:p>
            <a:endParaRPr lang="de-CH" dirty="0" smtClean="0"/>
          </a:p>
          <a:p>
            <a:r>
              <a:rPr lang="de-CH" dirty="0" smtClean="0"/>
              <a:t>Follow-</a:t>
            </a:r>
            <a:r>
              <a:rPr lang="de-CH" dirty="0" err="1" smtClean="0"/>
              <a:t>up</a:t>
            </a:r>
            <a:r>
              <a:rPr lang="de-CH" baseline="0" dirty="0" smtClean="0"/>
              <a:t> per Mail.</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20</a:t>
            </a:fld>
            <a:endParaRPr lang="de-CH"/>
          </a:p>
        </p:txBody>
      </p:sp>
    </p:spTree>
    <p:extLst>
      <p:ext uri="{BB962C8B-B14F-4D97-AF65-F5344CB8AC3E}">
        <p14:creationId xmlns:p14="http://schemas.microsoft.com/office/powerpoint/2010/main" val="3668905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Danke für eure</a:t>
            </a:r>
            <a:r>
              <a:rPr lang="de-CH" baseline="0" dirty="0" smtClean="0"/>
              <a:t> </a:t>
            </a:r>
            <a:r>
              <a:rPr lang="de-CH" baseline="0" smtClean="0"/>
              <a:t>engagierte Mitarbeit!</a:t>
            </a:r>
            <a:endParaRPr lang="de-CH"/>
          </a:p>
        </p:txBody>
      </p:sp>
      <p:sp>
        <p:nvSpPr>
          <p:cNvPr id="4" name="Foliennummernplatzhalter 3"/>
          <p:cNvSpPr>
            <a:spLocks noGrp="1"/>
          </p:cNvSpPr>
          <p:nvPr>
            <p:ph type="sldNum" sz="quarter" idx="10"/>
          </p:nvPr>
        </p:nvSpPr>
        <p:spPr/>
        <p:txBody>
          <a:bodyPr/>
          <a:lstStyle/>
          <a:p>
            <a:fld id="{42D07F05-B54E-431E-A1D8-F1B6D511E874}" type="slidenum">
              <a:rPr lang="de-CH" smtClean="0"/>
              <a:pPr/>
              <a:t>21</a:t>
            </a:fld>
            <a:endParaRPr lang="de-CH"/>
          </a:p>
        </p:txBody>
      </p:sp>
    </p:spTree>
    <p:extLst>
      <p:ext uri="{BB962C8B-B14F-4D97-AF65-F5344CB8AC3E}">
        <p14:creationId xmlns:p14="http://schemas.microsoft.com/office/powerpoint/2010/main" val="391807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Arial" charset="0"/>
                <a:ea typeface="+mn-ea"/>
                <a:cs typeface="Arial" charset="0"/>
              </a:rPr>
              <a:t>Das </a:t>
            </a:r>
            <a:r>
              <a:rPr lang="de-CH" sz="1200" b="1" kern="1200" dirty="0" smtClean="0">
                <a:solidFill>
                  <a:schemeClr val="tx1"/>
                </a:solidFill>
                <a:effectLst/>
                <a:latin typeface="Arial" charset="0"/>
                <a:ea typeface="+mn-ea"/>
                <a:cs typeface="Arial" charset="0"/>
              </a:rPr>
              <a:t>Datenmodell </a:t>
            </a:r>
            <a:r>
              <a:rPr lang="de-CH" sz="1200" kern="1200" dirty="0" smtClean="0">
                <a:solidFill>
                  <a:schemeClr val="tx1"/>
                </a:solidFill>
                <a:effectLst/>
                <a:latin typeface="Arial" charset="0"/>
                <a:ea typeface="+mn-ea"/>
                <a:cs typeface="Arial" charset="0"/>
              </a:rPr>
              <a:t>dient als Grundlage für das Beziehungsmanagement. Wir stellen den </a:t>
            </a:r>
            <a:r>
              <a:rPr lang="de-CH" sz="1200" b="1" kern="1200" dirty="0" smtClean="0">
                <a:solidFill>
                  <a:schemeClr val="tx1"/>
                </a:solidFill>
                <a:effectLst/>
                <a:latin typeface="Arial" charset="0"/>
                <a:ea typeface="+mn-ea"/>
                <a:cs typeface="Arial" charset="0"/>
              </a:rPr>
              <a:t>Aufbau und die Struktur </a:t>
            </a:r>
            <a:r>
              <a:rPr lang="de-CH" sz="1200" kern="1200" dirty="0" smtClean="0">
                <a:solidFill>
                  <a:schemeClr val="tx1"/>
                </a:solidFill>
                <a:effectLst/>
                <a:latin typeface="Arial" charset="0"/>
                <a:ea typeface="+mn-ea"/>
                <a:cs typeface="Arial" charset="0"/>
              </a:rPr>
              <a:t>des neuen Datenmodells vor uns zeigen auf, was eure </a:t>
            </a:r>
            <a:r>
              <a:rPr lang="de-CH" sz="1200" b="1" kern="1200" dirty="0" smtClean="0">
                <a:solidFill>
                  <a:schemeClr val="tx1"/>
                </a:solidFill>
                <a:effectLst/>
                <a:latin typeface="Arial" charset="0"/>
                <a:ea typeface="+mn-ea"/>
                <a:cs typeface="Arial" charset="0"/>
              </a:rPr>
              <a:t>Rechte und Pflichten </a:t>
            </a:r>
            <a:r>
              <a:rPr lang="de-CH" sz="1200" kern="1200" dirty="0" smtClean="0">
                <a:solidFill>
                  <a:schemeClr val="tx1"/>
                </a:solidFill>
                <a:effectLst/>
                <a:latin typeface="Arial" charset="0"/>
                <a:ea typeface="+mn-ea"/>
                <a:cs typeface="Arial" charset="0"/>
              </a:rPr>
              <a:t>sind und was es besonders zu beachten gilt. Dabei spielen wir immer wieder </a:t>
            </a:r>
            <a:r>
              <a:rPr lang="de-CH" sz="1200" b="1" kern="1200" dirty="0" smtClean="0">
                <a:solidFill>
                  <a:schemeClr val="tx1"/>
                </a:solidFill>
                <a:effectLst/>
                <a:latin typeface="Arial" charset="0"/>
                <a:ea typeface="+mn-ea"/>
                <a:cs typeface="Arial" charset="0"/>
              </a:rPr>
              <a:t>Fallbeispiele</a:t>
            </a:r>
            <a:r>
              <a:rPr lang="de-CH" sz="1200" kern="1200" dirty="0" smtClean="0">
                <a:solidFill>
                  <a:schemeClr val="tx1"/>
                </a:solidFill>
                <a:effectLst/>
                <a:latin typeface="Arial" charset="0"/>
                <a:ea typeface="+mn-ea"/>
                <a:cs typeface="Arial" charset="0"/>
              </a:rPr>
              <a:t> durch. Abgerundet wird das Modul durch einen </a:t>
            </a:r>
            <a:r>
              <a:rPr lang="de-CH" sz="1200" b="0" kern="1200" dirty="0" smtClean="0">
                <a:solidFill>
                  <a:schemeClr val="tx1"/>
                </a:solidFill>
                <a:effectLst/>
                <a:latin typeface="Arial" charset="0"/>
                <a:ea typeface="+mn-ea"/>
                <a:cs typeface="Arial" charset="0"/>
              </a:rPr>
              <a:t>Überblick der </a:t>
            </a:r>
            <a:r>
              <a:rPr lang="de-CH" sz="1200" b="1" kern="1200" dirty="0" smtClean="0">
                <a:solidFill>
                  <a:schemeClr val="tx1"/>
                </a:solidFill>
                <a:effectLst/>
                <a:latin typeface="Arial" charset="0"/>
                <a:ea typeface="+mn-ea"/>
                <a:cs typeface="Arial" charset="0"/>
              </a:rPr>
              <a:t>Zuständigkeiten </a:t>
            </a:r>
            <a:r>
              <a:rPr lang="de-CH" sz="1200" b="0" kern="1200" dirty="0" smtClean="0">
                <a:solidFill>
                  <a:schemeClr val="tx1"/>
                </a:solidFill>
                <a:effectLst/>
                <a:latin typeface="Arial" charset="0"/>
                <a:ea typeface="+mn-ea"/>
                <a:cs typeface="Arial" charset="0"/>
              </a:rPr>
              <a:t>und einen </a:t>
            </a:r>
            <a:r>
              <a:rPr lang="de-CH" sz="1200" b="1" kern="1200" dirty="0" smtClean="0">
                <a:solidFill>
                  <a:schemeClr val="tx1"/>
                </a:solidFill>
                <a:effectLst/>
                <a:latin typeface="Arial" charset="0"/>
                <a:ea typeface="+mn-ea"/>
                <a:cs typeface="Arial" charset="0"/>
              </a:rPr>
              <a:t>Ausblick</a:t>
            </a:r>
            <a:r>
              <a:rPr lang="de-CH" sz="1200" kern="1200" dirty="0" smtClean="0">
                <a:solidFill>
                  <a:schemeClr val="tx1"/>
                </a:solidFill>
                <a:effectLst/>
                <a:latin typeface="Arial" charset="0"/>
                <a:ea typeface="+mn-ea"/>
                <a:cs typeface="Arial" charset="0"/>
              </a:rPr>
              <a:t> auf kommende CRM Projekte. </a:t>
            </a:r>
            <a:endParaRPr lang="de-CH" b="0"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3</a:t>
            </a:fld>
            <a:endParaRPr lang="de-CH"/>
          </a:p>
        </p:txBody>
      </p:sp>
    </p:spTree>
    <p:extLst>
      <p:ext uri="{BB962C8B-B14F-4D97-AF65-F5344CB8AC3E}">
        <p14:creationId xmlns:p14="http://schemas.microsoft.com/office/powerpoint/2010/main" val="1555689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b="0" dirty="0" smtClean="0"/>
              <a:t>Unserer CRM Kultur: Keine einzelne Produkte im </a:t>
            </a:r>
            <a:r>
              <a:rPr lang="de-CH" b="1" dirty="0" smtClean="0"/>
              <a:t>Zentrum, sondern Stakeholder </a:t>
            </a:r>
            <a:r>
              <a:rPr lang="de-CH" b="0" dirty="0" smtClean="0"/>
              <a:t>und</a:t>
            </a:r>
            <a:r>
              <a:rPr lang="de-CH" b="0" baseline="0" dirty="0" smtClean="0"/>
              <a:t> dessen Interessen und Vorlieben. </a:t>
            </a:r>
            <a:r>
              <a:rPr lang="de-CH" b="1" baseline="0" dirty="0" smtClean="0"/>
              <a:t>Interaktionen werden abgebildet und dienen als Grundlage für </a:t>
            </a:r>
            <a:r>
              <a:rPr lang="de-CH" b="1" baseline="0" dirty="0" err="1" smtClean="0"/>
              <a:t>Folegkorrespondenz</a:t>
            </a:r>
            <a:r>
              <a:rPr lang="de-CH" b="1" baseline="0" dirty="0" smtClean="0"/>
              <a:t>.</a:t>
            </a:r>
            <a:r>
              <a:rPr lang="de-CH" b="0" baseline="0" dirty="0" smtClean="0"/>
              <a:t> </a:t>
            </a:r>
            <a:r>
              <a:rPr lang="de-CH" sz="1200" b="1" kern="1200" dirty="0" smtClean="0">
                <a:solidFill>
                  <a:schemeClr val="tx1"/>
                </a:solidFill>
                <a:effectLst/>
                <a:latin typeface="Arial" charset="0"/>
                <a:ea typeface="+mn-ea"/>
                <a:cs typeface="Arial" charset="0"/>
              </a:rPr>
              <a:t>Geteiltes Wissen</a:t>
            </a:r>
            <a:r>
              <a:rPr lang="de-CH" sz="1200" b="0" kern="1200" dirty="0" smtClean="0">
                <a:solidFill>
                  <a:schemeClr val="tx1"/>
                </a:solidFill>
                <a:effectLst/>
                <a:latin typeface="Arial" charset="0"/>
                <a:ea typeface="+mn-ea"/>
                <a:cs typeface="Arial" charset="0"/>
              </a:rPr>
              <a:t> rundet das Profil stärker ab, was spezialisierte und </a:t>
            </a:r>
            <a:r>
              <a:rPr lang="de-CH" sz="1200" b="1" kern="1200" dirty="0" smtClean="0">
                <a:solidFill>
                  <a:schemeClr val="tx1"/>
                </a:solidFill>
                <a:effectLst/>
                <a:latin typeface="Arial" charset="0"/>
                <a:ea typeface="+mn-ea"/>
                <a:cs typeface="Arial" charset="0"/>
              </a:rPr>
              <a:t>gezielte Massnahmen </a:t>
            </a:r>
            <a:r>
              <a:rPr lang="de-CH" sz="1200" b="0" kern="1200" dirty="0" smtClean="0">
                <a:solidFill>
                  <a:schemeClr val="tx1"/>
                </a:solidFill>
                <a:effectLst/>
                <a:latin typeface="Arial" charset="0"/>
                <a:ea typeface="+mn-ea"/>
                <a:cs typeface="Arial" charset="0"/>
              </a:rPr>
              <a:t>möglich macht. </a:t>
            </a:r>
          </a:p>
          <a:p>
            <a:endParaRPr lang="de-CH" sz="1200" b="0" kern="1200" dirty="0" smtClean="0">
              <a:solidFill>
                <a:schemeClr val="tx1"/>
              </a:solidFill>
              <a:effectLst/>
              <a:latin typeface="Arial" charset="0"/>
              <a:ea typeface="+mn-ea"/>
              <a:cs typeface="Arial" charset="0"/>
            </a:endParaRPr>
          </a:p>
          <a:p>
            <a:pPr marL="285750" indent="-285750">
              <a:buFont typeface="Arial" panose="020B0604020202020204" pitchFamily="34" charset="0"/>
              <a:buChar char="•"/>
            </a:pPr>
            <a:r>
              <a:rPr lang="de-CH" b="0" dirty="0" smtClean="0"/>
              <a:t>Stakeholder und deren Beziehung zum SRK stehen im Zentrum unserer Aktivitäten</a:t>
            </a:r>
          </a:p>
          <a:p>
            <a:pPr marL="285750" indent="-285750">
              <a:buFont typeface="Arial" panose="020B0604020202020204" pitchFamily="34" charset="0"/>
              <a:buChar char="•"/>
            </a:pPr>
            <a:r>
              <a:rPr lang="de-CH" b="0" dirty="0" smtClean="0"/>
              <a:t>Jeder Kontakt mit Stakeholdern wird festgehalten</a:t>
            </a:r>
          </a:p>
          <a:p>
            <a:pPr marL="285750" indent="-285750">
              <a:buFont typeface="Arial" panose="020B0604020202020204" pitchFamily="34" charset="0"/>
              <a:buChar char="•"/>
            </a:pPr>
            <a:r>
              <a:rPr lang="de-CH" b="0" dirty="0" smtClean="0"/>
              <a:t>Bei Interaktionen mit Stakeholdern wird das gesammelte Wissen zu Rate gezogen</a:t>
            </a:r>
          </a:p>
          <a:p>
            <a:pPr marL="285750" indent="-285750">
              <a:buFont typeface="Arial" panose="020B0604020202020204" pitchFamily="34" charset="0"/>
              <a:buChar char="•"/>
            </a:pPr>
            <a:r>
              <a:rPr lang="de-CH" b="0" dirty="0" smtClean="0"/>
              <a:t>Daten zu Interessen und Ausschlüssen ermöglichen ein zielgerichtetes und spezialisiertes Angebot</a:t>
            </a:r>
          </a:p>
          <a:p>
            <a:pPr marL="285750" indent="-285750">
              <a:buFont typeface="Arial" panose="020B0604020202020204" pitchFamily="34" charset="0"/>
              <a:buChar char="•"/>
            </a:pPr>
            <a:r>
              <a:rPr lang="de-CH" b="0" dirty="0" smtClean="0"/>
              <a:t>Wissen ist Macht – Geteiltes Wissen macht alle stärker</a:t>
            </a:r>
          </a:p>
          <a:p>
            <a:pPr marL="285750" indent="-285750">
              <a:buFont typeface="Arial" panose="020B0604020202020204" pitchFamily="34" charset="0"/>
              <a:buChar char="•"/>
            </a:pPr>
            <a:r>
              <a:rPr lang="de-CH" b="0" dirty="0" smtClean="0"/>
              <a:t>Vorteil aus dem Kennen unserer Stakeholder</a:t>
            </a:r>
          </a:p>
          <a:p>
            <a:pPr marL="285750" indent="-285750">
              <a:buFont typeface="Arial" panose="020B0604020202020204" pitchFamily="34" charset="0"/>
              <a:buChar char="•"/>
            </a:pPr>
            <a:r>
              <a:rPr lang="de-CH" dirty="0" smtClean="0"/>
              <a:t>Wechsel von produktorientiertem zu kundenorientiertem Verhalten</a:t>
            </a:r>
            <a:endParaRPr lang="de-CH" sz="1200" b="0" kern="1200" dirty="0" smtClean="0">
              <a:solidFill>
                <a:schemeClr val="tx1"/>
              </a:solidFill>
              <a:effectLst/>
              <a:latin typeface="Arial" charset="0"/>
              <a:ea typeface="+mn-ea"/>
              <a:cs typeface="Arial" charset="0"/>
            </a:endParaRPr>
          </a:p>
          <a:p>
            <a:endParaRPr lang="de-CH" sz="1200" b="0" kern="1200" dirty="0" smtClean="0">
              <a:solidFill>
                <a:schemeClr val="tx1"/>
              </a:solidFill>
              <a:effectLst/>
              <a:latin typeface="Arial" charset="0"/>
              <a:ea typeface="+mn-ea"/>
              <a:cs typeface="Arial" charset="0"/>
            </a:endParaRPr>
          </a:p>
          <a:p>
            <a:r>
              <a:rPr lang="de-CH" sz="1200" b="1" kern="1200" dirty="0" smtClean="0">
                <a:solidFill>
                  <a:schemeClr val="tx1"/>
                </a:solidFill>
                <a:effectLst/>
                <a:latin typeface="Arial" charset="0"/>
                <a:ea typeface="+mn-ea"/>
                <a:cs typeface="Arial" charset="0"/>
              </a:rPr>
              <a:t>Die CRM Kultur ergibt sich durch ein gemeinsames, stetiges Wiederholen dieser Art der Kundenbetreuung. </a:t>
            </a:r>
            <a:endParaRPr lang="de-CH" sz="1200" b="1" kern="1200" dirty="0" smtClean="0">
              <a:solidFill>
                <a:schemeClr val="tx1"/>
              </a:solidFill>
              <a:effectLst/>
              <a:latin typeface="Arial" charset="0"/>
              <a:ea typeface="+mn-ea"/>
              <a:cs typeface="Arial" charset="0"/>
            </a:endParaRPr>
          </a:p>
          <a:p>
            <a:endParaRPr lang="de-CH" sz="1200" b="1" kern="1200" dirty="0" smtClean="0">
              <a:solidFill>
                <a:schemeClr val="tx1"/>
              </a:solidFill>
              <a:effectLst/>
              <a:latin typeface="Arial" charset="0"/>
              <a:ea typeface="+mn-ea"/>
              <a:cs typeface="Arial" charset="0"/>
            </a:endParaRPr>
          </a:p>
          <a:p>
            <a:endParaRPr lang="en-US" b="1" dirty="0" smtClean="0"/>
          </a:p>
        </p:txBody>
      </p:sp>
      <p:sp>
        <p:nvSpPr>
          <p:cNvPr id="4" name="Foliennummernplatzhalter 3"/>
          <p:cNvSpPr>
            <a:spLocks noGrp="1"/>
          </p:cNvSpPr>
          <p:nvPr>
            <p:ph type="sldNum" sz="quarter" idx="10"/>
          </p:nvPr>
        </p:nvSpPr>
        <p:spPr/>
        <p:txBody>
          <a:bodyPr/>
          <a:lstStyle/>
          <a:p>
            <a:fld id="{42D07F05-B54E-431E-A1D8-F1B6D511E874}" type="slidenum">
              <a:rPr lang="de-CH" smtClean="0"/>
              <a:pPr/>
              <a:t>4</a:t>
            </a:fld>
            <a:endParaRPr lang="de-CH"/>
          </a:p>
        </p:txBody>
      </p:sp>
    </p:spTree>
    <p:extLst>
      <p:ext uri="{BB962C8B-B14F-4D97-AF65-F5344CB8AC3E}">
        <p14:creationId xmlns:p14="http://schemas.microsoft.com/office/powerpoint/2010/main" val="304911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CH" sz="1200" kern="1200" dirty="0" smtClean="0">
                <a:solidFill>
                  <a:schemeClr val="tx1"/>
                </a:solidFill>
                <a:effectLst/>
                <a:latin typeface="Arial" charset="0"/>
                <a:ea typeface="+mn-ea"/>
                <a:cs typeface="Arial" charset="0"/>
              </a:rPr>
              <a:t>Wir versuchen mit der folgenden Struktur die Vorlieben und Wünsche unserer Stakeholder besser und individueller abzubilden. Wissen über Stakeholder für alle Mitarbeiter der Geschäftsstelle zugänglich machen. Das Datenmodell ist deshalb auf die unterschiedlichen Bedürfnisse der </a:t>
            </a:r>
            <a:r>
              <a:rPr lang="de-CH" sz="1200" b="1" kern="1200" dirty="0" smtClean="0">
                <a:solidFill>
                  <a:schemeClr val="tx1"/>
                </a:solidFill>
                <a:effectLst/>
                <a:latin typeface="Arial" charset="0"/>
                <a:ea typeface="+mn-ea"/>
                <a:cs typeface="Arial" charset="0"/>
              </a:rPr>
              <a:t>verschiedenen Ansprechpartner innerhalb der Geschäftsstelle</a:t>
            </a:r>
            <a:r>
              <a:rPr lang="de-CH" sz="1200" kern="1200" dirty="0" smtClean="0">
                <a:solidFill>
                  <a:schemeClr val="tx1"/>
                </a:solidFill>
                <a:effectLst/>
                <a:latin typeface="Arial" charset="0"/>
                <a:ea typeface="+mn-ea"/>
                <a:cs typeface="Arial" charset="0"/>
              </a:rPr>
              <a:t> im Dialog mit deren Stakeholdern angepasst. </a:t>
            </a:r>
            <a:r>
              <a:rPr lang="de-CH" sz="1200" b="1" kern="1200" dirty="0" smtClean="0">
                <a:solidFill>
                  <a:schemeClr val="tx1"/>
                </a:solidFill>
                <a:effectLst/>
                <a:latin typeface="Arial" charset="0"/>
                <a:ea typeface="+mn-ea"/>
                <a:cs typeface="Arial" charset="0"/>
              </a:rPr>
              <a:t>Massgeschneiderte Ideen und Produkte</a:t>
            </a:r>
            <a:r>
              <a:rPr lang="de-CH" sz="1200" kern="1200" dirty="0" smtClean="0">
                <a:solidFill>
                  <a:schemeClr val="tx1"/>
                </a:solidFill>
                <a:effectLst/>
                <a:latin typeface="Arial" charset="0"/>
                <a:ea typeface="+mn-ea"/>
                <a:cs typeface="Arial" charset="0"/>
              </a:rPr>
              <a:t>, welche auf Wünsche, Bedürfnisse und Haltungen des Stakeholder</a:t>
            </a:r>
            <a:r>
              <a:rPr lang="de-CH" sz="1200" kern="1200" baseline="0" dirty="0" smtClean="0">
                <a:solidFill>
                  <a:schemeClr val="tx1"/>
                </a:solidFill>
                <a:effectLst/>
                <a:latin typeface="Arial" charset="0"/>
                <a:ea typeface="+mn-ea"/>
                <a:cs typeface="Arial" charset="0"/>
              </a:rPr>
              <a:t> </a:t>
            </a:r>
            <a:r>
              <a:rPr lang="de-CH" sz="1200" kern="1200" dirty="0" smtClean="0">
                <a:solidFill>
                  <a:schemeClr val="tx1"/>
                </a:solidFill>
                <a:effectLst/>
                <a:latin typeface="Arial" charset="0"/>
                <a:ea typeface="+mn-ea"/>
                <a:cs typeface="Arial" charset="0"/>
              </a:rPr>
              <a:t>abgestimmt ist. Das bildet </a:t>
            </a:r>
            <a:r>
              <a:rPr lang="de-CH" sz="1200" b="1" kern="1200" dirty="0" smtClean="0">
                <a:solidFill>
                  <a:schemeClr val="tx1"/>
                </a:solidFill>
                <a:effectLst/>
                <a:latin typeface="Arial" charset="0"/>
                <a:ea typeface="+mn-ea"/>
                <a:cs typeface="Arial" charset="0"/>
              </a:rPr>
              <a:t>Kundentreue und damit</a:t>
            </a:r>
            <a:r>
              <a:rPr lang="de-CH" sz="1200" b="1" kern="1200" baseline="0" dirty="0" smtClean="0">
                <a:solidFill>
                  <a:schemeClr val="tx1"/>
                </a:solidFill>
                <a:effectLst/>
                <a:latin typeface="Arial" charset="0"/>
                <a:ea typeface="+mn-ea"/>
                <a:cs typeface="Arial" charset="0"/>
              </a:rPr>
              <a:t> Effizienz</a:t>
            </a:r>
            <a:r>
              <a:rPr lang="de-CH" sz="1200" b="1" kern="1200" dirty="0" smtClean="0">
                <a:solidFill>
                  <a:schemeClr val="tx1"/>
                </a:solidFill>
                <a:effectLst/>
                <a:latin typeface="Arial" charset="0"/>
                <a:ea typeface="+mn-ea"/>
                <a:cs typeface="Arial" charset="0"/>
              </a:rPr>
              <a:t>.</a:t>
            </a:r>
            <a:r>
              <a:rPr lang="de-CH" sz="1200" kern="1200" dirty="0" smtClean="0">
                <a:solidFill>
                  <a:schemeClr val="tx1"/>
                </a:solidFill>
                <a:effectLst/>
                <a:latin typeface="Arial" charset="0"/>
                <a:ea typeface="+mn-ea"/>
                <a:cs typeface="Arial" charset="0"/>
              </a:rPr>
              <a:t> Das SRK gewinnt in der Aussenwahrnehmung</a:t>
            </a:r>
            <a:r>
              <a:rPr lang="de-CH" sz="1200" kern="1200" baseline="0" dirty="0" smtClean="0">
                <a:solidFill>
                  <a:schemeClr val="tx1"/>
                </a:solidFill>
                <a:effectLst/>
                <a:latin typeface="Arial" charset="0"/>
                <a:ea typeface="+mn-ea"/>
                <a:cs typeface="Arial" charset="0"/>
              </a:rPr>
              <a:t> deutlich an </a:t>
            </a:r>
            <a:r>
              <a:rPr lang="de-CH" sz="1200" b="1" kern="1200" baseline="0" dirty="0" smtClean="0">
                <a:solidFill>
                  <a:schemeClr val="tx1"/>
                </a:solidFill>
                <a:effectLst/>
                <a:latin typeface="Arial" charset="0"/>
                <a:ea typeface="+mn-ea"/>
                <a:cs typeface="Arial" charset="0"/>
              </a:rPr>
              <a:t>Professionalität.</a:t>
            </a:r>
            <a:endParaRPr lang="de-CH" sz="1200" b="1" kern="1200" dirty="0" smtClean="0">
              <a:solidFill>
                <a:schemeClr val="tx1"/>
              </a:solidFill>
              <a:effectLst/>
              <a:latin typeface="Arial" charset="0"/>
              <a:ea typeface="+mn-ea"/>
              <a:cs typeface="Arial" charset="0"/>
            </a:endParaRPr>
          </a:p>
          <a:p>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5</a:t>
            </a:fld>
            <a:endParaRPr lang="de-CH"/>
          </a:p>
        </p:txBody>
      </p:sp>
    </p:spTree>
    <p:extLst>
      <p:ext uri="{BB962C8B-B14F-4D97-AF65-F5344CB8AC3E}">
        <p14:creationId xmlns:p14="http://schemas.microsoft.com/office/powerpoint/2010/main" val="760755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sz="1200" b="0" kern="1200" dirty="0" smtClean="0">
                <a:solidFill>
                  <a:schemeClr val="tx1"/>
                </a:solidFill>
                <a:effectLst/>
                <a:latin typeface="Arial" charset="0"/>
                <a:ea typeface="+mn-ea"/>
                <a:cs typeface="Arial" charset="0"/>
              </a:rPr>
              <a:t>Was ist ein Datenmodell?</a:t>
            </a:r>
            <a:r>
              <a:rPr lang="de-CH" sz="1200" b="0" kern="1200" baseline="0" dirty="0" smtClean="0">
                <a:solidFill>
                  <a:schemeClr val="tx1"/>
                </a:solidFill>
                <a:effectLst/>
                <a:latin typeface="Arial" charset="0"/>
                <a:ea typeface="+mn-ea"/>
                <a:cs typeface="Arial" charset="0"/>
              </a:rPr>
              <a:t> </a:t>
            </a:r>
            <a:r>
              <a:rPr lang="de-CH" sz="1200" b="1" kern="1200" baseline="0" dirty="0" smtClean="0">
                <a:solidFill>
                  <a:schemeClr val="tx1"/>
                </a:solidFill>
                <a:effectLst/>
                <a:latin typeface="Arial" charset="0"/>
                <a:ea typeface="+mn-ea"/>
                <a:cs typeface="Arial" charset="0"/>
              </a:rPr>
              <a:t>Verweis an Datenmodell </a:t>
            </a:r>
            <a:r>
              <a:rPr lang="de-CH" sz="1200" b="0" kern="1200" baseline="0" dirty="0" smtClean="0">
                <a:solidFill>
                  <a:schemeClr val="tx1"/>
                </a:solidFill>
                <a:effectLst/>
                <a:latin typeface="Arial" charset="0"/>
                <a:ea typeface="+mn-ea"/>
                <a:cs typeface="Arial" charset="0"/>
              </a:rPr>
              <a:t>an der Wand. Interaktion.</a:t>
            </a:r>
            <a:endParaRPr lang="de-CH" sz="1200" b="0" kern="1200" dirty="0" smtClean="0">
              <a:solidFill>
                <a:schemeClr val="tx1"/>
              </a:solidFill>
              <a:effectLst/>
              <a:latin typeface="Arial" charset="0"/>
              <a:ea typeface="+mn-ea"/>
              <a:cs typeface="Arial" charset="0"/>
            </a:endParaRPr>
          </a:p>
          <a:p>
            <a:endParaRPr lang="de-CH" sz="1200" b="1" kern="1200" dirty="0" smtClean="0">
              <a:solidFill>
                <a:schemeClr val="tx1"/>
              </a:solidFill>
              <a:effectLst/>
              <a:latin typeface="Arial" charset="0"/>
              <a:ea typeface="+mn-ea"/>
              <a:cs typeface="Arial" charset="0"/>
            </a:endParaRPr>
          </a:p>
          <a:p>
            <a:r>
              <a:rPr lang="de-CH" sz="1200" b="1" kern="1200" dirty="0" smtClean="0">
                <a:solidFill>
                  <a:schemeClr val="tx1"/>
                </a:solidFill>
                <a:effectLst/>
                <a:latin typeface="Arial" charset="0"/>
                <a:ea typeface="+mn-ea"/>
                <a:cs typeface="Arial" charset="0"/>
              </a:rPr>
              <a:t>Ein Datenmodell bildet Daten und ihrer Beziehungen zueinander ab. </a:t>
            </a:r>
            <a:r>
              <a:rPr lang="de-CH" sz="1200" b="0" kern="1200" dirty="0" smtClean="0">
                <a:solidFill>
                  <a:schemeClr val="tx1"/>
                </a:solidFill>
                <a:effectLst/>
                <a:latin typeface="Arial" charset="0"/>
                <a:ea typeface="+mn-ea"/>
                <a:cs typeface="Arial" charset="0"/>
              </a:rPr>
              <a:t>Datenmodelle</a:t>
            </a:r>
            <a:r>
              <a:rPr lang="de-CH" sz="1200" b="1" kern="1200" dirty="0" smtClean="0">
                <a:solidFill>
                  <a:schemeClr val="tx1"/>
                </a:solidFill>
                <a:effectLst/>
                <a:latin typeface="Arial" charset="0"/>
                <a:ea typeface="+mn-ea"/>
                <a:cs typeface="Arial" charset="0"/>
              </a:rPr>
              <a:t> </a:t>
            </a:r>
            <a:r>
              <a:rPr lang="de-CH" sz="1200" kern="1200" dirty="0" smtClean="0">
                <a:solidFill>
                  <a:schemeClr val="tx1"/>
                </a:solidFill>
                <a:effectLst/>
                <a:latin typeface="Arial" charset="0"/>
                <a:ea typeface="+mn-ea"/>
                <a:cs typeface="Arial" charset="0"/>
              </a:rPr>
              <a:t>und die zu deren Erstellung durchgeführten Aktivitäten (Datenmodellierung) dienen dazu, die </a:t>
            </a:r>
            <a:r>
              <a:rPr lang="de-CH" sz="1200" b="1" kern="1200" dirty="0" smtClean="0">
                <a:solidFill>
                  <a:schemeClr val="tx1"/>
                </a:solidFill>
                <a:effectLst/>
                <a:latin typeface="Arial" charset="0"/>
                <a:ea typeface="+mn-ea"/>
                <a:cs typeface="Arial" charset="0"/>
              </a:rPr>
              <a:t>Struktur </a:t>
            </a:r>
            <a:r>
              <a:rPr lang="de-CH" sz="1200" b="0" kern="1200" dirty="0" smtClean="0">
                <a:solidFill>
                  <a:schemeClr val="tx1"/>
                </a:solidFill>
                <a:effectLst/>
                <a:latin typeface="Arial" charset="0"/>
                <a:ea typeface="+mn-ea"/>
                <a:cs typeface="Arial" charset="0"/>
              </a:rPr>
              <a:t>für die in den Systemen zu verarbeitenden </a:t>
            </a:r>
            <a:r>
              <a:rPr lang="de-CH" sz="1200" b="1" kern="1200" dirty="0" smtClean="0">
                <a:solidFill>
                  <a:schemeClr val="tx1"/>
                </a:solidFill>
                <a:effectLst/>
                <a:latin typeface="Arial" charset="0"/>
                <a:ea typeface="+mn-ea"/>
                <a:cs typeface="Arial" charset="0"/>
              </a:rPr>
              <a:t>Daten </a:t>
            </a:r>
            <a:r>
              <a:rPr lang="de-CH" sz="1200" kern="1200" dirty="0" smtClean="0">
                <a:solidFill>
                  <a:schemeClr val="tx1"/>
                </a:solidFill>
                <a:effectLst/>
                <a:latin typeface="Arial" charset="0"/>
                <a:ea typeface="+mn-ea"/>
                <a:cs typeface="Arial" charset="0"/>
              </a:rPr>
              <a:t>zu finden und festzulegen. Datenmodelle haben eine in der Regel wesentlich </a:t>
            </a:r>
            <a:r>
              <a:rPr lang="de-CH" sz="1200" b="1" kern="1200" dirty="0" smtClean="0">
                <a:solidFill>
                  <a:schemeClr val="tx1"/>
                </a:solidFill>
                <a:effectLst/>
                <a:latin typeface="Arial" charset="0"/>
                <a:ea typeface="+mn-ea"/>
                <a:cs typeface="Arial" charset="0"/>
              </a:rPr>
              <a:t>längere Lebensdauer </a:t>
            </a:r>
            <a:r>
              <a:rPr lang="de-CH" sz="1200" kern="1200" dirty="0" smtClean="0">
                <a:solidFill>
                  <a:schemeClr val="tx1"/>
                </a:solidFill>
                <a:effectLst/>
                <a:latin typeface="Arial" charset="0"/>
                <a:ea typeface="+mn-ea"/>
                <a:cs typeface="Arial" charset="0"/>
              </a:rPr>
              <a:t>als Funktionen und Prozesse und somit Software. Es gilt: „Data </a:t>
            </a:r>
            <a:r>
              <a:rPr lang="de-CH" sz="1200" kern="1200" dirty="0" err="1" smtClean="0">
                <a:solidFill>
                  <a:schemeClr val="tx1"/>
                </a:solidFill>
                <a:effectLst/>
                <a:latin typeface="Arial" charset="0"/>
                <a:ea typeface="+mn-ea"/>
                <a:cs typeface="Arial" charset="0"/>
              </a:rPr>
              <a:t>is</a:t>
            </a:r>
            <a:r>
              <a:rPr lang="de-CH" sz="1200" kern="1200" dirty="0" smtClean="0">
                <a:solidFill>
                  <a:schemeClr val="tx1"/>
                </a:solidFill>
                <a:effectLst/>
                <a:latin typeface="Arial" charset="0"/>
                <a:ea typeface="+mn-ea"/>
                <a:cs typeface="Arial" charset="0"/>
              </a:rPr>
              <a:t> </a:t>
            </a:r>
            <a:r>
              <a:rPr lang="de-CH" sz="1200" kern="1200" dirty="0" err="1" smtClean="0">
                <a:solidFill>
                  <a:schemeClr val="tx1"/>
                </a:solidFill>
                <a:effectLst/>
                <a:latin typeface="Arial" charset="0"/>
                <a:ea typeface="+mn-ea"/>
                <a:cs typeface="Arial" charset="0"/>
              </a:rPr>
              <a:t>stable</a:t>
            </a:r>
            <a:r>
              <a:rPr lang="de-CH" sz="1200" kern="1200" dirty="0" smtClean="0">
                <a:solidFill>
                  <a:schemeClr val="tx1"/>
                </a:solidFill>
                <a:effectLst/>
                <a:latin typeface="Arial" charset="0"/>
                <a:ea typeface="+mn-ea"/>
                <a:cs typeface="Arial" charset="0"/>
              </a:rPr>
              <a:t> – </a:t>
            </a:r>
            <a:r>
              <a:rPr lang="de-CH" sz="1200" kern="1200" dirty="0" err="1" smtClean="0">
                <a:solidFill>
                  <a:schemeClr val="tx1"/>
                </a:solidFill>
                <a:effectLst/>
                <a:latin typeface="Arial" charset="0"/>
                <a:ea typeface="+mn-ea"/>
                <a:cs typeface="Arial" charset="0"/>
              </a:rPr>
              <a:t>functions</a:t>
            </a:r>
            <a:r>
              <a:rPr lang="de-CH" sz="1200" kern="1200" dirty="0" smtClean="0">
                <a:solidFill>
                  <a:schemeClr val="tx1"/>
                </a:solidFill>
                <a:effectLst/>
                <a:latin typeface="Arial" charset="0"/>
                <a:ea typeface="+mn-ea"/>
                <a:cs typeface="Arial" charset="0"/>
              </a:rPr>
              <a:t> </a:t>
            </a:r>
            <a:r>
              <a:rPr lang="de-CH" sz="1200" kern="1200" dirty="0" err="1" smtClean="0">
                <a:solidFill>
                  <a:schemeClr val="tx1"/>
                </a:solidFill>
                <a:effectLst/>
                <a:latin typeface="Arial" charset="0"/>
                <a:ea typeface="+mn-ea"/>
                <a:cs typeface="Arial" charset="0"/>
              </a:rPr>
              <a:t>are</a:t>
            </a:r>
            <a:r>
              <a:rPr lang="de-CH" sz="1200" kern="1200" dirty="0" smtClean="0">
                <a:solidFill>
                  <a:schemeClr val="tx1"/>
                </a:solidFill>
                <a:effectLst/>
                <a:latin typeface="Arial" charset="0"/>
                <a:ea typeface="+mn-ea"/>
                <a:cs typeface="Arial" charset="0"/>
              </a:rPr>
              <a:t> not“ („Daten sind stabil, Funktionen sind es nicht“). </a:t>
            </a:r>
          </a:p>
          <a:p>
            <a:r>
              <a:rPr lang="de-CH" sz="1200" kern="1200" dirty="0" smtClean="0">
                <a:solidFill>
                  <a:schemeClr val="tx1"/>
                </a:solidFill>
                <a:effectLst/>
                <a:latin typeface="Arial" charset="0"/>
                <a:ea typeface="+mn-ea"/>
                <a:cs typeface="Arial" charset="0"/>
              </a:rPr>
              <a:t> </a:t>
            </a:r>
          </a:p>
          <a:p>
            <a:r>
              <a:rPr lang="de-CH" sz="1200" kern="1200" dirty="0" smtClean="0">
                <a:solidFill>
                  <a:schemeClr val="tx1"/>
                </a:solidFill>
                <a:effectLst/>
                <a:latin typeface="Arial" charset="0"/>
                <a:ea typeface="+mn-ea"/>
                <a:cs typeface="Arial" charset="0"/>
              </a:rPr>
              <a:t>Das vorliegende Datenmodell bildet die strukturelle Grundlage für unsere CRM-Kultur. Das Wichtigste bei der Arbeit im CRM die </a:t>
            </a:r>
            <a:r>
              <a:rPr lang="de-CH" sz="1200" b="1" kern="1200" dirty="0" smtClean="0">
                <a:solidFill>
                  <a:schemeClr val="tx1"/>
                </a:solidFill>
                <a:effectLst/>
                <a:latin typeface="Arial" charset="0"/>
                <a:ea typeface="+mn-ea"/>
                <a:cs typeface="Arial" charset="0"/>
              </a:rPr>
              <a:t>Einheitlichkeit der Angaben</a:t>
            </a:r>
            <a:r>
              <a:rPr lang="de-CH" sz="1200" kern="1200" dirty="0" smtClean="0">
                <a:solidFill>
                  <a:schemeClr val="tx1"/>
                </a:solidFill>
                <a:effectLst/>
                <a:latin typeface="Arial" charset="0"/>
                <a:ea typeface="+mn-ea"/>
                <a:cs typeface="Arial" charset="0"/>
              </a:rPr>
              <a:t>. Deshalb ist auch das gemeinsame Verständnis, die vorliegende Schulung und letztlich das gemeinsame Anwenden ungemein wichtig.</a:t>
            </a:r>
            <a:endParaRPr lang="de-CH" dirty="0" smtClean="0"/>
          </a:p>
          <a:p>
            <a:endParaRPr lang="de-CH" dirty="0" smtClean="0"/>
          </a:p>
          <a:p>
            <a:r>
              <a:rPr lang="de-CH" dirty="0" smtClean="0"/>
              <a:t>Auf Stufe Geschäftsstelle sind</a:t>
            </a:r>
            <a:r>
              <a:rPr lang="de-CH" baseline="0" dirty="0" smtClean="0"/>
              <a:t> die Daten in drei Ebenen strukturiert. </a:t>
            </a:r>
            <a:r>
              <a:rPr lang="de-CH" sz="1200" kern="1200" dirty="0" smtClean="0">
                <a:solidFill>
                  <a:schemeClr val="tx1"/>
                </a:solidFill>
                <a:effectLst/>
                <a:latin typeface="Arial" charset="0"/>
                <a:ea typeface="+mn-ea"/>
                <a:cs typeface="Arial" charset="0"/>
              </a:rPr>
              <a:t>Speziell erwähnenswert ist hierbei die </a:t>
            </a:r>
            <a:r>
              <a:rPr lang="de-CH" sz="1200" b="1" kern="1200" dirty="0" smtClean="0">
                <a:solidFill>
                  <a:schemeClr val="tx1"/>
                </a:solidFill>
                <a:effectLst/>
                <a:latin typeface="Arial" charset="0"/>
                <a:ea typeface="+mn-ea"/>
                <a:cs typeface="Arial" charset="0"/>
              </a:rPr>
              <a:t>Unabhängigkeit des Bereiches OM-Technik</a:t>
            </a:r>
            <a:r>
              <a:rPr lang="de-CH" sz="1200" kern="1200" dirty="0" smtClean="0">
                <a:solidFill>
                  <a:schemeClr val="tx1"/>
                </a:solidFill>
                <a:effectLst/>
                <a:latin typeface="Arial" charset="0"/>
                <a:ea typeface="+mn-ea"/>
                <a:cs typeface="Arial" charset="0"/>
              </a:rPr>
              <a:t>. Dieser beinhaltet Informationen, welche für alle Nutzer des Kontaktes relevant sind. Die OM Technik ist folglich ein Bereich welcher über die Geschäftsstelle hinaus relevant ist. </a:t>
            </a:r>
          </a:p>
          <a:p>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6</a:t>
            </a:fld>
            <a:endParaRPr lang="de-CH"/>
          </a:p>
        </p:txBody>
      </p:sp>
    </p:spTree>
    <p:extLst>
      <p:ext uri="{BB962C8B-B14F-4D97-AF65-F5344CB8AC3E}">
        <p14:creationId xmlns:p14="http://schemas.microsoft.com/office/powerpoint/2010/main" val="193993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sz="1200" b="0" kern="1200" dirty="0" smtClean="0">
                <a:solidFill>
                  <a:schemeClr val="tx1"/>
                </a:solidFill>
                <a:effectLst/>
                <a:latin typeface="Arial" charset="0"/>
                <a:ea typeface="+mn-ea"/>
                <a:cs typeface="Arial" charset="0"/>
              </a:rPr>
              <a:t>Bereich</a:t>
            </a:r>
            <a:r>
              <a:rPr lang="de-CH" sz="1200" b="1" kern="1200" dirty="0" smtClean="0">
                <a:solidFill>
                  <a:schemeClr val="tx1"/>
                </a:solidFill>
                <a:effectLst/>
                <a:latin typeface="Arial" charset="0"/>
                <a:ea typeface="+mn-ea"/>
                <a:cs typeface="Arial" charset="0"/>
              </a:rPr>
              <a:t> Beziehungen: </a:t>
            </a:r>
            <a:r>
              <a:rPr lang="de-CH" sz="1200" kern="1200" dirty="0" smtClean="0">
                <a:solidFill>
                  <a:schemeClr val="tx1"/>
                </a:solidFill>
                <a:effectLst/>
                <a:latin typeface="Arial" charset="0"/>
                <a:ea typeface="+mn-ea"/>
                <a:cs typeface="Arial" charset="0"/>
              </a:rPr>
              <a:t> verantwortlichen Person,</a:t>
            </a:r>
            <a:r>
              <a:rPr lang="de-CH" sz="1200" kern="1200" baseline="0" dirty="0" smtClean="0">
                <a:solidFill>
                  <a:schemeClr val="tx1"/>
                </a:solidFill>
                <a:effectLst/>
                <a:latin typeface="Arial" charset="0"/>
                <a:ea typeface="+mn-ea"/>
                <a:cs typeface="Arial" charset="0"/>
              </a:rPr>
              <a:t> </a:t>
            </a:r>
            <a:r>
              <a:rPr lang="de-CH" sz="1200" kern="1200" dirty="0" smtClean="0">
                <a:solidFill>
                  <a:schemeClr val="tx1"/>
                </a:solidFill>
                <a:effectLst/>
                <a:latin typeface="Arial" charset="0"/>
                <a:ea typeface="+mn-ea"/>
                <a:cs typeface="Arial" charset="0"/>
              </a:rPr>
              <a:t>Massnahmen und Instrumente. Negativmerkmale.</a:t>
            </a:r>
          </a:p>
          <a:p>
            <a:endParaRPr lang="de-CH" sz="1200" kern="1200" dirty="0" smtClean="0">
              <a:solidFill>
                <a:schemeClr val="tx1"/>
              </a:solidFill>
              <a:effectLst/>
              <a:latin typeface="Arial" charset="0"/>
              <a:ea typeface="+mn-ea"/>
              <a:cs typeface="Arial" charset="0"/>
            </a:endParaRPr>
          </a:p>
          <a:p>
            <a:r>
              <a:rPr lang="de-CH" sz="1200" kern="1200" dirty="0" smtClean="0">
                <a:solidFill>
                  <a:schemeClr val="tx1"/>
                </a:solidFill>
                <a:effectLst/>
                <a:latin typeface="Arial" charset="0"/>
                <a:ea typeface="+mn-ea"/>
                <a:cs typeface="Arial" charset="0"/>
              </a:rPr>
              <a:t>Bereich </a:t>
            </a:r>
            <a:r>
              <a:rPr lang="de-CH" sz="1200" b="1" kern="1200" dirty="0" smtClean="0">
                <a:solidFill>
                  <a:schemeClr val="tx1"/>
                </a:solidFill>
                <a:effectLst/>
                <a:latin typeface="Arial" charset="0"/>
                <a:ea typeface="+mn-ea"/>
                <a:cs typeface="Arial" charset="0"/>
              </a:rPr>
              <a:t>Eigenschaften: </a:t>
            </a:r>
            <a:r>
              <a:rPr lang="de-CH" sz="1200" kern="1200" dirty="0" smtClean="0">
                <a:solidFill>
                  <a:schemeClr val="tx1"/>
                </a:solidFill>
                <a:effectLst/>
                <a:latin typeface="Arial" charset="0"/>
                <a:ea typeface="+mn-ea"/>
                <a:cs typeface="Arial" charset="0"/>
              </a:rPr>
              <a:t> Organisationsform (Stakeholder, Rechtsform, Optiker, Mitarbeiter etc.) und Themenvorlieben </a:t>
            </a:r>
          </a:p>
          <a:p>
            <a:endParaRPr lang="de-CH" sz="1200" kern="1200" dirty="0" smtClean="0">
              <a:solidFill>
                <a:schemeClr val="tx1"/>
              </a:solidFill>
              <a:effectLst/>
              <a:latin typeface="Arial" charset="0"/>
              <a:ea typeface="+mn-ea"/>
              <a:cs typeface="Arial" charset="0"/>
            </a:endParaRPr>
          </a:p>
          <a:p>
            <a:r>
              <a:rPr lang="de-CH" sz="1200" kern="1200" dirty="0" smtClean="0">
                <a:solidFill>
                  <a:schemeClr val="tx1"/>
                </a:solidFill>
                <a:effectLst/>
                <a:latin typeface="Arial" charset="0"/>
                <a:ea typeface="+mn-ea"/>
                <a:cs typeface="Arial" charset="0"/>
              </a:rPr>
              <a:t>Bereich </a:t>
            </a:r>
            <a:r>
              <a:rPr lang="de-CH" sz="1200" b="1" kern="1200" dirty="0" smtClean="0">
                <a:solidFill>
                  <a:schemeClr val="tx1"/>
                </a:solidFill>
                <a:effectLst/>
                <a:latin typeface="Arial" charset="0"/>
                <a:ea typeface="+mn-ea"/>
                <a:cs typeface="Arial" charset="0"/>
              </a:rPr>
              <a:t>OM-Technik</a:t>
            </a:r>
            <a:r>
              <a:rPr lang="de-CH" sz="1200" b="0" kern="1200" dirty="0" smtClean="0">
                <a:solidFill>
                  <a:schemeClr val="tx1"/>
                </a:solidFill>
                <a:effectLst/>
                <a:latin typeface="Arial" charset="0"/>
                <a:ea typeface="+mn-ea"/>
                <a:cs typeface="Arial" charset="0"/>
              </a:rPr>
              <a:t>:</a:t>
            </a:r>
            <a:r>
              <a:rPr lang="de-CH" sz="1200" b="0" kern="1200" baseline="0" dirty="0" smtClean="0">
                <a:solidFill>
                  <a:schemeClr val="tx1"/>
                </a:solidFill>
                <a:effectLst/>
                <a:latin typeface="Arial" charset="0"/>
                <a:ea typeface="+mn-ea"/>
                <a:cs typeface="Arial" charset="0"/>
              </a:rPr>
              <a:t> </a:t>
            </a:r>
            <a:r>
              <a:rPr lang="de-CH" sz="1200" kern="1200" dirty="0" smtClean="0">
                <a:solidFill>
                  <a:schemeClr val="tx1"/>
                </a:solidFill>
                <a:effectLst/>
                <a:latin typeface="Arial" charset="0"/>
                <a:ea typeface="+mn-ea"/>
                <a:cs typeface="Arial" charset="0"/>
              </a:rPr>
              <a:t>Status der Adresse</a:t>
            </a:r>
            <a:r>
              <a:rPr lang="de-CH" sz="1200" kern="1200" baseline="0" dirty="0" smtClean="0">
                <a:solidFill>
                  <a:schemeClr val="tx1"/>
                </a:solidFill>
                <a:effectLst/>
                <a:latin typeface="Arial" charset="0"/>
                <a:ea typeface="+mn-ea"/>
                <a:cs typeface="Arial" charset="0"/>
              </a:rPr>
              <a:t> (</a:t>
            </a:r>
            <a:r>
              <a:rPr lang="de-CH" sz="1200" kern="1200" dirty="0" smtClean="0">
                <a:solidFill>
                  <a:schemeClr val="tx1"/>
                </a:solidFill>
                <a:effectLst/>
                <a:latin typeface="Arial" charset="0"/>
                <a:ea typeface="+mn-ea"/>
                <a:cs typeface="Arial" charset="0"/>
              </a:rPr>
              <a:t>gestorben, nicht zustellbar, ungültig etc.). Programmierrelevante Eigenschaften.</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7</a:t>
            </a:fld>
            <a:endParaRPr lang="de-CH"/>
          </a:p>
        </p:txBody>
      </p:sp>
    </p:spTree>
    <p:extLst>
      <p:ext uri="{BB962C8B-B14F-4D97-AF65-F5344CB8AC3E}">
        <p14:creationId xmlns:p14="http://schemas.microsoft.com/office/powerpoint/2010/main" val="354146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CH" sz="1200" kern="1200" dirty="0" smtClean="0">
                <a:solidFill>
                  <a:schemeClr val="tx1"/>
                </a:solidFill>
                <a:effectLst/>
                <a:latin typeface="Arial" charset="0"/>
                <a:ea typeface="+mn-ea"/>
                <a:cs typeface="Arial" charset="0"/>
              </a:rPr>
              <a:t>Der Bereich </a:t>
            </a:r>
            <a:r>
              <a:rPr lang="de-CH" sz="1200" b="1" kern="1200" dirty="0" smtClean="0">
                <a:solidFill>
                  <a:schemeClr val="tx1"/>
                </a:solidFill>
                <a:effectLst/>
                <a:latin typeface="Arial" charset="0"/>
                <a:ea typeface="+mn-ea"/>
                <a:cs typeface="Arial" charset="0"/>
              </a:rPr>
              <a:t>Beziehung</a:t>
            </a:r>
            <a:r>
              <a:rPr lang="de-CH" sz="1200" kern="1200" dirty="0" smtClean="0">
                <a:solidFill>
                  <a:schemeClr val="tx1"/>
                </a:solidFill>
                <a:effectLst/>
                <a:latin typeface="Arial" charset="0"/>
                <a:ea typeface="+mn-ea"/>
                <a:cs typeface="Arial" charset="0"/>
              </a:rPr>
              <a:t> ist in drei Gruppen unterteilt: </a:t>
            </a:r>
            <a:endParaRPr lang="de-CH" dirty="0" smtClean="0"/>
          </a:p>
          <a:p>
            <a:pPr marL="228600" indent="-228600">
              <a:buFont typeface="+mj-lt"/>
              <a:buAutoNum type="arabicPeriod"/>
            </a:pPr>
            <a:r>
              <a:rPr lang="de-CH" dirty="0" err="1" smtClean="0"/>
              <a:t>Accountmanager</a:t>
            </a:r>
            <a:endParaRPr lang="de-CH" dirty="0" smtClean="0"/>
          </a:p>
          <a:p>
            <a:pPr marL="228600" indent="-228600">
              <a:buFont typeface="+mj-lt"/>
              <a:buAutoNum type="arabicPeriod"/>
            </a:pPr>
            <a:r>
              <a:rPr lang="de-CH" dirty="0" smtClean="0"/>
              <a:t>Ausschlüsse</a:t>
            </a:r>
          </a:p>
          <a:p>
            <a:pPr marL="228600" indent="-228600">
              <a:buFont typeface="+mj-lt"/>
              <a:buAutoNum type="arabicPeriod"/>
            </a:pPr>
            <a:r>
              <a:rPr lang="de-CH" dirty="0" smtClean="0"/>
              <a:t>DM-Massnahme</a:t>
            </a:r>
          </a:p>
          <a:p>
            <a:r>
              <a:rPr lang="de-CH" dirty="0" smtClean="0"/>
              <a:t> </a:t>
            </a:r>
          </a:p>
          <a:p>
            <a:endParaRPr lang="de-CH" dirty="0" smtClean="0"/>
          </a:p>
          <a:p>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8</a:t>
            </a:fld>
            <a:endParaRPr lang="de-CH"/>
          </a:p>
        </p:txBody>
      </p:sp>
    </p:spTree>
    <p:extLst>
      <p:ext uri="{BB962C8B-B14F-4D97-AF65-F5344CB8AC3E}">
        <p14:creationId xmlns:p14="http://schemas.microsoft.com/office/powerpoint/2010/main" val="3851480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CH" sz="1200" kern="1200" dirty="0" smtClean="0">
                <a:solidFill>
                  <a:schemeClr val="tx1"/>
                </a:solidFill>
                <a:effectLst/>
                <a:latin typeface="Arial" charset="0"/>
                <a:ea typeface="+mn-ea"/>
                <a:cs typeface="Arial" charset="0"/>
              </a:rPr>
              <a:t>Der Bereich </a:t>
            </a:r>
            <a:r>
              <a:rPr lang="de-CH" sz="1200" b="1" kern="1200" dirty="0" smtClean="0">
                <a:solidFill>
                  <a:schemeClr val="tx1"/>
                </a:solidFill>
                <a:effectLst/>
                <a:latin typeface="Arial" charset="0"/>
                <a:ea typeface="+mn-ea"/>
                <a:cs typeface="Arial" charset="0"/>
              </a:rPr>
              <a:t>Eigenschaften</a:t>
            </a:r>
            <a:r>
              <a:rPr lang="de-CH" sz="1200" kern="1200" dirty="0" smtClean="0">
                <a:solidFill>
                  <a:schemeClr val="tx1"/>
                </a:solidFill>
                <a:effectLst/>
                <a:latin typeface="Arial" charset="0"/>
                <a:ea typeface="+mn-ea"/>
                <a:cs typeface="Arial" charset="0"/>
              </a:rPr>
              <a:t> ist in sechs Gruppen unterteilt: </a:t>
            </a:r>
          </a:p>
          <a:p>
            <a:pPr marL="228600" indent="-228600">
              <a:buFont typeface="+mj-lt"/>
              <a:buAutoNum type="arabicPeriod"/>
            </a:pPr>
            <a:r>
              <a:rPr lang="de-CH" dirty="0" smtClean="0"/>
              <a:t>Herkunft</a:t>
            </a:r>
          </a:p>
          <a:p>
            <a:pPr marL="228600" indent="-228600">
              <a:buFont typeface="+mj-lt"/>
              <a:buAutoNum type="arabicPeriod"/>
            </a:pPr>
            <a:r>
              <a:rPr lang="de-CH" dirty="0" smtClean="0"/>
              <a:t>Interessen</a:t>
            </a:r>
          </a:p>
          <a:p>
            <a:pPr marL="228600" indent="-228600">
              <a:buFont typeface="+mj-lt"/>
              <a:buAutoNum type="arabicPeriod"/>
            </a:pPr>
            <a:r>
              <a:rPr lang="de-CH" dirty="0" smtClean="0"/>
              <a:t>Organisation (</a:t>
            </a:r>
            <a:r>
              <a:rPr lang="de-CH" sz="1200" kern="1200" dirty="0" smtClean="0">
                <a:solidFill>
                  <a:schemeClr val="tx1"/>
                </a:solidFill>
                <a:effectLst/>
                <a:latin typeface="Arial" charset="0"/>
                <a:ea typeface="+mn-ea"/>
                <a:cs typeface="Arial" charset="0"/>
              </a:rPr>
              <a:t>aktuelle und ehemalige SRK-Mitarbeiter, Botschafter)</a:t>
            </a:r>
          </a:p>
          <a:p>
            <a:pPr marL="228600" indent="-228600">
              <a:buFont typeface="+mj-lt"/>
              <a:buAutoNum type="arabicPeriod"/>
            </a:pPr>
            <a:r>
              <a:rPr lang="de-CH" dirty="0" smtClean="0"/>
              <a:t>Rechtsform (Firmenadressen)</a:t>
            </a:r>
          </a:p>
          <a:p>
            <a:pPr marL="228600" indent="-228600">
              <a:buFont typeface="+mj-lt"/>
              <a:buAutoNum type="arabicPeriod"/>
            </a:pPr>
            <a:r>
              <a:rPr lang="de-CH" dirty="0" smtClean="0"/>
              <a:t>Stakeholder (Partnerfirmen, P2P-Campaigner, meist individuelle</a:t>
            </a:r>
            <a:r>
              <a:rPr lang="de-CH" baseline="0" dirty="0" smtClean="0"/>
              <a:t> Betreuung durch </a:t>
            </a:r>
            <a:r>
              <a:rPr lang="de-CH" baseline="0" dirty="0" err="1" smtClean="0"/>
              <a:t>Accountmanager</a:t>
            </a:r>
            <a:r>
              <a:rPr lang="de-CH" dirty="0" smtClean="0"/>
              <a:t>)</a:t>
            </a:r>
          </a:p>
          <a:p>
            <a:pPr marL="228600" indent="-228600">
              <a:buFont typeface="+mj-lt"/>
              <a:buAutoNum type="arabicPeriod"/>
            </a:pPr>
            <a:r>
              <a:rPr lang="de-CH" dirty="0" smtClean="0"/>
              <a:t>Zielgruppe (interne Sicht, bspw.</a:t>
            </a:r>
            <a:r>
              <a:rPr lang="de-CH" baseline="0" dirty="0" smtClean="0"/>
              <a:t> Potentielle Philanthropen oder Augenarzt)</a:t>
            </a:r>
            <a:endParaRPr lang="de-CH" dirty="0" smtClean="0"/>
          </a:p>
          <a:p>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9</a:t>
            </a:fld>
            <a:endParaRPr lang="de-CH"/>
          </a:p>
        </p:txBody>
      </p:sp>
    </p:spTree>
    <p:extLst>
      <p:ext uri="{BB962C8B-B14F-4D97-AF65-F5344CB8AC3E}">
        <p14:creationId xmlns:p14="http://schemas.microsoft.com/office/powerpoint/2010/main" val="2321712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1133475"/>
            <a:ext cx="8135938" cy="4456113"/>
          </a:xfrm>
        </p:spPr>
        <p:txBody>
          <a:bodyPr/>
          <a:lstStyle>
            <a:lvl1pPr>
              <a:lnSpc>
                <a:spcPts val="4500"/>
              </a:lnSpc>
              <a:defRPr sz="3600">
                <a:solidFill>
                  <a:schemeClr val="accent2"/>
                </a:solidFill>
              </a:defRPr>
            </a:lvl1pPr>
          </a:lstStyle>
          <a:p>
            <a:pPr lvl="0"/>
            <a:r>
              <a:rPr lang="de-DE" noProof="0" smtClean="0"/>
              <a:t>Titelmasterformat durch Klicken bearbeiten</a:t>
            </a:r>
            <a:endParaRPr lang="de-CH" noProof="0" dirty="0" smtClean="0"/>
          </a:p>
        </p:txBody>
      </p:sp>
      <p:sp>
        <p:nvSpPr>
          <p:cNvPr id="4105" name="Rectangle 9"/>
          <p:cNvSpPr>
            <a:spLocks noGrp="1" noChangeArrowheads="1"/>
          </p:cNvSpPr>
          <p:nvPr>
            <p:ph type="subTitle" sz="quarter" idx="1"/>
          </p:nvPr>
        </p:nvSpPr>
        <p:spPr>
          <a:xfrm>
            <a:off x="539750" y="1701800"/>
            <a:ext cx="8135938" cy="3887788"/>
          </a:xfrm>
        </p:spPr>
        <p:txBody>
          <a:bodyPr/>
          <a:lstStyle>
            <a:lvl1pPr>
              <a:lnSpc>
                <a:spcPts val="4500"/>
              </a:lnSpc>
              <a:defRPr sz="3600" b="0"/>
            </a:lvl1pPr>
          </a:lstStyle>
          <a:p>
            <a:pPr lvl="0"/>
            <a:r>
              <a:rPr lang="de-DE" noProof="0" smtClean="0"/>
              <a:t>Formatvorlage des Untertitelmasters durch Klicken bearbeiten</a:t>
            </a:r>
            <a:endParaRPr lang="de-CH" noProof="0" smtClean="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3278" y="5626100"/>
            <a:ext cx="3315614" cy="720547"/>
          </a:xfrm>
          <a:prstGeom prst="rect">
            <a:avLst/>
          </a:prstGeom>
        </p:spPr>
      </p:pic>
    </p:spTree>
    <p:extLst>
      <p:ext uri="{BB962C8B-B14F-4D97-AF65-F5344CB8AC3E}">
        <p14:creationId xmlns:p14="http://schemas.microsoft.com/office/powerpoint/2010/main" val="10331662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it-CH"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4" name="Datumsplatzhalter 3"/>
          <p:cNvSpPr>
            <a:spLocks noGrp="1"/>
          </p:cNvSpPr>
          <p:nvPr>
            <p:ph type="dt" sz="half" idx="10"/>
          </p:nvPr>
        </p:nvSpPr>
        <p:spPr/>
        <p:txBody>
          <a:bodyPr/>
          <a:lstStyle>
            <a:lvl1pPr>
              <a:defRPr/>
            </a:lvl1pPr>
          </a:lstStyle>
          <a:p>
            <a:fld id="{96FF0D9E-B162-4D26-9209-4EB8CD866D0F}" type="datetime1">
              <a:rPr lang="de-DE" smtClean="0"/>
              <a:t>22.01.2019</a:t>
            </a:fld>
            <a:endParaRPr lang="de-CH"/>
          </a:p>
        </p:txBody>
      </p:sp>
      <p:sp>
        <p:nvSpPr>
          <p:cNvPr id="5" name="Fußzeilenplatzhalter 4"/>
          <p:cNvSpPr>
            <a:spLocks noGrp="1"/>
          </p:cNvSpPr>
          <p:nvPr>
            <p:ph type="ftr" sz="quarter" idx="11"/>
          </p:nvPr>
        </p:nvSpPr>
        <p:spPr/>
        <p:txBody>
          <a:bodyPr/>
          <a:lstStyle>
            <a:lvl1pPr>
              <a:defRPr/>
            </a:lvl1p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lvl1pPr>
              <a:defRPr/>
            </a:lvl1pPr>
          </a:lstStyle>
          <a:p>
            <a:r>
              <a:rPr lang="de-CH"/>
              <a:t>Seite </a:t>
            </a:r>
            <a:fld id="{1655C2A1-CB63-4B43-B879-659CD6B13DE8}" type="slidenum">
              <a:rPr lang="de-CH"/>
              <a:pPr/>
              <a:t>‹Nr.›</a:t>
            </a:fld>
            <a:endParaRPr lang="de-CH"/>
          </a:p>
        </p:txBody>
      </p:sp>
    </p:spTree>
    <p:extLst>
      <p:ext uri="{BB962C8B-B14F-4D97-AF65-F5344CB8AC3E}">
        <p14:creationId xmlns:p14="http://schemas.microsoft.com/office/powerpoint/2010/main" val="253550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it-CH" dirty="0"/>
          </a:p>
        </p:txBody>
      </p:sp>
      <p:sp>
        <p:nvSpPr>
          <p:cNvPr id="3" name="Inhaltsplatzhalter 2"/>
          <p:cNvSpPr>
            <a:spLocks noGrp="1"/>
          </p:cNvSpPr>
          <p:nvPr>
            <p:ph sz="half" idx="1"/>
          </p:nvPr>
        </p:nvSpPr>
        <p:spPr>
          <a:xfrm>
            <a:off x="539750" y="1196975"/>
            <a:ext cx="3960813" cy="4824413"/>
          </a:xfrm>
        </p:spPr>
        <p:txBody>
          <a:bodyPr/>
          <a:lstStyle>
            <a:lvl1pPr>
              <a:defRPr sz="15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4" name="Inhaltsplatzhalter 3"/>
          <p:cNvSpPr>
            <a:spLocks noGrp="1"/>
          </p:cNvSpPr>
          <p:nvPr>
            <p:ph sz="half" idx="2"/>
          </p:nvPr>
        </p:nvSpPr>
        <p:spPr>
          <a:xfrm>
            <a:off x="4716463" y="1196975"/>
            <a:ext cx="3959225" cy="4824413"/>
          </a:xfrm>
        </p:spPr>
        <p:txBody>
          <a:bodyPr/>
          <a:lstStyle>
            <a:lvl1pPr>
              <a:defRPr sz="15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5" name="Datumsplatzhalter 4"/>
          <p:cNvSpPr>
            <a:spLocks noGrp="1"/>
          </p:cNvSpPr>
          <p:nvPr>
            <p:ph type="dt" sz="half" idx="10"/>
          </p:nvPr>
        </p:nvSpPr>
        <p:spPr/>
        <p:txBody>
          <a:bodyPr/>
          <a:lstStyle>
            <a:lvl1pPr>
              <a:defRPr/>
            </a:lvl1pPr>
          </a:lstStyle>
          <a:p>
            <a:fld id="{E7F3E6A0-46A9-480F-B420-04A6640D3D25}" type="datetime1">
              <a:rPr lang="de-DE" smtClean="0"/>
              <a:t>22.01.2019</a:t>
            </a:fld>
            <a:endParaRPr lang="de-CH"/>
          </a:p>
        </p:txBody>
      </p:sp>
      <p:sp>
        <p:nvSpPr>
          <p:cNvPr id="6" name="Fußzeilenplatzhalter 5"/>
          <p:cNvSpPr>
            <a:spLocks noGrp="1"/>
          </p:cNvSpPr>
          <p:nvPr>
            <p:ph type="ftr" sz="quarter" idx="11"/>
          </p:nvPr>
        </p:nvSpPr>
        <p:spPr/>
        <p:txBody>
          <a:bodyPr/>
          <a:lstStyle>
            <a:lvl1pPr>
              <a:defRPr/>
            </a:lvl1pPr>
          </a:lstStyle>
          <a:p>
            <a:r>
              <a:rPr lang="de-CH" smtClean="0"/>
              <a:t>Schulung OM RIA - Modul 3: Das Datenmodell   </a:t>
            </a:r>
            <a:endParaRPr lang="de-CH"/>
          </a:p>
        </p:txBody>
      </p:sp>
      <p:sp>
        <p:nvSpPr>
          <p:cNvPr id="7" name="Foliennummernplatzhalter 6"/>
          <p:cNvSpPr>
            <a:spLocks noGrp="1"/>
          </p:cNvSpPr>
          <p:nvPr>
            <p:ph type="sldNum" sz="quarter" idx="12"/>
          </p:nvPr>
        </p:nvSpPr>
        <p:spPr/>
        <p:txBody>
          <a:bodyPr/>
          <a:lstStyle>
            <a:lvl1pPr>
              <a:defRPr/>
            </a:lvl1pPr>
          </a:lstStyle>
          <a:p>
            <a:r>
              <a:rPr lang="de-CH"/>
              <a:t>Seite </a:t>
            </a:r>
            <a:fld id="{117F10C9-0B07-45CC-A0F1-BB544ED35D3B}" type="slidenum">
              <a:rPr lang="de-CH"/>
              <a:pPr/>
              <a:t>‹Nr.›</a:t>
            </a:fld>
            <a:endParaRPr lang="de-CH"/>
          </a:p>
        </p:txBody>
      </p:sp>
    </p:spTree>
    <p:extLst>
      <p:ext uri="{BB962C8B-B14F-4D97-AF65-F5344CB8AC3E}">
        <p14:creationId xmlns:p14="http://schemas.microsoft.com/office/powerpoint/2010/main" val="225693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it-CH" dirty="0"/>
          </a:p>
        </p:txBody>
      </p:sp>
      <p:sp>
        <p:nvSpPr>
          <p:cNvPr id="4" name="Inhaltsplatzhalter 3"/>
          <p:cNvSpPr>
            <a:spLocks noGrp="1"/>
          </p:cNvSpPr>
          <p:nvPr>
            <p:ph sz="half" idx="2"/>
          </p:nvPr>
        </p:nvSpPr>
        <p:spPr>
          <a:xfrm>
            <a:off x="4716463" y="1196975"/>
            <a:ext cx="3959225" cy="4824413"/>
          </a:xfrm>
        </p:spPr>
        <p:txBody>
          <a:bodyPr/>
          <a:lstStyle>
            <a:lvl1pPr>
              <a:defRPr sz="15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5" name="Datumsplatzhalter 4"/>
          <p:cNvSpPr>
            <a:spLocks noGrp="1"/>
          </p:cNvSpPr>
          <p:nvPr>
            <p:ph type="dt" sz="half" idx="10"/>
          </p:nvPr>
        </p:nvSpPr>
        <p:spPr/>
        <p:txBody>
          <a:bodyPr/>
          <a:lstStyle>
            <a:lvl1pPr>
              <a:defRPr/>
            </a:lvl1pPr>
          </a:lstStyle>
          <a:p>
            <a:fld id="{B802796E-8DC9-42E4-B32A-DD6E340FF16E}" type="datetime1">
              <a:rPr lang="de-DE" smtClean="0"/>
              <a:t>22.01.2019</a:t>
            </a:fld>
            <a:endParaRPr lang="de-CH"/>
          </a:p>
        </p:txBody>
      </p:sp>
      <p:sp>
        <p:nvSpPr>
          <p:cNvPr id="6" name="Fußzeilenplatzhalter 5"/>
          <p:cNvSpPr>
            <a:spLocks noGrp="1"/>
          </p:cNvSpPr>
          <p:nvPr>
            <p:ph type="ftr" sz="quarter" idx="11"/>
          </p:nvPr>
        </p:nvSpPr>
        <p:spPr/>
        <p:txBody>
          <a:bodyPr/>
          <a:lstStyle>
            <a:lvl1pPr>
              <a:defRPr/>
            </a:lvl1pPr>
          </a:lstStyle>
          <a:p>
            <a:r>
              <a:rPr lang="de-CH" smtClean="0"/>
              <a:t>Schulung OM RIA - Modul 3: Das Datenmodell   </a:t>
            </a:r>
            <a:endParaRPr lang="de-CH"/>
          </a:p>
        </p:txBody>
      </p:sp>
      <p:sp>
        <p:nvSpPr>
          <p:cNvPr id="7" name="Foliennummernplatzhalter 6"/>
          <p:cNvSpPr>
            <a:spLocks noGrp="1"/>
          </p:cNvSpPr>
          <p:nvPr>
            <p:ph type="sldNum" sz="quarter" idx="12"/>
          </p:nvPr>
        </p:nvSpPr>
        <p:spPr/>
        <p:txBody>
          <a:bodyPr/>
          <a:lstStyle>
            <a:lvl1pPr>
              <a:defRPr/>
            </a:lvl1pPr>
          </a:lstStyle>
          <a:p>
            <a:r>
              <a:rPr lang="de-CH"/>
              <a:t>Seite </a:t>
            </a:r>
            <a:fld id="{117F10C9-0B07-45CC-A0F1-BB544ED35D3B}" type="slidenum">
              <a:rPr lang="de-CH"/>
              <a:pPr/>
              <a:t>‹Nr.›</a:t>
            </a:fld>
            <a:endParaRPr lang="de-CH"/>
          </a:p>
        </p:txBody>
      </p:sp>
      <p:sp>
        <p:nvSpPr>
          <p:cNvPr id="9" name="Bildplatzhalter 8"/>
          <p:cNvSpPr>
            <a:spLocks noGrp="1"/>
          </p:cNvSpPr>
          <p:nvPr>
            <p:ph type="pic" sz="quarter" idx="13"/>
          </p:nvPr>
        </p:nvSpPr>
        <p:spPr>
          <a:xfrm>
            <a:off x="539750" y="1268413"/>
            <a:ext cx="3960813" cy="4752975"/>
          </a:xfrm>
        </p:spPr>
        <p:txBody>
          <a:bodyPr/>
          <a:lstStyle/>
          <a:p>
            <a:r>
              <a:rPr lang="de-DE" smtClean="0"/>
              <a:t>Bild durch Klicken auf Symbol hinzufügen</a:t>
            </a:r>
            <a:endParaRPr lang="it-CH"/>
          </a:p>
        </p:txBody>
      </p:sp>
    </p:spTree>
    <p:extLst>
      <p:ext uri="{BB962C8B-B14F-4D97-AF65-F5344CB8AC3E}">
        <p14:creationId xmlns:p14="http://schemas.microsoft.com/office/powerpoint/2010/main" val="3419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it-CH"/>
          </a:p>
        </p:txBody>
      </p:sp>
      <p:sp>
        <p:nvSpPr>
          <p:cNvPr id="4" name="Inhaltsplatzhalter 3"/>
          <p:cNvSpPr>
            <a:spLocks noGrp="1"/>
          </p:cNvSpPr>
          <p:nvPr>
            <p:ph sz="half" idx="2"/>
          </p:nvPr>
        </p:nvSpPr>
        <p:spPr>
          <a:xfrm>
            <a:off x="539750" y="1196975"/>
            <a:ext cx="3959225" cy="4824413"/>
          </a:xfrm>
        </p:spPr>
        <p:txBody>
          <a:bodyPr/>
          <a:lstStyle>
            <a:lvl1pPr>
              <a:defRPr sz="15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5" name="Datumsplatzhalter 4"/>
          <p:cNvSpPr>
            <a:spLocks noGrp="1"/>
          </p:cNvSpPr>
          <p:nvPr>
            <p:ph type="dt" sz="half" idx="10"/>
          </p:nvPr>
        </p:nvSpPr>
        <p:spPr/>
        <p:txBody>
          <a:bodyPr/>
          <a:lstStyle>
            <a:lvl1pPr>
              <a:defRPr/>
            </a:lvl1pPr>
          </a:lstStyle>
          <a:p>
            <a:fld id="{0B306316-106F-4B52-9C96-7FD5A59CC1BE}" type="datetime1">
              <a:rPr lang="de-DE" smtClean="0"/>
              <a:t>22.01.2019</a:t>
            </a:fld>
            <a:endParaRPr lang="de-CH"/>
          </a:p>
        </p:txBody>
      </p:sp>
      <p:sp>
        <p:nvSpPr>
          <p:cNvPr id="6" name="Fußzeilenplatzhalter 5"/>
          <p:cNvSpPr>
            <a:spLocks noGrp="1"/>
          </p:cNvSpPr>
          <p:nvPr>
            <p:ph type="ftr" sz="quarter" idx="11"/>
          </p:nvPr>
        </p:nvSpPr>
        <p:spPr/>
        <p:txBody>
          <a:bodyPr/>
          <a:lstStyle>
            <a:lvl1pPr>
              <a:defRPr/>
            </a:lvl1pPr>
          </a:lstStyle>
          <a:p>
            <a:r>
              <a:rPr lang="de-CH" smtClean="0"/>
              <a:t>Schulung OM RIA - Modul 3: Das Datenmodell   </a:t>
            </a:r>
            <a:endParaRPr lang="de-CH"/>
          </a:p>
        </p:txBody>
      </p:sp>
      <p:sp>
        <p:nvSpPr>
          <p:cNvPr id="7" name="Foliennummernplatzhalter 6"/>
          <p:cNvSpPr>
            <a:spLocks noGrp="1"/>
          </p:cNvSpPr>
          <p:nvPr>
            <p:ph type="sldNum" sz="quarter" idx="12"/>
          </p:nvPr>
        </p:nvSpPr>
        <p:spPr/>
        <p:txBody>
          <a:bodyPr/>
          <a:lstStyle>
            <a:lvl1pPr>
              <a:defRPr/>
            </a:lvl1pPr>
          </a:lstStyle>
          <a:p>
            <a:r>
              <a:rPr lang="de-CH"/>
              <a:t>Seite </a:t>
            </a:r>
            <a:fld id="{117F10C9-0B07-45CC-A0F1-BB544ED35D3B}" type="slidenum">
              <a:rPr lang="de-CH"/>
              <a:pPr/>
              <a:t>‹Nr.›</a:t>
            </a:fld>
            <a:endParaRPr lang="de-CH"/>
          </a:p>
        </p:txBody>
      </p:sp>
      <p:sp>
        <p:nvSpPr>
          <p:cNvPr id="9" name="Bildplatzhalter 8"/>
          <p:cNvSpPr>
            <a:spLocks noGrp="1"/>
          </p:cNvSpPr>
          <p:nvPr>
            <p:ph type="pic" sz="quarter" idx="13"/>
          </p:nvPr>
        </p:nvSpPr>
        <p:spPr>
          <a:xfrm>
            <a:off x="4714875" y="1268413"/>
            <a:ext cx="3960813" cy="4752975"/>
          </a:xfrm>
        </p:spPr>
        <p:txBody>
          <a:bodyPr/>
          <a:lstStyle/>
          <a:p>
            <a:r>
              <a:rPr lang="de-DE" smtClean="0"/>
              <a:t>Bild durch Klicken auf Symbol hinzufügen</a:t>
            </a:r>
            <a:endParaRPr lang="it-CH" dirty="0"/>
          </a:p>
        </p:txBody>
      </p:sp>
    </p:spTree>
    <p:extLst>
      <p:ext uri="{BB962C8B-B14F-4D97-AF65-F5344CB8AC3E}">
        <p14:creationId xmlns:p14="http://schemas.microsoft.com/office/powerpoint/2010/main" val="226315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it-CH" dirty="0"/>
          </a:p>
        </p:txBody>
      </p:sp>
      <p:sp>
        <p:nvSpPr>
          <p:cNvPr id="3" name="Datumsplatzhalter 2"/>
          <p:cNvSpPr>
            <a:spLocks noGrp="1"/>
          </p:cNvSpPr>
          <p:nvPr>
            <p:ph type="dt" sz="half" idx="10"/>
          </p:nvPr>
        </p:nvSpPr>
        <p:spPr/>
        <p:txBody>
          <a:bodyPr/>
          <a:lstStyle>
            <a:lvl1pPr>
              <a:defRPr/>
            </a:lvl1pPr>
          </a:lstStyle>
          <a:p>
            <a:fld id="{3DEA8ABE-9B70-449D-986C-88518390BEFF}" type="datetime1">
              <a:rPr lang="de-DE" smtClean="0"/>
              <a:t>22.01.2019</a:t>
            </a:fld>
            <a:endParaRPr lang="de-CH"/>
          </a:p>
        </p:txBody>
      </p:sp>
      <p:sp>
        <p:nvSpPr>
          <p:cNvPr id="4" name="Fußzeilenplatzhalter 3"/>
          <p:cNvSpPr>
            <a:spLocks noGrp="1"/>
          </p:cNvSpPr>
          <p:nvPr>
            <p:ph type="ftr" sz="quarter" idx="11"/>
          </p:nvPr>
        </p:nvSpPr>
        <p:spPr/>
        <p:txBody>
          <a:bodyPr/>
          <a:lstStyle>
            <a:lvl1pPr>
              <a:defRPr/>
            </a:lvl1pPr>
          </a:lstStyle>
          <a:p>
            <a:r>
              <a:rPr lang="de-CH" smtClean="0"/>
              <a:t>Schulung OM RIA - Modul 3: Das Datenmodell   </a:t>
            </a:r>
            <a:endParaRPr lang="de-CH"/>
          </a:p>
        </p:txBody>
      </p:sp>
      <p:sp>
        <p:nvSpPr>
          <p:cNvPr id="5" name="Foliennummernplatzhalter 4"/>
          <p:cNvSpPr>
            <a:spLocks noGrp="1"/>
          </p:cNvSpPr>
          <p:nvPr>
            <p:ph type="sldNum" sz="quarter" idx="12"/>
          </p:nvPr>
        </p:nvSpPr>
        <p:spPr/>
        <p:txBody>
          <a:bodyPr/>
          <a:lstStyle>
            <a:lvl1pPr>
              <a:defRPr/>
            </a:lvl1pPr>
          </a:lstStyle>
          <a:p>
            <a:r>
              <a:rPr lang="de-CH"/>
              <a:t>Seite </a:t>
            </a:r>
            <a:fld id="{D60CD85A-232C-4A24-8690-164EECD38F22}" type="slidenum">
              <a:rPr lang="de-CH"/>
              <a:pPr/>
              <a:t>‹Nr.›</a:t>
            </a:fld>
            <a:endParaRPr lang="de-CH"/>
          </a:p>
        </p:txBody>
      </p:sp>
      <p:sp>
        <p:nvSpPr>
          <p:cNvPr id="7" name="Bildplatzhalter 6"/>
          <p:cNvSpPr>
            <a:spLocks noGrp="1"/>
          </p:cNvSpPr>
          <p:nvPr>
            <p:ph type="pic" sz="quarter" idx="13"/>
          </p:nvPr>
        </p:nvSpPr>
        <p:spPr>
          <a:xfrm>
            <a:off x="539750" y="1268413"/>
            <a:ext cx="8135938" cy="4752975"/>
          </a:xfrm>
        </p:spPr>
        <p:txBody>
          <a:bodyPr/>
          <a:lstStyle/>
          <a:p>
            <a:r>
              <a:rPr lang="de-DE" smtClean="0"/>
              <a:t>Bild durch Klicken auf Symbol hinzufügen</a:t>
            </a:r>
            <a:endParaRPr lang="it-CH" dirty="0"/>
          </a:p>
        </p:txBody>
      </p:sp>
    </p:spTree>
    <p:extLst>
      <p:ext uri="{BB962C8B-B14F-4D97-AF65-F5344CB8AC3E}">
        <p14:creationId xmlns:p14="http://schemas.microsoft.com/office/powerpoint/2010/main" val="48672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it-CH" dirty="0"/>
          </a:p>
        </p:txBody>
      </p:sp>
      <p:sp>
        <p:nvSpPr>
          <p:cNvPr id="3" name="Inhaltsplatzhalter 2"/>
          <p:cNvSpPr>
            <a:spLocks noGrp="1"/>
          </p:cNvSpPr>
          <p:nvPr>
            <p:ph idx="1"/>
          </p:nvPr>
        </p:nvSpPr>
        <p:spPr>
          <a:xfrm>
            <a:off x="539750" y="3284984"/>
            <a:ext cx="1871663" cy="273640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4" name="Datumsplatzhalter 3"/>
          <p:cNvSpPr>
            <a:spLocks noGrp="1"/>
          </p:cNvSpPr>
          <p:nvPr>
            <p:ph type="dt" sz="half" idx="10"/>
          </p:nvPr>
        </p:nvSpPr>
        <p:spPr/>
        <p:txBody>
          <a:bodyPr/>
          <a:lstStyle>
            <a:lvl1pPr>
              <a:defRPr/>
            </a:lvl1pPr>
          </a:lstStyle>
          <a:p>
            <a:fld id="{D851E84B-F3D5-43A0-8833-9EF405FE60A2}" type="datetime1">
              <a:rPr lang="de-DE" smtClean="0"/>
              <a:t>22.01.2019</a:t>
            </a:fld>
            <a:endParaRPr lang="de-CH"/>
          </a:p>
        </p:txBody>
      </p:sp>
      <p:sp>
        <p:nvSpPr>
          <p:cNvPr id="5" name="Fußzeilenplatzhalter 4"/>
          <p:cNvSpPr>
            <a:spLocks noGrp="1"/>
          </p:cNvSpPr>
          <p:nvPr>
            <p:ph type="ftr" sz="quarter" idx="11"/>
          </p:nvPr>
        </p:nvSpPr>
        <p:spPr/>
        <p:txBody>
          <a:bodyPr/>
          <a:lstStyle>
            <a:lvl1pPr>
              <a:defRPr/>
            </a:lvl1p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lvl1pPr>
              <a:defRPr/>
            </a:lvl1pPr>
          </a:lstStyle>
          <a:p>
            <a:r>
              <a:rPr lang="de-CH"/>
              <a:t>Seite </a:t>
            </a:r>
            <a:fld id="{1655C2A1-CB63-4B43-B879-659CD6B13DE8}" type="slidenum">
              <a:rPr lang="de-CH"/>
              <a:pPr/>
              <a:t>‹Nr.›</a:t>
            </a:fld>
            <a:endParaRPr lang="de-CH"/>
          </a:p>
        </p:txBody>
      </p:sp>
      <p:sp>
        <p:nvSpPr>
          <p:cNvPr id="8" name="Bildplatzhalter 7"/>
          <p:cNvSpPr>
            <a:spLocks noGrp="1"/>
          </p:cNvSpPr>
          <p:nvPr>
            <p:ph type="pic" sz="quarter" idx="13"/>
          </p:nvPr>
        </p:nvSpPr>
        <p:spPr>
          <a:xfrm>
            <a:off x="539750" y="1268413"/>
            <a:ext cx="1871663" cy="1873250"/>
          </a:xfrm>
        </p:spPr>
        <p:txBody>
          <a:bodyPr/>
          <a:lstStyle/>
          <a:p>
            <a:r>
              <a:rPr lang="de-DE" smtClean="0"/>
              <a:t>Bild durch Klicken auf Symbol hinzufügen</a:t>
            </a:r>
            <a:endParaRPr lang="it-CH"/>
          </a:p>
        </p:txBody>
      </p:sp>
      <p:sp>
        <p:nvSpPr>
          <p:cNvPr id="9" name="Inhaltsplatzhalter 2"/>
          <p:cNvSpPr>
            <a:spLocks noGrp="1"/>
          </p:cNvSpPr>
          <p:nvPr>
            <p:ph idx="14"/>
          </p:nvPr>
        </p:nvSpPr>
        <p:spPr>
          <a:xfrm>
            <a:off x="4715934" y="3284984"/>
            <a:ext cx="1871663" cy="273640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10" name="Bildplatzhalter 7"/>
          <p:cNvSpPr>
            <a:spLocks noGrp="1"/>
          </p:cNvSpPr>
          <p:nvPr>
            <p:ph type="pic" sz="quarter" idx="15"/>
          </p:nvPr>
        </p:nvSpPr>
        <p:spPr>
          <a:xfrm>
            <a:off x="4715934" y="1268413"/>
            <a:ext cx="1871663" cy="1873250"/>
          </a:xfrm>
        </p:spPr>
        <p:txBody>
          <a:bodyPr/>
          <a:lstStyle/>
          <a:p>
            <a:r>
              <a:rPr lang="de-DE" smtClean="0"/>
              <a:t>Bild durch Klicken auf Symbol hinzufügen</a:t>
            </a:r>
            <a:endParaRPr lang="it-CH"/>
          </a:p>
        </p:txBody>
      </p:sp>
      <p:sp>
        <p:nvSpPr>
          <p:cNvPr id="11" name="Inhaltsplatzhalter 2"/>
          <p:cNvSpPr>
            <a:spLocks noGrp="1"/>
          </p:cNvSpPr>
          <p:nvPr>
            <p:ph idx="16"/>
          </p:nvPr>
        </p:nvSpPr>
        <p:spPr>
          <a:xfrm>
            <a:off x="2627842" y="3284984"/>
            <a:ext cx="1871663" cy="273640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12" name="Bildplatzhalter 7"/>
          <p:cNvSpPr>
            <a:spLocks noGrp="1"/>
          </p:cNvSpPr>
          <p:nvPr>
            <p:ph type="pic" sz="quarter" idx="17"/>
          </p:nvPr>
        </p:nvSpPr>
        <p:spPr>
          <a:xfrm>
            <a:off x="2627842" y="1268413"/>
            <a:ext cx="1871663" cy="1873250"/>
          </a:xfrm>
        </p:spPr>
        <p:txBody>
          <a:bodyPr/>
          <a:lstStyle/>
          <a:p>
            <a:r>
              <a:rPr lang="de-DE" smtClean="0"/>
              <a:t>Bild durch Klicken auf Symbol hinzufügen</a:t>
            </a:r>
            <a:endParaRPr lang="it-CH"/>
          </a:p>
        </p:txBody>
      </p:sp>
      <p:sp>
        <p:nvSpPr>
          <p:cNvPr id="13" name="Inhaltsplatzhalter 2"/>
          <p:cNvSpPr>
            <a:spLocks noGrp="1"/>
          </p:cNvSpPr>
          <p:nvPr>
            <p:ph idx="18"/>
          </p:nvPr>
        </p:nvSpPr>
        <p:spPr>
          <a:xfrm>
            <a:off x="6804025" y="3284984"/>
            <a:ext cx="1871663" cy="273640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14" name="Bildplatzhalter 7"/>
          <p:cNvSpPr>
            <a:spLocks noGrp="1"/>
          </p:cNvSpPr>
          <p:nvPr>
            <p:ph type="pic" sz="quarter" idx="19"/>
          </p:nvPr>
        </p:nvSpPr>
        <p:spPr>
          <a:xfrm>
            <a:off x="6804025" y="1268413"/>
            <a:ext cx="1871663" cy="1873250"/>
          </a:xfrm>
        </p:spPr>
        <p:txBody>
          <a:bodyPr/>
          <a:lstStyle/>
          <a:p>
            <a:r>
              <a:rPr lang="de-DE" smtClean="0"/>
              <a:t>Bild durch Klicken auf Symbol hinzufügen</a:t>
            </a:r>
            <a:endParaRPr lang="it-CH"/>
          </a:p>
        </p:txBody>
      </p:sp>
    </p:spTree>
    <p:extLst>
      <p:ext uri="{BB962C8B-B14F-4D97-AF65-F5344CB8AC3E}">
        <p14:creationId xmlns:p14="http://schemas.microsoft.com/office/powerpoint/2010/main" val="734109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55870098-92F0-49DE-9C97-1F377B18ABBE}" type="datetime1">
              <a:rPr lang="de-DE" smtClean="0"/>
              <a:t>22.01.2019</a:t>
            </a:fld>
            <a:endParaRPr lang="de-CH"/>
          </a:p>
        </p:txBody>
      </p:sp>
      <p:sp>
        <p:nvSpPr>
          <p:cNvPr id="3" name="Fußzeilenplatzhalter 2"/>
          <p:cNvSpPr>
            <a:spLocks noGrp="1"/>
          </p:cNvSpPr>
          <p:nvPr>
            <p:ph type="ftr" sz="quarter" idx="11"/>
          </p:nvPr>
        </p:nvSpPr>
        <p:spPr/>
        <p:txBody>
          <a:bodyPr/>
          <a:lstStyle>
            <a:lvl1pPr>
              <a:defRPr/>
            </a:lvl1pPr>
          </a:lstStyle>
          <a:p>
            <a:r>
              <a:rPr lang="de-CH" smtClean="0"/>
              <a:t>Schulung OM RIA - Modul 3: Das Datenmodell   </a:t>
            </a:r>
            <a:endParaRPr lang="de-CH"/>
          </a:p>
        </p:txBody>
      </p:sp>
      <p:sp>
        <p:nvSpPr>
          <p:cNvPr id="4" name="Foliennummernplatzhalter 3"/>
          <p:cNvSpPr>
            <a:spLocks noGrp="1"/>
          </p:cNvSpPr>
          <p:nvPr>
            <p:ph type="sldNum" sz="quarter" idx="12"/>
          </p:nvPr>
        </p:nvSpPr>
        <p:spPr/>
        <p:txBody>
          <a:bodyPr/>
          <a:lstStyle>
            <a:lvl1pPr>
              <a:defRPr/>
            </a:lvl1pPr>
          </a:lstStyle>
          <a:p>
            <a:r>
              <a:rPr lang="de-CH"/>
              <a:t>Seite </a:t>
            </a:r>
            <a:fld id="{B07B51B7-C9B5-4715-9731-6ECD808037ED}" type="slidenum">
              <a:rPr lang="de-CH"/>
              <a:pPr/>
              <a:t>‹Nr.›</a:t>
            </a:fld>
            <a:endParaRPr lang="de-CH"/>
          </a:p>
        </p:txBody>
      </p:sp>
    </p:spTree>
    <p:extLst>
      <p:ext uri="{BB962C8B-B14F-4D97-AF65-F5344CB8AC3E}">
        <p14:creationId xmlns:p14="http://schemas.microsoft.com/office/powerpoint/2010/main" val="35305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290513"/>
            <a:ext cx="8135938"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dirty="0" smtClean="0"/>
              <a:t>Titelmasterformat durch Klicken bearbeiten</a:t>
            </a:r>
          </a:p>
        </p:txBody>
      </p:sp>
      <p:sp>
        <p:nvSpPr>
          <p:cNvPr id="1027" name="Rectangle 3"/>
          <p:cNvSpPr>
            <a:spLocks noGrp="1" noChangeArrowheads="1"/>
          </p:cNvSpPr>
          <p:nvPr>
            <p:ph type="body" idx="1"/>
          </p:nvPr>
        </p:nvSpPr>
        <p:spPr bwMode="auto">
          <a:xfrm>
            <a:off x="539750" y="1196975"/>
            <a:ext cx="8135938"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dirty="0" smtClean="0"/>
              <a:t>Textmasterformate durch Klicken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p>
        </p:txBody>
      </p:sp>
      <p:sp>
        <p:nvSpPr>
          <p:cNvPr id="1028" name="Rectangle 4"/>
          <p:cNvSpPr>
            <a:spLocks noGrp="1" noChangeArrowheads="1"/>
          </p:cNvSpPr>
          <p:nvPr>
            <p:ph type="dt" sz="half" idx="2"/>
          </p:nvPr>
        </p:nvSpPr>
        <p:spPr bwMode="auto">
          <a:xfrm>
            <a:off x="539750" y="6245225"/>
            <a:ext cx="6048375"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lvl1pPr>
          </a:lstStyle>
          <a:p>
            <a:fld id="{82E4C03E-37B3-4774-8EA4-4DB66EF6C506}" type="datetime1">
              <a:rPr lang="de-DE" smtClean="0"/>
              <a:t>22.01.2019</a:t>
            </a:fld>
            <a:endParaRPr lang="de-CH"/>
          </a:p>
        </p:txBody>
      </p:sp>
      <p:sp>
        <p:nvSpPr>
          <p:cNvPr id="1029" name="Rectangle 5"/>
          <p:cNvSpPr>
            <a:spLocks noGrp="1" noChangeArrowheads="1"/>
          </p:cNvSpPr>
          <p:nvPr>
            <p:ph type="ftr" sz="quarter" idx="3"/>
          </p:nvPr>
        </p:nvSpPr>
        <p:spPr bwMode="auto">
          <a:xfrm>
            <a:off x="539750" y="6372225"/>
            <a:ext cx="6048375"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lvl1pPr>
          </a:lstStyle>
          <a:p>
            <a:r>
              <a:rPr lang="de-CH" smtClean="0"/>
              <a:t>Schulung OM RIA - Modul 3: Das Datenmodell   </a:t>
            </a:r>
            <a:endParaRPr lang="de-CH"/>
          </a:p>
        </p:txBody>
      </p:sp>
      <p:sp>
        <p:nvSpPr>
          <p:cNvPr id="1030" name="Rectangle 6"/>
          <p:cNvSpPr>
            <a:spLocks noGrp="1" noChangeArrowheads="1"/>
          </p:cNvSpPr>
          <p:nvPr>
            <p:ph type="sldNum" sz="quarter" idx="4"/>
          </p:nvPr>
        </p:nvSpPr>
        <p:spPr bwMode="auto">
          <a:xfrm>
            <a:off x="539750" y="6499225"/>
            <a:ext cx="6048375"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lvl1pPr>
          </a:lstStyle>
          <a:p>
            <a:r>
              <a:rPr lang="de-CH"/>
              <a:t>Seite </a:t>
            </a:r>
            <a:fld id="{6A6884CC-F2EC-4046-B8B2-27D9AFECECA4}" type="slidenum">
              <a:rPr lang="de-CH"/>
              <a:pPr/>
              <a:t>‹Nr.›</a:t>
            </a:fld>
            <a:endParaRPr lang="de-CH"/>
          </a:p>
        </p:txBody>
      </p:sp>
      <p:sp>
        <p:nvSpPr>
          <p:cNvPr id="1039" name="Line 15"/>
          <p:cNvSpPr>
            <a:spLocks noChangeShapeType="1"/>
          </p:cNvSpPr>
          <p:nvPr userDrawn="1"/>
        </p:nvSpPr>
        <p:spPr bwMode="auto">
          <a:xfrm>
            <a:off x="6804025" y="6273800"/>
            <a:ext cx="0" cy="323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CH"/>
          </a:p>
        </p:txBody>
      </p:sp>
      <p:pic>
        <p:nvPicPr>
          <p:cNvPr id="9" name="Grafik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013969" y="6237300"/>
            <a:ext cx="1693469" cy="396850"/>
          </a:xfrm>
          <a:prstGeom prst="rect">
            <a:avLst/>
          </a:prstGeom>
        </p:spPr>
      </p:pic>
    </p:spTree>
    <p:extLst>
      <p:ext uri="{BB962C8B-B14F-4D97-AF65-F5344CB8AC3E}">
        <p14:creationId xmlns:p14="http://schemas.microsoft.com/office/powerpoint/2010/main" val="239363705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timing>
    <p:tnLst>
      <p:par>
        <p:cTn id="1" dur="indefinite" restart="never" nodeType="tmRoot"/>
      </p:par>
    </p:tnLst>
  </p:timing>
  <p:hf hdr="0"/>
  <p:txStyles>
    <p:titleStyle>
      <a:lvl1pPr algn="l" rtl="0" eaLnBrk="1" fontAlgn="base" hangingPunct="1">
        <a:lnSpc>
          <a:spcPts val="2500"/>
        </a:lnSpc>
        <a:spcBef>
          <a:spcPct val="0"/>
        </a:spcBef>
        <a:spcAft>
          <a:spcPct val="0"/>
        </a:spcAft>
        <a:defRPr sz="2000">
          <a:solidFill>
            <a:schemeClr val="accent2"/>
          </a:solidFill>
          <a:latin typeface="+mj-lt"/>
          <a:ea typeface="+mj-ea"/>
          <a:cs typeface="+mj-cs"/>
        </a:defRPr>
      </a:lvl1pPr>
      <a:lvl2pPr algn="l" rtl="0" eaLnBrk="1" fontAlgn="base" hangingPunct="1">
        <a:lnSpc>
          <a:spcPts val="2500"/>
        </a:lnSpc>
        <a:spcBef>
          <a:spcPct val="0"/>
        </a:spcBef>
        <a:spcAft>
          <a:spcPct val="0"/>
        </a:spcAft>
        <a:defRPr sz="2000">
          <a:solidFill>
            <a:schemeClr val="tx2"/>
          </a:solidFill>
          <a:latin typeface="Arial" charset="0"/>
          <a:cs typeface="Arial" charset="0"/>
        </a:defRPr>
      </a:lvl2pPr>
      <a:lvl3pPr algn="l" rtl="0" eaLnBrk="1" fontAlgn="base" hangingPunct="1">
        <a:lnSpc>
          <a:spcPts val="2500"/>
        </a:lnSpc>
        <a:spcBef>
          <a:spcPct val="0"/>
        </a:spcBef>
        <a:spcAft>
          <a:spcPct val="0"/>
        </a:spcAft>
        <a:defRPr sz="2000">
          <a:solidFill>
            <a:schemeClr val="tx2"/>
          </a:solidFill>
          <a:latin typeface="Arial" charset="0"/>
          <a:cs typeface="Arial" charset="0"/>
        </a:defRPr>
      </a:lvl3pPr>
      <a:lvl4pPr algn="l" rtl="0" eaLnBrk="1" fontAlgn="base" hangingPunct="1">
        <a:lnSpc>
          <a:spcPts val="2500"/>
        </a:lnSpc>
        <a:spcBef>
          <a:spcPct val="0"/>
        </a:spcBef>
        <a:spcAft>
          <a:spcPct val="0"/>
        </a:spcAft>
        <a:defRPr sz="2000">
          <a:solidFill>
            <a:schemeClr val="tx2"/>
          </a:solidFill>
          <a:latin typeface="Arial" charset="0"/>
          <a:cs typeface="Arial" charset="0"/>
        </a:defRPr>
      </a:lvl4pPr>
      <a:lvl5pPr algn="l" rtl="0" eaLnBrk="1" fontAlgn="base" hangingPunct="1">
        <a:lnSpc>
          <a:spcPts val="2500"/>
        </a:lnSpc>
        <a:spcBef>
          <a:spcPct val="0"/>
        </a:spcBef>
        <a:spcAft>
          <a:spcPct val="0"/>
        </a:spcAft>
        <a:defRPr sz="2000">
          <a:solidFill>
            <a:schemeClr val="tx2"/>
          </a:solidFill>
          <a:latin typeface="Arial" charset="0"/>
          <a:cs typeface="Arial" charset="0"/>
        </a:defRPr>
      </a:lvl5pPr>
      <a:lvl6pPr marL="457200" algn="l" rtl="0" eaLnBrk="1" fontAlgn="base" hangingPunct="1">
        <a:lnSpc>
          <a:spcPts val="2500"/>
        </a:lnSpc>
        <a:spcBef>
          <a:spcPct val="0"/>
        </a:spcBef>
        <a:spcAft>
          <a:spcPct val="0"/>
        </a:spcAft>
        <a:defRPr sz="2000">
          <a:solidFill>
            <a:schemeClr val="tx2"/>
          </a:solidFill>
          <a:latin typeface="Arial" charset="0"/>
          <a:cs typeface="Arial" charset="0"/>
        </a:defRPr>
      </a:lvl6pPr>
      <a:lvl7pPr marL="914400" algn="l" rtl="0" eaLnBrk="1" fontAlgn="base" hangingPunct="1">
        <a:lnSpc>
          <a:spcPts val="2500"/>
        </a:lnSpc>
        <a:spcBef>
          <a:spcPct val="0"/>
        </a:spcBef>
        <a:spcAft>
          <a:spcPct val="0"/>
        </a:spcAft>
        <a:defRPr sz="2000">
          <a:solidFill>
            <a:schemeClr val="tx2"/>
          </a:solidFill>
          <a:latin typeface="Arial" charset="0"/>
          <a:cs typeface="Arial" charset="0"/>
        </a:defRPr>
      </a:lvl7pPr>
      <a:lvl8pPr marL="1371600" algn="l" rtl="0" eaLnBrk="1" fontAlgn="base" hangingPunct="1">
        <a:lnSpc>
          <a:spcPts val="2500"/>
        </a:lnSpc>
        <a:spcBef>
          <a:spcPct val="0"/>
        </a:spcBef>
        <a:spcAft>
          <a:spcPct val="0"/>
        </a:spcAft>
        <a:defRPr sz="2000">
          <a:solidFill>
            <a:schemeClr val="tx2"/>
          </a:solidFill>
          <a:latin typeface="Arial" charset="0"/>
          <a:cs typeface="Arial" charset="0"/>
        </a:defRPr>
      </a:lvl8pPr>
      <a:lvl9pPr marL="1828800" algn="l" rtl="0" eaLnBrk="1" fontAlgn="base" hangingPunct="1">
        <a:lnSpc>
          <a:spcPts val="2500"/>
        </a:lnSpc>
        <a:spcBef>
          <a:spcPct val="0"/>
        </a:spcBef>
        <a:spcAft>
          <a:spcPct val="0"/>
        </a:spcAft>
        <a:defRPr sz="2000">
          <a:solidFill>
            <a:schemeClr val="tx2"/>
          </a:solidFill>
          <a:latin typeface="Arial" charset="0"/>
          <a:cs typeface="Arial" charset="0"/>
        </a:defRPr>
      </a:lvl9pPr>
    </p:titleStyle>
    <p:bodyStyle>
      <a:lvl1pPr algn="l" rtl="0" eaLnBrk="1" fontAlgn="base" hangingPunct="1">
        <a:lnSpc>
          <a:spcPts val="2200"/>
        </a:lnSpc>
        <a:spcBef>
          <a:spcPct val="0"/>
        </a:spcBef>
        <a:spcAft>
          <a:spcPct val="0"/>
        </a:spcAft>
        <a:tabLst>
          <a:tab pos="176213" algn="l"/>
          <a:tab pos="361950" algn="l"/>
          <a:tab pos="2079625" algn="l"/>
          <a:tab pos="4173538" algn="l"/>
          <a:tab pos="6261100" algn="l"/>
        </a:tabLst>
        <a:defRPr sz="1800" b="1">
          <a:solidFill>
            <a:schemeClr val="tx1"/>
          </a:solidFill>
          <a:latin typeface="+mn-lt"/>
          <a:ea typeface="+mn-ea"/>
          <a:cs typeface="+mn-cs"/>
        </a:defRPr>
      </a:lvl1pPr>
      <a:lvl2pPr marL="1588" algn="l" rtl="0" eaLnBrk="1" fontAlgn="base" hangingPunct="1">
        <a:lnSpc>
          <a:spcPts val="2200"/>
        </a:lnSpc>
        <a:spcBef>
          <a:spcPct val="0"/>
        </a:spcBef>
        <a:spcAft>
          <a:spcPct val="0"/>
        </a:spcAft>
        <a:tabLst>
          <a:tab pos="176213" algn="l"/>
          <a:tab pos="361950" algn="l"/>
          <a:tab pos="2079625" algn="l"/>
          <a:tab pos="4173538" algn="l"/>
          <a:tab pos="6261100" algn="l"/>
        </a:tabLst>
        <a:defRPr sz="1800">
          <a:solidFill>
            <a:schemeClr val="tx1"/>
          </a:solidFill>
          <a:latin typeface="+mn-lt"/>
          <a:cs typeface="+mn-cs"/>
        </a:defRPr>
      </a:lvl2pPr>
      <a:lvl3pPr marL="3175" algn="l" rtl="0" eaLnBrk="1" fontAlgn="base" hangingPunct="1">
        <a:lnSpc>
          <a:spcPts val="2200"/>
        </a:lnSpc>
        <a:spcBef>
          <a:spcPct val="0"/>
        </a:spcBef>
        <a:spcAft>
          <a:spcPct val="0"/>
        </a:spcAft>
        <a:tabLst>
          <a:tab pos="176213" algn="l"/>
          <a:tab pos="361950" algn="l"/>
          <a:tab pos="2079625" algn="l"/>
          <a:tab pos="4173538" algn="l"/>
          <a:tab pos="6261100" algn="l"/>
        </a:tabLst>
        <a:defRPr sz="1800">
          <a:solidFill>
            <a:schemeClr val="accent2"/>
          </a:solidFill>
          <a:latin typeface="+mn-lt"/>
          <a:cs typeface="+mn-cs"/>
        </a:defRPr>
      </a:lvl3pPr>
      <a:lvl4pPr marL="182563"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sz="1800">
          <a:solidFill>
            <a:schemeClr val="tx1"/>
          </a:solidFill>
          <a:latin typeface="+mn-lt"/>
          <a:cs typeface="+mn-cs"/>
        </a:defRPr>
      </a:lvl4pPr>
      <a:lvl5pPr marL="3619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sz="1800">
          <a:solidFill>
            <a:schemeClr val="tx1"/>
          </a:solidFill>
          <a:latin typeface="+mn-lt"/>
          <a:cs typeface="+mn-cs"/>
        </a:defRPr>
      </a:lvl5pPr>
      <a:lvl6pPr marL="819150" indent="-177800" algn="l" rtl="0" eaLnBrk="1" fontAlgn="base" hangingPunct="1">
        <a:lnSpc>
          <a:spcPts val="2000"/>
        </a:lnSpc>
        <a:spcBef>
          <a:spcPct val="0"/>
        </a:spcBef>
        <a:spcAft>
          <a:spcPct val="0"/>
        </a:spcAft>
        <a:buFont typeface="Arial" charset="0"/>
        <a:buChar char="–"/>
        <a:tabLst>
          <a:tab pos="176213" algn="l"/>
          <a:tab pos="361950" algn="l"/>
          <a:tab pos="2079625" algn="l"/>
          <a:tab pos="4173538" algn="l"/>
          <a:tab pos="6261100" algn="l"/>
        </a:tabLst>
        <a:defRPr sz="1500">
          <a:solidFill>
            <a:schemeClr val="tx1"/>
          </a:solidFill>
          <a:latin typeface="+mn-lt"/>
          <a:cs typeface="+mn-cs"/>
        </a:defRPr>
      </a:lvl6pPr>
      <a:lvl7pPr marL="1276350" indent="-177800" algn="l" rtl="0" eaLnBrk="1" fontAlgn="base" hangingPunct="1">
        <a:lnSpc>
          <a:spcPts val="2000"/>
        </a:lnSpc>
        <a:spcBef>
          <a:spcPct val="0"/>
        </a:spcBef>
        <a:spcAft>
          <a:spcPct val="0"/>
        </a:spcAft>
        <a:buFont typeface="Arial" charset="0"/>
        <a:buChar char="–"/>
        <a:tabLst>
          <a:tab pos="176213" algn="l"/>
          <a:tab pos="361950" algn="l"/>
          <a:tab pos="2079625" algn="l"/>
          <a:tab pos="4173538" algn="l"/>
          <a:tab pos="6261100" algn="l"/>
        </a:tabLst>
        <a:defRPr sz="1500">
          <a:solidFill>
            <a:schemeClr val="tx1"/>
          </a:solidFill>
          <a:latin typeface="+mn-lt"/>
          <a:cs typeface="+mn-cs"/>
        </a:defRPr>
      </a:lvl7pPr>
      <a:lvl8pPr marL="1733550" indent="-177800" algn="l" rtl="0" eaLnBrk="1" fontAlgn="base" hangingPunct="1">
        <a:lnSpc>
          <a:spcPts val="2000"/>
        </a:lnSpc>
        <a:spcBef>
          <a:spcPct val="0"/>
        </a:spcBef>
        <a:spcAft>
          <a:spcPct val="0"/>
        </a:spcAft>
        <a:buFont typeface="Arial" charset="0"/>
        <a:buChar char="–"/>
        <a:tabLst>
          <a:tab pos="176213" algn="l"/>
          <a:tab pos="361950" algn="l"/>
          <a:tab pos="2079625" algn="l"/>
          <a:tab pos="4173538" algn="l"/>
          <a:tab pos="6261100" algn="l"/>
        </a:tabLst>
        <a:defRPr sz="1500">
          <a:solidFill>
            <a:schemeClr val="tx1"/>
          </a:solidFill>
          <a:latin typeface="+mn-lt"/>
          <a:cs typeface="+mn-cs"/>
        </a:defRPr>
      </a:lvl8pPr>
      <a:lvl9pPr marL="2190750" indent="-177800" algn="l" rtl="0" eaLnBrk="1" fontAlgn="base" hangingPunct="1">
        <a:lnSpc>
          <a:spcPts val="2000"/>
        </a:lnSpc>
        <a:spcBef>
          <a:spcPct val="0"/>
        </a:spcBef>
        <a:spcAft>
          <a:spcPct val="0"/>
        </a:spcAft>
        <a:buFont typeface="Arial" charset="0"/>
        <a:buChar char="–"/>
        <a:tabLst>
          <a:tab pos="176213" algn="l"/>
          <a:tab pos="361950" algn="l"/>
          <a:tab pos="2079625" algn="l"/>
          <a:tab pos="4173538" algn="l"/>
          <a:tab pos="6261100" algn="l"/>
        </a:tabLst>
        <a:defRPr sz="15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omapp-srk-qry/srk"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mapp-srk-qry/sr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omapp-srk-qry/sr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CH" dirty="0" smtClean="0"/>
              <a:t>Schulung OM Ria – Modul </a:t>
            </a:r>
            <a:r>
              <a:rPr lang="de-CH" dirty="0"/>
              <a:t>3</a:t>
            </a:r>
            <a:r>
              <a:rPr lang="de-CH" dirty="0" smtClean="0"/>
              <a:t/>
            </a:r>
            <a:br>
              <a:rPr lang="de-CH" dirty="0" smtClean="0"/>
            </a:br>
            <a:endParaRPr lang="de-CH" dirty="0"/>
          </a:p>
        </p:txBody>
      </p:sp>
      <p:pic>
        <p:nvPicPr>
          <p:cNvPr id="1030" name="Picture 6" descr="Bildergebnis fÃ¼r crm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719" y="1988840"/>
            <a:ext cx="7200000" cy="336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773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Gruppen der Bereiche</a:t>
            </a:r>
            <a:br>
              <a:rPr lang="de-CH" dirty="0"/>
            </a:br>
            <a:r>
              <a:rPr lang="de-CH" dirty="0" smtClean="0">
                <a:solidFill>
                  <a:schemeClr val="tx1"/>
                </a:solidFill>
              </a:rPr>
              <a:t>OM-Technik</a:t>
            </a:r>
            <a:endParaRPr lang="de-CH" dirty="0">
              <a:solidFill>
                <a:schemeClr val="tx1"/>
              </a:solidFill>
            </a:endParaRPr>
          </a:p>
        </p:txBody>
      </p:sp>
      <p:sp>
        <p:nvSpPr>
          <p:cNvPr id="4" name="Datumsplatzhalter 3"/>
          <p:cNvSpPr>
            <a:spLocks noGrp="1"/>
          </p:cNvSpPr>
          <p:nvPr>
            <p:ph type="dt" sz="half" idx="10"/>
          </p:nvPr>
        </p:nvSpPr>
        <p:spPr/>
        <p:txBody>
          <a:bodyPr/>
          <a:lstStyle/>
          <a:p>
            <a:fld id="{96FF0D9E-B162-4D26-9209-4EB8CD866D0F}" type="datetime1">
              <a:rPr lang="de-DE" smtClean="0"/>
              <a:t>22.01.2019</a:t>
            </a:fld>
            <a:endParaRPr lang="de-CH"/>
          </a:p>
        </p:txBody>
      </p:sp>
      <p:sp>
        <p:nvSpPr>
          <p:cNvPr id="5" name="Fußzeilenplatzhalter 4"/>
          <p:cNvSpPr>
            <a:spLocks noGrp="1"/>
          </p:cNvSpPr>
          <p:nvPr>
            <p:ph type="ftr" sz="quarter" idx="11"/>
          </p:nvPr>
        </p:nvSpPr>
        <p:spPr/>
        <p:txBody>
          <a:body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10</a:t>
            </a:fld>
            <a:endParaRPr lang="de-CH"/>
          </a:p>
        </p:txBody>
      </p:sp>
      <p:sp>
        <p:nvSpPr>
          <p:cNvPr id="8" name="Inhaltsplatzhalter 7"/>
          <p:cNvSpPr>
            <a:spLocks noGrp="1"/>
          </p:cNvSpPr>
          <p:nvPr>
            <p:ph idx="1"/>
          </p:nvPr>
        </p:nvSpPr>
        <p:spPr/>
        <p:txBody>
          <a:bodyPr/>
          <a:lstStyle/>
          <a:p>
            <a:pPr marL="342900" indent="-342900">
              <a:buFont typeface="+mj-lt"/>
              <a:buAutoNum type="arabicPeriod"/>
            </a:pPr>
            <a:r>
              <a:rPr lang="de-CH" dirty="0"/>
              <a:t>	</a:t>
            </a:r>
            <a:r>
              <a:rPr lang="de-CH" dirty="0" smtClean="0"/>
              <a:t>Abteilung: </a:t>
            </a:r>
            <a:r>
              <a:rPr lang="de-CH" b="0" dirty="0" smtClean="0"/>
              <a:t>Welche Abteilung bearbeitet den Kontakt </a:t>
            </a:r>
          </a:p>
          <a:p>
            <a:pPr marL="342900" indent="-342900">
              <a:buFont typeface="+mj-lt"/>
              <a:buAutoNum type="arabicPeriod"/>
            </a:pPr>
            <a:r>
              <a:rPr lang="de-CH" dirty="0"/>
              <a:t>Status: </a:t>
            </a:r>
            <a:r>
              <a:rPr lang="de-CH" b="0" dirty="0"/>
              <a:t>Übergreifende Festlegung der Gültigkeit und Aktualität der Adresse </a:t>
            </a:r>
          </a:p>
          <a:p>
            <a:pPr marL="342900" indent="-342900">
              <a:buFont typeface="+mj-lt"/>
              <a:buAutoNum type="arabicPeriod"/>
            </a:pPr>
            <a:r>
              <a:rPr lang="de-CH" dirty="0" smtClean="0"/>
              <a:t>Fremdadressen ID</a:t>
            </a:r>
          </a:p>
          <a:p>
            <a:pPr marL="342900" indent="-342900">
              <a:buFont typeface="+mj-lt"/>
              <a:buAutoNum type="arabicPeriod"/>
            </a:pPr>
            <a:r>
              <a:rPr lang="de-CH" dirty="0" err="1" smtClean="0"/>
              <a:t>Mailchimp</a:t>
            </a:r>
            <a:endParaRPr lang="de-CH" dirty="0" smtClean="0"/>
          </a:p>
        </p:txBody>
      </p:sp>
      <p:pic>
        <p:nvPicPr>
          <p:cNvPr id="9" name="Bildplatzhalt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5400000">
            <a:off x="2807804" y="2529000"/>
            <a:ext cx="273630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294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Inhaltsplatzhalter 14"/>
          <p:cNvGraphicFramePr>
            <a:graphicFrameLocks noGrp="1"/>
          </p:cNvGraphicFramePr>
          <p:nvPr>
            <p:ph sz="half" idx="2"/>
            <p:extLst>
              <p:ext uri="{D42A27DB-BD31-4B8C-83A1-F6EECF244321}">
                <p14:modId xmlns:p14="http://schemas.microsoft.com/office/powerpoint/2010/main" val="516622444"/>
              </p:ext>
            </p:extLst>
          </p:nvPr>
        </p:nvGraphicFramePr>
        <p:xfrm>
          <a:off x="4716463" y="1196975"/>
          <a:ext cx="3959225" cy="4824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p:txBody>
          <a:bodyPr/>
          <a:lstStyle/>
          <a:p>
            <a:r>
              <a:rPr lang="de-CH" dirty="0" err="1"/>
              <a:t>Baumstrukur</a:t>
            </a:r>
            <a:r>
              <a:rPr lang="de-CH" dirty="0"/>
              <a:t> &amp; </a:t>
            </a:r>
            <a:r>
              <a:rPr lang="de-CH" dirty="0" smtClean="0"/>
              <a:t>Merkmale</a:t>
            </a:r>
            <a:br>
              <a:rPr lang="de-CH" dirty="0" smtClean="0"/>
            </a:br>
            <a:r>
              <a:rPr lang="de-CH" dirty="0" smtClean="0">
                <a:solidFill>
                  <a:schemeClr val="tx1"/>
                </a:solidFill>
                <a:hlinkClick r:id="rId8"/>
              </a:rPr>
              <a:t>Livebeispiel</a:t>
            </a:r>
            <a:endParaRPr lang="de-CH" dirty="0">
              <a:solidFill>
                <a:schemeClr val="tx1"/>
              </a:solidFill>
            </a:endParaRPr>
          </a:p>
        </p:txBody>
      </p:sp>
      <p:sp>
        <p:nvSpPr>
          <p:cNvPr id="4" name="Datumsplatzhalter 3"/>
          <p:cNvSpPr>
            <a:spLocks noGrp="1"/>
          </p:cNvSpPr>
          <p:nvPr>
            <p:ph type="dt" sz="half" idx="10"/>
          </p:nvPr>
        </p:nvSpPr>
        <p:spPr/>
        <p:txBody>
          <a:bodyPr/>
          <a:lstStyle/>
          <a:p>
            <a:fld id="{1A7F4525-1E25-439C-BB30-22848632C226}" type="datetime1">
              <a:rPr lang="de-DE" smtClean="0"/>
              <a:t>22.01.2019</a:t>
            </a:fld>
            <a:endParaRPr lang="de-CH"/>
          </a:p>
        </p:txBody>
      </p:sp>
      <p:sp>
        <p:nvSpPr>
          <p:cNvPr id="5" name="Fußzeilenplatzhalter 4"/>
          <p:cNvSpPr>
            <a:spLocks noGrp="1"/>
          </p:cNvSpPr>
          <p:nvPr>
            <p:ph type="ftr" sz="quarter" idx="11"/>
          </p:nvPr>
        </p:nvSpPr>
        <p:spPr/>
        <p:txBody>
          <a:body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p>
            <a:r>
              <a:rPr lang="de-CH" smtClean="0"/>
              <a:t>Seite </a:t>
            </a:r>
            <a:fld id="{117F10C9-0B07-45CC-A0F1-BB544ED35D3B}" type="slidenum">
              <a:rPr lang="de-CH" smtClean="0"/>
              <a:pPr/>
              <a:t>11</a:t>
            </a:fld>
            <a:endParaRPr lang="de-CH"/>
          </a:p>
        </p:txBody>
      </p:sp>
      <p:pic>
        <p:nvPicPr>
          <p:cNvPr id="9" name="Bildplatzhalter 8"/>
          <p:cNvPicPr>
            <a:picLocks noGrp="1" noChangeAspect="1"/>
          </p:cNvPicPr>
          <p:nvPr>
            <p:ph type="pic" sz="quarter" idx="13"/>
          </p:nvPr>
        </p:nvPicPr>
        <p:blipFill>
          <a:blip r:embed="rId9">
            <a:extLst>
              <a:ext uri="{28A0092B-C50C-407E-A947-70E740481C1C}">
                <a14:useLocalDpi xmlns:a14="http://schemas.microsoft.com/office/drawing/2010/main" val="0"/>
              </a:ext>
            </a:extLst>
          </a:blip>
          <a:stretch>
            <a:fillRect/>
          </a:stretch>
        </p:blipFill>
        <p:spPr>
          <a:xfrm>
            <a:off x="960587" y="1268413"/>
            <a:ext cx="3119139" cy="4752975"/>
          </a:xfrm>
        </p:spPr>
      </p:pic>
    </p:spTree>
    <p:extLst>
      <p:ext uri="{BB962C8B-B14F-4D97-AF65-F5344CB8AC3E}">
        <p14:creationId xmlns:p14="http://schemas.microsoft.com/office/powerpoint/2010/main" val="1253423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Manuelle Neuerfassung eines Stakeholders</a:t>
            </a:r>
            <a:br>
              <a:rPr lang="de-CH" dirty="0" smtClean="0"/>
            </a:br>
            <a:r>
              <a:rPr lang="de-CH" dirty="0" smtClean="0">
                <a:solidFill>
                  <a:schemeClr val="tx1"/>
                </a:solidFill>
              </a:rPr>
              <a:t>Im Detail liegt der Erfolg</a:t>
            </a:r>
            <a:endParaRPr lang="de-CH" dirty="0">
              <a:solidFill>
                <a:schemeClr val="tx1"/>
              </a:solidFill>
            </a:endParaRPr>
          </a:p>
        </p:txBody>
      </p:sp>
      <p:sp>
        <p:nvSpPr>
          <p:cNvPr id="3" name="Inhaltsplatzhalter 2"/>
          <p:cNvSpPr>
            <a:spLocks noGrp="1"/>
          </p:cNvSpPr>
          <p:nvPr>
            <p:ph idx="1"/>
          </p:nvPr>
        </p:nvSpPr>
        <p:spPr/>
        <p:txBody>
          <a:bodyPr/>
          <a:lstStyle/>
          <a:p>
            <a:r>
              <a:rPr lang="de-CH" b="0" dirty="0" smtClean="0"/>
              <a:t>Folgende Merkmale sind zwingend zu setzen:</a:t>
            </a:r>
            <a:endParaRPr lang="de-CH" b="0" dirty="0"/>
          </a:p>
          <a:p>
            <a:r>
              <a:rPr lang="de-CH" b="0" dirty="0"/>
              <a:t> </a:t>
            </a:r>
          </a:p>
          <a:p>
            <a:pPr marL="285750" lvl="0" indent="-285750">
              <a:buFont typeface="Arial" panose="020B0604020202020204" pitchFamily="34" charset="0"/>
              <a:buChar char="•"/>
            </a:pPr>
            <a:r>
              <a:rPr lang="de-CH" b="0" dirty="0" smtClean="0"/>
              <a:t>Herkunft</a:t>
            </a:r>
          </a:p>
          <a:p>
            <a:pPr lvl="0"/>
            <a:endParaRPr lang="de-CH" b="0" dirty="0"/>
          </a:p>
          <a:p>
            <a:pPr marL="285750" lvl="0" indent="-285750">
              <a:buFont typeface="Arial" panose="020B0604020202020204" pitchFamily="34" charset="0"/>
              <a:buChar char="•"/>
            </a:pPr>
            <a:r>
              <a:rPr lang="de-CH" b="0" dirty="0" smtClean="0"/>
              <a:t>DM-Massnahmen</a:t>
            </a:r>
          </a:p>
          <a:p>
            <a:pPr lvl="0"/>
            <a:endParaRPr lang="de-CH" b="0" dirty="0"/>
          </a:p>
          <a:p>
            <a:pPr marL="285750" lvl="0" indent="-285750">
              <a:buFont typeface="Arial" panose="020B0604020202020204" pitchFamily="34" charset="0"/>
              <a:buChar char="•"/>
            </a:pPr>
            <a:r>
              <a:rPr lang="de-CH" b="0" dirty="0" smtClean="0"/>
              <a:t>Ausschlüsse</a:t>
            </a:r>
          </a:p>
          <a:p>
            <a:pPr lvl="0"/>
            <a:endParaRPr lang="de-CH" b="0" dirty="0"/>
          </a:p>
          <a:p>
            <a:pPr marL="285750" lvl="0" indent="-285750">
              <a:buFont typeface="Arial" panose="020B0604020202020204" pitchFamily="34" charset="0"/>
              <a:buChar char="•"/>
            </a:pPr>
            <a:r>
              <a:rPr lang="de-CH" b="0" dirty="0" smtClean="0"/>
              <a:t>Abteilung</a:t>
            </a:r>
          </a:p>
          <a:p>
            <a:pPr lvl="0"/>
            <a:endParaRPr lang="de-CH" b="0" dirty="0"/>
          </a:p>
          <a:p>
            <a:endParaRPr lang="de-CH" dirty="0" smtClean="0"/>
          </a:p>
          <a:p>
            <a:endParaRPr lang="de-CH" dirty="0"/>
          </a:p>
          <a:p>
            <a:endParaRPr lang="de-CH" dirty="0" smtClean="0"/>
          </a:p>
          <a:p>
            <a:endParaRPr lang="de-CH" dirty="0" smtClean="0"/>
          </a:p>
          <a:p>
            <a:r>
              <a:rPr lang="de-CH" b="0" dirty="0" smtClean="0"/>
              <a:t>Jede Information ist wertvoll.</a:t>
            </a:r>
            <a:endParaRPr lang="de-CH" b="0" dirty="0"/>
          </a:p>
        </p:txBody>
      </p:sp>
      <p:sp>
        <p:nvSpPr>
          <p:cNvPr id="4" name="Datumsplatzhalter 3"/>
          <p:cNvSpPr>
            <a:spLocks noGrp="1"/>
          </p:cNvSpPr>
          <p:nvPr>
            <p:ph type="dt" sz="half" idx="10"/>
          </p:nvPr>
        </p:nvSpPr>
        <p:spPr/>
        <p:txBody>
          <a:bodyPr/>
          <a:lstStyle/>
          <a:p>
            <a:fld id="{96FF0D9E-B162-4D26-9209-4EB8CD866D0F}" type="datetime1">
              <a:rPr lang="de-DE" smtClean="0"/>
              <a:t>22.01.2019</a:t>
            </a:fld>
            <a:endParaRPr lang="de-CH"/>
          </a:p>
        </p:txBody>
      </p:sp>
      <p:sp>
        <p:nvSpPr>
          <p:cNvPr id="5" name="Fußzeilenplatzhalter 4"/>
          <p:cNvSpPr>
            <a:spLocks noGrp="1"/>
          </p:cNvSpPr>
          <p:nvPr>
            <p:ph type="ftr" sz="quarter" idx="11"/>
          </p:nvPr>
        </p:nvSpPr>
        <p:spPr/>
        <p:txBody>
          <a:body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12</a:t>
            </a:fld>
            <a:endParaRPr lang="de-CH"/>
          </a:p>
        </p:txBody>
      </p:sp>
      <p:pic>
        <p:nvPicPr>
          <p:cNvPr id="7" name="Grafik 6"/>
          <p:cNvPicPr>
            <a:picLocks noChangeAspect="1"/>
          </p:cNvPicPr>
          <p:nvPr/>
        </p:nvPicPr>
        <p:blipFill>
          <a:blip r:embed="rId3"/>
          <a:stretch>
            <a:fillRect/>
          </a:stretch>
        </p:blipFill>
        <p:spPr>
          <a:xfrm>
            <a:off x="4788024" y="2348880"/>
            <a:ext cx="3152775" cy="2857500"/>
          </a:xfrm>
          <a:prstGeom prst="rect">
            <a:avLst/>
          </a:prstGeom>
        </p:spPr>
      </p:pic>
    </p:spTree>
    <p:extLst>
      <p:ext uri="{BB962C8B-B14F-4D97-AF65-F5344CB8AC3E}">
        <p14:creationId xmlns:p14="http://schemas.microsoft.com/office/powerpoint/2010/main" val="33385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Das Basisprogramm für Gönner</a:t>
            </a:r>
            <a:br>
              <a:rPr lang="de-CH" dirty="0" smtClean="0"/>
            </a:br>
            <a:r>
              <a:rPr lang="de-CH" dirty="0" smtClean="0">
                <a:solidFill>
                  <a:schemeClr val="tx1"/>
                </a:solidFill>
              </a:rPr>
              <a:t>Im Public Fundraising</a:t>
            </a:r>
            <a:endParaRPr lang="de-CH" dirty="0">
              <a:solidFill>
                <a:schemeClr val="tx1"/>
              </a:solidFill>
            </a:endParaRPr>
          </a:p>
        </p:txBody>
      </p:sp>
      <p:sp>
        <p:nvSpPr>
          <p:cNvPr id="3" name="Inhaltsplatzhalter 2"/>
          <p:cNvSpPr>
            <a:spLocks noGrp="1"/>
          </p:cNvSpPr>
          <p:nvPr>
            <p:ph idx="1"/>
          </p:nvPr>
        </p:nvSpPr>
        <p:spPr/>
        <p:txBody>
          <a:bodyPr/>
          <a:lstStyle/>
          <a:p>
            <a:r>
              <a:rPr lang="de-CH" b="0" dirty="0" smtClean="0"/>
              <a:t>Nach Erstspende: Die Strategie ist Bindung und </a:t>
            </a:r>
            <a:r>
              <a:rPr lang="de-CH" b="0" dirty="0" err="1" smtClean="0"/>
              <a:t>Upgrading</a:t>
            </a:r>
            <a:endParaRPr lang="de-CH" b="0" dirty="0" smtClean="0"/>
          </a:p>
          <a:p>
            <a:endParaRPr lang="de-CH" b="0" dirty="0"/>
          </a:p>
          <a:p>
            <a:pPr marL="285750" indent="-285750">
              <a:buFont typeface="Arial" panose="020B0604020202020204" pitchFamily="34" charset="0"/>
              <a:buChar char="•"/>
            </a:pPr>
            <a:r>
              <a:rPr lang="de-CH" b="0" dirty="0" smtClean="0"/>
              <a:t>6 Mailings jährlich</a:t>
            </a:r>
          </a:p>
          <a:p>
            <a:pPr marL="285750" indent="-285750">
              <a:buFont typeface="Arial" panose="020B0604020202020204" pitchFamily="34" charset="0"/>
              <a:buChar char="•"/>
            </a:pPr>
            <a:r>
              <a:rPr lang="de-CH" b="0" dirty="0" smtClean="0"/>
              <a:t>Monatliche E-Mail Zustellung</a:t>
            </a:r>
          </a:p>
          <a:p>
            <a:pPr marL="285750" indent="-285750">
              <a:buFont typeface="Arial" panose="020B0604020202020204" pitchFamily="34" charset="0"/>
              <a:buChar char="•"/>
            </a:pPr>
            <a:endParaRPr lang="de-CH" b="0" dirty="0"/>
          </a:p>
          <a:p>
            <a:endParaRPr lang="de-CH" b="0" dirty="0"/>
          </a:p>
        </p:txBody>
      </p:sp>
      <p:sp>
        <p:nvSpPr>
          <p:cNvPr id="4" name="Datumsplatzhalter 3"/>
          <p:cNvSpPr>
            <a:spLocks noGrp="1"/>
          </p:cNvSpPr>
          <p:nvPr>
            <p:ph type="dt" sz="half" idx="10"/>
          </p:nvPr>
        </p:nvSpPr>
        <p:spPr/>
        <p:txBody>
          <a:bodyPr/>
          <a:lstStyle/>
          <a:p>
            <a:fld id="{96FF0D9E-B162-4D26-9209-4EB8CD866D0F}" type="datetime1">
              <a:rPr lang="de-DE" smtClean="0"/>
              <a:t>22.01.2019</a:t>
            </a:fld>
            <a:endParaRPr lang="de-CH"/>
          </a:p>
        </p:txBody>
      </p:sp>
      <p:sp>
        <p:nvSpPr>
          <p:cNvPr id="5" name="Fußzeilenplatzhalter 4"/>
          <p:cNvSpPr>
            <a:spLocks noGrp="1"/>
          </p:cNvSpPr>
          <p:nvPr>
            <p:ph type="ftr" sz="quarter" idx="11"/>
          </p:nvPr>
        </p:nvSpPr>
        <p:spPr/>
        <p:txBody>
          <a:body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13</a:t>
            </a:fld>
            <a:endParaRPr lang="de-CH"/>
          </a:p>
        </p:txBody>
      </p:sp>
      <p:pic>
        <p:nvPicPr>
          <p:cNvPr id="8" name="Grafik 7"/>
          <p:cNvPicPr>
            <a:picLocks noChangeAspect="1"/>
          </p:cNvPicPr>
          <p:nvPr/>
        </p:nvPicPr>
        <p:blipFill>
          <a:blip r:embed="rId3"/>
          <a:stretch>
            <a:fillRect/>
          </a:stretch>
        </p:blipFill>
        <p:spPr>
          <a:xfrm>
            <a:off x="1835696" y="2328783"/>
            <a:ext cx="4762896" cy="3188450"/>
          </a:xfrm>
          <a:prstGeom prst="rect">
            <a:avLst/>
          </a:prstGeom>
        </p:spPr>
      </p:pic>
    </p:spTree>
    <p:extLst>
      <p:ext uri="{BB962C8B-B14F-4D97-AF65-F5344CB8AC3E}">
        <p14:creationId xmlns:p14="http://schemas.microsoft.com/office/powerpoint/2010/main" val="2562087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Der </a:t>
            </a:r>
            <a:r>
              <a:rPr lang="de-CH" dirty="0" err="1"/>
              <a:t>Accountmanager</a:t>
            </a:r>
            <a:r>
              <a:rPr lang="de-CH" dirty="0"/>
              <a:t/>
            </a:r>
            <a:br>
              <a:rPr lang="de-CH" dirty="0"/>
            </a:br>
            <a:r>
              <a:rPr lang="de-CH" dirty="0">
                <a:solidFill>
                  <a:schemeClr val="tx1"/>
                </a:solidFill>
              </a:rPr>
              <a:t>Spezifikation im Datenmodell</a:t>
            </a:r>
            <a:endParaRPr lang="de-CH" dirty="0"/>
          </a:p>
        </p:txBody>
      </p:sp>
      <p:sp>
        <p:nvSpPr>
          <p:cNvPr id="3" name="Inhaltsplatzhalter 2"/>
          <p:cNvSpPr>
            <a:spLocks noGrp="1"/>
          </p:cNvSpPr>
          <p:nvPr>
            <p:ph idx="1"/>
          </p:nvPr>
        </p:nvSpPr>
        <p:spPr/>
        <p:txBody>
          <a:bodyPr/>
          <a:lstStyle/>
          <a:p>
            <a:r>
              <a:rPr lang="de-CH" b="0" dirty="0" smtClean="0"/>
              <a:t>Die individuelle Betreuung im Interesse des Stakeholders. </a:t>
            </a:r>
          </a:p>
          <a:p>
            <a:endParaRPr lang="de-CH" b="0" dirty="0" smtClean="0"/>
          </a:p>
          <a:p>
            <a:pPr marL="285750" indent="-285750">
              <a:buFont typeface="Arial" panose="020B0604020202020204" pitchFamily="34" charset="0"/>
              <a:buChar char="•"/>
            </a:pPr>
            <a:r>
              <a:rPr lang="de-CH" b="0" dirty="0" smtClean="0"/>
              <a:t>Zentrale Anlaufstelle, </a:t>
            </a:r>
          </a:p>
          <a:p>
            <a:pPr marL="285750" indent="-285750">
              <a:buFont typeface="Arial" panose="020B0604020202020204" pitchFamily="34" charset="0"/>
              <a:buChar char="•"/>
            </a:pPr>
            <a:r>
              <a:rPr lang="de-CH" b="0" dirty="0" smtClean="0"/>
              <a:t>Verantwortlicher und </a:t>
            </a:r>
          </a:p>
          <a:p>
            <a:pPr marL="285750" indent="-285750">
              <a:buFont typeface="Arial" panose="020B0604020202020204" pitchFamily="34" charset="0"/>
              <a:buChar char="•"/>
            </a:pPr>
            <a:r>
              <a:rPr lang="de-CH" b="0" dirty="0" smtClean="0"/>
              <a:t>Entscheidungsträger </a:t>
            </a:r>
          </a:p>
          <a:p>
            <a:endParaRPr lang="de-CH" b="0" dirty="0" smtClean="0"/>
          </a:p>
          <a:p>
            <a:endParaRPr lang="de-CH" b="0" dirty="0" smtClean="0"/>
          </a:p>
          <a:p>
            <a:endParaRPr lang="de-CH" b="0" dirty="0"/>
          </a:p>
        </p:txBody>
      </p:sp>
      <p:sp>
        <p:nvSpPr>
          <p:cNvPr id="4" name="Datumsplatzhalter 3"/>
          <p:cNvSpPr>
            <a:spLocks noGrp="1"/>
          </p:cNvSpPr>
          <p:nvPr>
            <p:ph type="dt" sz="half" idx="10"/>
          </p:nvPr>
        </p:nvSpPr>
        <p:spPr/>
        <p:txBody>
          <a:bodyPr/>
          <a:lstStyle/>
          <a:p>
            <a:fld id="{B8B40D3C-261E-4CF7-9A17-15385DAD9634}" type="datetime1">
              <a:rPr lang="de-DE" smtClean="0"/>
              <a:t>22.01.2019</a:t>
            </a:fld>
            <a:endParaRPr lang="de-CH"/>
          </a:p>
        </p:txBody>
      </p:sp>
      <p:sp>
        <p:nvSpPr>
          <p:cNvPr id="5" name="Fußzeilenplatzhalter 4"/>
          <p:cNvSpPr>
            <a:spLocks noGrp="1"/>
          </p:cNvSpPr>
          <p:nvPr>
            <p:ph type="ftr" sz="quarter" idx="11"/>
          </p:nvPr>
        </p:nvSpPr>
        <p:spPr/>
        <p:txBody>
          <a:body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14</a:t>
            </a:fld>
            <a:endParaRPr lang="de-CH"/>
          </a:p>
        </p:txBody>
      </p:sp>
      <p:pic>
        <p:nvPicPr>
          <p:cNvPr id="7" name="Grafik 6"/>
          <p:cNvPicPr>
            <a:picLocks noChangeAspect="1"/>
          </p:cNvPicPr>
          <p:nvPr/>
        </p:nvPicPr>
        <p:blipFill>
          <a:blip r:embed="rId3"/>
          <a:stretch>
            <a:fillRect/>
          </a:stretch>
        </p:blipFill>
        <p:spPr>
          <a:xfrm>
            <a:off x="869156" y="2897188"/>
            <a:ext cx="7477125" cy="3124200"/>
          </a:xfrm>
          <a:prstGeom prst="rect">
            <a:avLst/>
          </a:prstGeom>
        </p:spPr>
      </p:pic>
    </p:spTree>
    <p:extLst>
      <p:ext uri="{BB962C8B-B14F-4D97-AF65-F5344CB8AC3E}">
        <p14:creationId xmlns:p14="http://schemas.microsoft.com/office/powerpoint/2010/main" val="4028889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Der </a:t>
            </a:r>
            <a:r>
              <a:rPr lang="de-CH" dirty="0" err="1" smtClean="0"/>
              <a:t>Accountmanager</a:t>
            </a:r>
            <a:r>
              <a:rPr lang="de-CH" dirty="0"/>
              <a:t/>
            </a:r>
            <a:br>
              <a:rPr lang="de-CH" dirty="0"/>
            </a:br>
            <a:r>
              <a:rPr lang="de-CH" dirty="0" smtClean="0">
                <a:solidFill>
                  <a:schemeClr val="tx1"/>
                </a:solidFill>
              </a:rPr>
              <a:t>Zuständigkeiten</a:t>
            </a:r>
            <a:endParaRPr lang="de-CH" dirty="0">
              <a:solidFill>
                <a:schemeClr val="tx1"/>
              </a:solidFill>
            </a:endParaRP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de-CH" b="0" dirty="0" smtClean="0"/>
              <a:t>Schnittstelle zwischen SRK und Stakeholder</a:t>
            </a:r>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r>
              <a:rPr lang="de-CH" b="0" dirty="0" smtClean="0"/>
              <a:t>Vollständigkeit und Zustellbarkeit der Adresse</a:t>
            </a:r>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r>
              <a:rPr lang="de-CH" b="0" dirty="0" smtClean="0"/>
              <a:t>Zielgruppengerechtes Marketing dank Bedarfsabbildung im CRM (Merkmalsetzung)</a:t>
            </a:r>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r>
              <a:rPr lang="de-CH" b="0" dirty="0" smtClean="0"/>
              <a:t>Beziehungspflege und –Entwicklung</a:t>
            </a:r>
          </a:p>
          <a:p>
            <a:endParaRPr lang="de-CH" b="0" dirty="0" smtClean="0"/>
          </a:p>
          <a:p>
            <a:endParaRPr lang="de-CH" b="0" dirty="0"/>
          </a:p>
          <a:p>
            <a:endParaRPr lang="de-CH" b="0" dirty="0" smtClean="0"/>
          </a:p>
          <a:p>
            <a:endParaRPr lang="de-CH" dirty="0"/>
          </a:p>
        </p:txBody>
      </p:sp>
      <p:sp>
        <p:nvSpPr>
          <p:cNvPr id="4" name="Datumsplatzhalter 3"/>
          <p:cNvSpPr>
            <a:spLocks noGrp="1"/>
          </p:cNvSpPr>
          <p:nvPr>
            <p:ph type="dt" sz="half" idx="10"/>
          </p:nvPr>
        </p:nvSpPr>
        <p:spPr/>
        <p:txBody>
          <a:bodyPr/>
          <a:lstStyle/>
          <a:p>
            <a:fld id="{528707D1-EA2D-4568-9E42-055AF4C05C2C}" type="datetime1">
              <a:rPr lang="de-DE" smtClean="0"/>
              <a:t>22.01.2019</a:t>
            </a:fld>
            <a:endParaRPr lang="de-CH"/>
          </a:p>
        </p:txBody>
      </p:sp>
      <p:sp>
        <p:nvSpPr>
          <p:cNvPr id="5" name="Fußzeilenplatzhalter 4"/>
          <p:cNvSpPr>
            <a:spLocks noGrp="1"/>
          </p:cNvSpPr>
          <p:nvPr>
            <p:ph type="ftr" sz="quarter" idx="11"/>
          </p:nvPr>
        </p:nvSpPr>
        <p:spPr/>
        <p:txBody>
          <a:body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15</a:t>
            </a:fld>
            <a:endParaRPr lang="de-CH"/>
          </a:p>
        </p:txBody>
      </p:sp>
      <p:pic>
        <p:nvPicPr>
          <p:cNvPr id="7" name="Grafik 6"/>
          <p:cNvPicPr>
            <a:picLocks noChangeAspect="1"/>
          </p:cNvPicPr>
          <p:nvPr/>
        </p:nvPicPr>
        <p:blipFill>
          <a:blip r:embed="rId3"/>
          <a:stretch>
            <a:fillRect/>
          </a:stretch>
        </p:blipFill>
        <p:spPr>
          <a:xfrm>
            <a:off x="4571901" y="2829144"/>
            <a:ext cx="4032448" cy="3185967"/>
          </a:xfrm>
          <a:prstGeom prst="rect">
            <a:avLst/>
          </a:prstGeom>
        </p:spPr>
      </p:pic>
    </p:spTree>
    <p:extLst>
      <p:ext uri="{BB962C8B-B14F-4D97-AF65-F5344CB8AC3E}">
        <p14:creationId xmlns:p14="http://schemas.microsoft.com/office/powerpoint/2010/main" val="3861647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Den </a:t>
            </a:r>
            <a:r>
              <a:rPr lang="de-CH" dirty="0" err="1"/>
              <a:t>Accountmanager</a:t>
            </a:r>
            <a:r>
              <a:rPr lang="de-CH" dirty="0"/>
              <a:t> erfassen</a:t>
            </a:r>
            <a:br>
              <a:rPr lang="de-CH" dirty="0"/>
            </a:br>
            <a:r>
              <a:rPr lang="de-CH" dirty="0">
                <a:solidFill>
                  <a:schemeClr val="tx1"/>
                </a:solidFill>
                <a:hlinkClick r:id="rId3"/>
              </a:rPr>
              <a:t>Livebeispiel</a:t>
            </a:r>
            <a:endParaRPr lang="de-CH" dirty="0">
              <a:solidFill>
                <a:schemeClr val="tx1"/>
              </a:solidFill>
            </a:endParaRPr>
          </a:p>
        </p:txBody>
      </p:sp>
      <p:sp>
        <p:nvSpPr>
          <p:cNvPr id="3" name="Inhaltsplatzhalter 2"/>
          <p:cNvSpPr>
            <a:spLocks noGrp="1"/>
          </p:cNvSpPr>
          <p:nvPr>
            <p:ph idx="1"/>
          </p:nvPr>
        </p:nvSpPr>
        <p:spPr/>
        <p:txBody>
          <a:bodyPr/>
          <a:lstStyle/>
          <a:p>
            <a:r>
              <a:rPr lang="de-CH" b="0" dirty="0" smtClean="0"/>
              <a:t>Kriterien für Erfassung: </a:t>
            </a:r>
          </a:p>
          <a:p>
            <a:pPr marL="342900" lvl="0" indent="-342900">
              <a:buFont typeface="+mj-lt"/>
              <a:buAutoNum type="arabicPeriod"/>
            </a:pPr>
            <a:r>
              <a:rPr lang="de-CH" b="0" kern="1200" dirty="0" smtClean="0">
                <a:latin typeface="Arial" charset="0"/>
                <a:cs typeface="Arial" charset="0"/>
              </a:rPr>
              <a:t>persönliche </a:t>
            </a:r>
            <a:r>
              <a:rPr lang="de-CH" b="0" kern="1200" dirty="0">
                <a:latin typeface="Arial" charset="0"/>
                <a:cs typeface="Arial" charset="0"/>
              </a:rPr>
              <a:t>Beziehung zum Kontakt </a:t>
            </a:r>
          </a:p>
          <a:p>
            <a:pPr marL="342900" lvl="0" indent="-342900">
              <a:buFont typeface="+mj-lt"/>
              <a:buAutoNum type="arabicPeriod"/>
            </a:pPr>
            <a:r>
              <a:rPr lang="de-CH" b="0" kern="1200" dirty="0" smtClean="0">
                <a:latin typeface="Arial" charset="0"/>
                <a:cs typeface="Arial" charset="0"/>
              </a:rPr>
              <a:t>Potential für </a:t>
            </a:r>
            <a:r>
              <a:rPr lang="de-CH" b="0" kern="1200" dirty="0" err="1" smtClean="0">
                <a:latin typeface="Arial" charset="0"/>
                <a:cs typeface="Arial" charset="0"/>
              </a:rPr>
              <a:t>Upgrading</a:t>
            </a:r>
            <a:r>
              <a:rPr lang="de-CH" b="0" kern="1200" dirty="0" smtClean="0">
                <a:latin typeface="Arial" charset="0"/>
                <a:cs typeface="Arial" charset="0"/>
              </a:rPr>
              <a:t> durch persönliche </a:t>
            </a:r>
            <a:r>
              <a:rPr lang="de-CH" b="0" kern="1200" dirty="0">
                <a:latin typeface="Arial" charset="0"/>
                <a:cs typeface="Arial" charset="0"/>
              </a:rPr>
              <a:t>Betreuung </a:t>
            </a:r>
            <a:endParaRPr lang="de-CH" b="0" kern="1200" dirty="0" smtClean="0">
              <a:latin typeface="Arial" charset="0"/>
              <a:cs typeface="Arial" charset="0"/>
            </a:endParaRPr>
          </a:p>
          <a:p>
            <a:pPr marL="342900" lvl="0" indent="-342900">
              <a:buFont typeface="+mj-lt"/>
              <a:buAutoNum type="arabicPeriod"/>
            </a:pPr>
            <a:r>
              <a:rPr lang="de-CH" b="0" kern="1200" dirty="0" err="1" smtClean="0">
                <a:latin typeface="Arial" charset="0"/>
                <a:cs typeface="Arial" charset="0"/>
              </a:rPr>
              <a:t>Accountmanager</a:t>
            </a:r>
            <a:r>
              <a:rPr lang="de-CH" b="0" kern="1200" dirty="0" smtClean="0">
                <a:latin typeface="Arial" charset="0"/>
                <a:cs typeface="Arial" charset="0"/>
              </a:rPr>
              <a:t> hat regelmässigen Austausch </a:t>
            </a:r>
            <a:endParaRPr lang="de-CH" dirty="0"/>
          </a:p>
        </p:txBody>
      </p:sp>
      <p:sp>
        <p:nvSpPr>
          <p:cNvPr id="4" name="Datumsplatzhalter 3"/>
          <p:cNvSpPr>
            <a:spLocks noGrp="1"/>
          </p:cNvSpPr>
          <p:nvPr>
            <p:ph type="dt" sz="half" idx="10"/>
          </p:nvPr>
        </p:nvSpPr>
        <p:spPr/>
        <p:txBody>
          <a:bodyPr/>
          <a:lstStyle/>
          <a:p>
            <a:fld id="{528707D1-EA2D-4568-9E42-055AF4C05C2C}" type="datetime1">
              <a:rPr lang="de-DE" smtClean="0"/>
              <a:t>22.01.2019</a:t>
            </a:fld>
            <a:endParaRPr lang="de-CH"/>
          </a:p>
        </p:txBody>
      </p:sp>
      <p:sp>
        <p:nvSpPr>
          <p:cNvPr id="5" name="Fußzeilenplatzhalter 4"/>
          <p:cNvSpPr>
            <a:spLocks noGrp="1"/>
          </p:cNvSpPr>
          <p:nvPr>
            <p:ph type="ftr" sz="quarter" idx="11"/>
          </p:nvPr>
        </p:nvSpPr>
        <p:spPr/>
        <p:txBody>
          <a:body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p>
            <a:r>
              <a:rPr lang="de-CH" dirty="0" smtClean="0"/>
              <a:t>Seite </a:t>
            </a:r>
            <a:fld id="{1655C2A1-CB63-4B43-B879-659CD6B13DE8}" type="slidenum">
              <a:rPr lang="de-CH" smtClean="0"/>
              <a:pPr/>
              <a:t>16</a:t>
            </a:fld>
            <a:endParaRPr lang="de-CH" dirty="0"/>
          </a:p>
        </p:txBody>
      </p:sp>
      <p:pic>
        <p:nvPicPr>
          <p:cNvPr id="9" name="Grafik 8"/>
          <p:cNvPicPr/>
          <p:nvPr/>
        </p:nvPicPr>
        <p:blipFill>
          <a:blip r:embed="rId4"/>
          <a:stretch>
            <a:fillRect/>
          </a:stretch>
        </p:blipFill>
        <p:spPr>
          <a:xfrm>
            <a:off x="562299" y="2492896"/>
            <a:ext cx="5521869" cy="3528492"/>
          </a:xfrm>
          <a:prstGeom prst="rect">
            <a:avLst/>
          </a:prstGeom>
        </p:spPr>
      </p:pic>
    </p:spTree>
    <p:extLst>
      <p:ext uri="{BB962C8B-B14F-4D97-AF65-F5344CB8AC3E}">
        <p14:creationId xmlns:p14="http://schemas.microsoft.com/office/powerpoint/2010/main" val="564066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Unsere </a:t>
            </a:r>
            <a:r>
              <a:rPr lang="de-CH" dirty="0"/>
              <a:t>F</a:t>
            </a:r>
            <a:r>
              <a:rPr lang="de-CH" dirty="0" smtClean="0"/>
              <a:t>allbeispiele </a:t>
            </a:r>
            <a:r>
              <a:rPr lang="de-CH" dirty="0"/>
              <a:t/>
            </a:r>
            <a:br>
              <a:rPr lang="de-CH" dirty="0"/>
            </a:br>
            <a:r>
              <a:rPr lang="de-CH" dirty="0">
                <a:solidFill>
                  <a:schemeClr val="tx1"/>
                </a:solidFill>
                <a:hlinkClick r:id="rId3"/>
              </a:rPr>
              <a:t>Livebeispiel</a:t>
            </a:r>
            <a:endParaRPr lang="de-CH" dirty="0">
              <a:solidFill>
                <a:schemeClr val="tx1"/>
              </a:solidFill>
            </a:endParaRP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de-CH" b="0" dirty="0" smtClean="0"/>
              <a:t>Der einfache Gönner</a:t>
            </a:r>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r>
              <a:rPr lang="de-CH" b="0" dirty="0" smtClean="0"/>
              <a:t>Der entwickelte Grossgönner bis hin zum Legat</a:t>
            </a:r>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r>
              <a:rPr lang="de-CH" b="0" dirty="0" smtClean="0"/>
              <a:t>Der klassische Stakeholder </a:t>
            </a:r>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r>
              <a:rPr lang="de-CH" b="0" dirty="0" smtClean="0"/>
              <a:t>Der SRK Mitarbeiter</a:t>
            </a:r>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r>
              <a:rPr lang="de-CH" b="0" dirty="0" smtClean="0"/>
              <a:t>Der SRK Botschafter</a:t>
            </a:r>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r>
              <a:rPr lang="de-CH" b="0" dirty="0" smtClean="0"/>
              <a:t>Die Stiftung</a:t>
            </a:r>
          </a:p>
          <a:p>
            <a:endParaRPr lang="de-CH" b="0" dirty="0"/>
          </a:p>
          <a:p>
            <a:endParaRPr lang="de-CH" b="0" dirty="0"/>
          </a:p>
        </p:txBody>
      </p:sp>
      <p:sp>
        <p:nvSpPr>
          <p:cNvPr id="4" name="Datumsplatzhalter 3"/>
          <p:cNvSpPr>
            <a:spLocks noGrp="1"/>
          </p:cNvSpPr>
          <p:nvPr>
            <p:ph type="dt" sz="half" idx="10"/>
          </p:nvPr>
        </p:nvSpPr>
        <p:spPr/>
        <p:txBody>
          <a:bodyPr/>
          <a:lstStyle/>
          <a:p>
            <a:fld id="{528707D1-EA2D-4568-9E42-055AF4C05C2C}" type="datetime1">
              <a:rPr lang="de-DE" smtClean="0"/>
              <a:t>22.01.2019</a:t>
            </a:fld>
            <a:endParaRPr lang="de-CH"/>
          </a:p>
        </p:txBody>
      </p:sp>
      <p:sp>
        <p:nvSpPr>
          <p:cNvPr id="5" name="Fußzeilenplatzhalter 4"/>
          <p:cNvSpPr>
            <a:spLocks noGrp="1"/>
          </p:cNvSpPr>
          <p:nvPr>
            <p:ph type="ftr" sz="quarter" idx="11"/>
          </p:nvPr>
        </p:nvSpPr>
        <p:spPr/>
        <p:txBody>
          <a:body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p>
            <a:r>
              <a:rPr lang="de-CH" dirty="0" smtClean="0"/>
              <a:t>Seite </a:t>
            </a:r>
            <a:fld id="{1655C2A1-CB63-4B43-B879-659CD6B13DE8}" type="slidenum">
              <a:rPr lang="de-CH" smtClean="0"/>
              <a:pPr/>
              <a:t>17</a:t>
            </a:fld>
            <a:endParaRPr lang="de-CH" dirty="0"/>
          </a:p>
        </p:txBody>
      </p:sp>
      <p:sp>
        <p:nvSpPr>
          <p:cNvPr id="9" name="Textfeld 8"/>
          <p:cNvSpPr txBox="1"/>
          <p:nvPr/>
        </p:nvSpPr>
        <p:spPr>
          <a:xfrm>
            <a:off x="2123728" y="5805264"/>
            <a:ext cx="45719" cy="369332"/>
          </a:xfrm>
          <a:prstGeom prst="rect">
            <a:avLst/>
          </a:prstGeom>
          <a:noFill/>
        </p:spPr>
        <p:txBody>
          <a:bodyPr wrap="square" rtlCol="0">
            <a:spAutoFit/>
          </a:bodyPr>
          <a:lstStyle/>
          <a:p>
            <a:endParaRPr lang="de-CH" dirty="0"/>
          </a:p>
        </p:txBody>
      </p:sp>
      <p:pic>
        <p:nvPicPr>
          <p:cNvPr id="10" name="Grafik 9"/>
          <p:cNvPicPr>
            <a:picLocks noChangeAspect="1"/>
          </p:cNvPicPr>
          <p:nvPr/>
        </p:nvPicPr>
        <p:blipFill>
          <a:blip r:embed="rId4"/>
          <a:stretch>
            <a:fillRect/>
          </a:stretch>
        </p:blipFill>
        <p:spPr>
          <a:xfrm rot="19962858">
            <a:off x="2781983" y="2545833"/>
            <a:ext cx="6084168" cy="1835307"/>
          </a:xfrm>
          <a:prstGeom prst="rect">
            <a:avLst/>
          </a:prstGeom>
        </p:spPr>
      </p:pic>
    </p:spTree>
    <p:extLst>
      <p:ext uri="{BB962C8B-B14F-4D97-AF65-F5344CB8AC3E}">
        <p14:creationId xmlns:p14="http://schemas.microsoft.com/office/powerpoint/2010/main" val="3016534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Zu Beachten</a:t>
            </a:r>
            <a:br>
              <a:rPr lang="de-CH" dirty="0" smtClean="0"/>
            </a:br>
            <a:r>
              <a:rPr lang="de-CH" dirty="0" smtClean="0">
                <a:solidFill>
                  <a:schemeClr val="tx1"/>
                </a:solidFill>
              </a:rPr>
              <a:t>Dein Beitrag ist wichtig</a:t>
            </a:r>
            <a:endParaRPr lang="de-CH" dirty="0"/>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de-CH" b="0" dirty="0" smtClean="0"/>
              <a:t>Abbilden der Interaktionen</a:t>
            </a:r>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r>
              <a:rPr lang="de-CH" b="0" dirty="0" err="1" smtClean="0"/>
              <a:t>Accountmanager</a:t>
            </a:r>
            <a:endParaRPr lang="de-CH" b="0" dirty="0" smtClean="0"/>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r>
              <a:rPr lang="de-CH" b="0" dirty="0" err="1" smtClean="0"/>
              <a:t>Direct</a:t>
            </a:r>
            <a:r>
              <a:rPr lang="de-CH" b="0" dirty="0" smtClean="0"/>
              <a:t>-Marketing Packages</a:t>
            </a:r>
          </a:p>
          <a:p>
            <a:pPr marL="285750" indent="-285750">
              <a:buFont typeface="Arial" panose="020B0604020202020204" pitchFamily="34" charset="0"/>
              <a:buChar char="•"/>
            </a:pPr>
            <a:endParaRPr lang="de-CH" b="0" dirty="0"/>
          </a:p>
          <a:p>
            <a:pPr marL="285750" indent="-285750">
              <a:buFont typeface="Arial" panose="020B0604020202020204" pitchFamily="34" charset="0"/>
              <a:buChar char="•"/>
            </a:pPr>
            <a:r>
              <a:rPr lang="de-CH" b="0" dirty="0" smtClean="0"/>
              <a:t>Detaillierte Neuerfassung mit Merkmal</a:t>
            </a:r>
          </a:p>
          <a:p>
            <a:endParaRPr lang="de-CH" b="0" dirty="0" smtClean="0"/>
          </a:p>
          <a:p>
            <a:endParaRPr lang="de-CH" b="0" dirty="0"/>
          </a:p>
          <a:p>
            <a:endParaRPr lang="de-CH" b="0" dirty="0" smtClean="0"/>
          </a:p>
          <a:p>
            <a:endParaRPr lang="de-CH" b="0" dirty="0"/>
          </a:p>
          <a:p>
            <a:endParaRPr lang="de-CH" b="0" dirty="0" smtClean="0"/>
          </a:p>
          <a:p>
            <a:endParaRPr lang="de-CH" b="0" dirty="0"/>
          </a:p>
          <a:p>
            <a:endParaRPr lang="de-CH" b="0" dirty="0" smtClean="0"/>
          </a:p>
          <a:p>
            <a:endParaRPr lang="de-CH" b="0" dirty="0" smtClean="0"/>
          </a:p>
          <a:p>
            <a:endParaRPr lang="de-CH" b="0" dirty="0" smtClean="0"/>
          </a:p>
          <a:p>
            <a:r>
              <a:rPr lang="de-CH" b="0" i="1" dirty="0" smtClean="0"/>
              <a:t>«Wissen </a:t>
            </a:r>
            <a:r>
              <a:rPr lang="de-CH" b="0" i="1" dirty="0"/>
              <a:t>ist Macht – Geteiltes Wissen macht alle </a:t>
            </a:r>
            <a:r>
              <a:rPr lang="de-CH" b="0" i="1" dirty="0" smtClean="0"/>
              <a:t>stärker»</a:t>
            </a:r>
            <a:endParaRPr lang="de-CH" b="0" i="1" dirty="0"/>
          </a:p>
          <a:p>
            <a:endParaRPr lang="de-CH" b="0" dirty="0"/>
          </a:p>
          <a:p>
            <a:endParaRPr lang="de-CH" dirty="0"/>
          </a:p>
        </p:txBody>
      </p:sp>
      <p:sp>
        <p:nvSpPr>
          <p:cNvPr id="4" name="Datumsplatzhalter 3"/>
          <p:cNvSpPr>
            <a:spLocks noGrp="1"/>
          </p:cNvSpPr>
          <p:nvPr>
            <p:ph type="dt" sz="half" idx="10"/>
          </p:nvPr>
        </p:nvSpPr>
        <p:spPr/>
        <p:txBody>
          <a:bodyPr/>
          <a:lstStyle/>
          <a:p>
            <a:fld id="{96FF0D9E-B162-4D26-9209-4EB8CD866D0F}" type="datetime1">
              <a:rPr lang="de-DE" smtClean="0"/>
              <a:t>22.01.2019</a:t>
            </a:fld>
            <a:endParaRPr lang="de-CH"/>
          </a:p>
        </p:txBody>
      </p:sp>
      <p:sp>
        <p:nvSpPr>
          <p:cNvPr id="5" name="Fußzeilenplatzhalter 4"/>
          <p:cNvSpPr>
            <a:spLocks noGrp="1"/>
          </p:cNvSpPr>
          <p:nvPr>
            <p:ph type="ftr" sz="quarter" idx="11"/>
          </p:nvPr>
        </p:nvSpPr>
        <p:spPr/>
        <p:txBody>
          <a:body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18</a:t>
            </a:fld>
            <a:endParaRPr lang="de-CH"/>
          </a:p>
        </p:txBody>
      </p:sp>
      <p:pic>
        <p:nvPicPr>
          <p:cNvPr id="7" name="Grafik 6"/>
          <p:cNvPicPr>
            <a:picLocks noChangeAspect="1"/>
          </p:cNvPicPr>
          <p:nvPr/>
        </p:nvPicPr>
        <p:blipFill>
          <a:blip r:embed="rId3"/>
          <a:stretch>
            <a:fillRect/>
          </a:stretch>
        </p:blipFill>
        <p:spPr>
          <a:xfrm>
            <a:off x="4788024" y="2276872"/>
            <a:ext cx="2762250" cy="3162300"/>
          </a:xfrm>
          <a:prstGeom prst="rect">
            <a:avLst/>
          </a:prstGeom>
        </p:spPr>
      </p:pic>
    </p:spTree>
    <p:extLst>
      <p:ext uri="{BB962C8B-B14F-4D97-AF65-F5344CB8AC3E}">
        <p14:creationId xmlns:p14="http://schemas.microsoft.com/office/powerpoint/2010/main" val="598376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Zuständigkeiten &amp; Ausblick</a:t>
            </a:r>
            <a:br>
              <a:rPr lang="de-CH" dirty="0" smtClean="0"/>
            </a:br>
            <a:r>
              <a:rPr lang="de-CH" dirty="0" smtClean="0">
                <a:solidFill>
                  <a:schemeClr val="tx1"/>
                </a:solidFill>
              </a:rPr>
              <a:t>Deine Ansprechpersonen</a:t>
            </a:r>
            <a:endParaRPr lang="de-CH" dirty="0">
              <a:solidFill>
                <a:schemeClr val="tx1"/>
              </a:solidFill>
            </a:endParaRPr>
          </a:p>
        </p:txBody>
      </p:sp>
      <p:sp>
        <p:nvSpPr>
          <p:cNvPr id="3" name="Inhaltsplatzhalter 2"/>
          <p:cNvSpPr>
            <a:spLocks noGrp="1"/>
          </p:cNvSpPr>
          <p:nvPr>
            <p:ph idx="1"/>
          </p:nvPr>
        </p:nvSpPr>
        <p:spPr>
          <a:xfrm>
            <a:off x="539750" y="1196752"/>
            <a:ext cx="8135938" cy="4824413"/>
          </a:xfrm>
        </p:spPr>
        <p:txBody>
          <a:bodyPr/>
          <a:lstStyle/>
          <a:p>
            <a:pPr marL="285750" indent="-285750">
              <a:buFont typeface="Arial" panose="020B0604020202020204" pitchFamily="34" charset="0"/>
              <a:buChar char="•"/>
            </a:pPr>
            <a:r>
              <a:rPr lang="de-CH" b="0" dirty="0" smtClean="0"/>
              <a:t>First Level Support durch </a:t>
            </a:r>
            <a:r>
              <a:rPr lang="de-CH" b="0" dirty="0" err="1" smtClean="0"/>
              <a:t>PowerUser</a:t>
            </a:r>
            <a:r>
              <a:rPr lang="de-CH" b="0" dirty="0" smtClean="0"/>
              <a:t> &amp; Gönnerservice </a:t>
            </a:r>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r>
              <a:rPr lang="de-CH" b="0" dirty="0" smtClean="0"/>
              <a:t>Second Level Support durch Datenbankteam </a:t>
            </a:r>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r>
              <a:rPr lang="de-CH" b="0" dirty="0" smtClean="0"/>
              <a:t>CRM Task Force </a:t>
            </a:r>
          </a:p>
          <a:p>
            <a:pPr marL="285750" indent="-285750">
              <a:buFont typeface="Arial" panose="020B0604020202020204" pitchFamily="34" charset="0"/>
              <a:buChar char="•"/>
            </a:pPr>
            <a:endParaRPr lang="de-CH" b="0" dirty="0"/>
          </a:p>
          <a:p>
            <a:pPr marL="285750" indent="-285750">
              <a:buFont typeface="Arial" panose="020B0604020202020204" pitchFamily="34" charset="0"/>
              <a:buChar char="•"/>
            </a:pPr>
            <a:endParaRPr lang="de-CH" b="0" dirty="0"/>
          </a:p>
        </p:txBody>
      </p:sp>
      <p:sp>
        <p:nvSpPr>
          <p:cNvPr id="4" name="Datumsplatzhalter 3"/>
          <p:cNvSpPr>
            <a:spLocks noGrp="1"/>
          </p:cNvSpPr>
          <p:nvPr>
            <p:ph type="dt" sz="half" idx="10"/>
          </p:nvPr>
        </p:nvSpPr>
        <p:spPr/>
        <p:txBody>
          <a:bodyPr/>
          <a:lstStyle/>
          <a:p>
            <a:fld id="{96FF0D9E-B162-4D26-9209-4EB8CD866D0F}" type="datetime1">
              <a:rPr lang="de-DE" smtClean="0"/>
              <a:t>22.01.2019</a:t>
            </a:fld>
            <a:endParaRPr lang="de-CH"/>
          </a:p>
        </p:txBody>
      </p:sp>
      <p:sp>
        <p:nvSpPr>
          <p:cNvPr id="5" name="Fußzeilenplatzhalter 4"/>
          <p:cNvSpPr>
            <a:spLocks noGrp="1"/>
          </p:cNvSpPr>
          <p:nvPr>
            <p:ph type="ftr" sz="quarter" idx="11"/>
          </p:nvPr>
        </p:nvSpPr>
        <p:spPr/>
        <p:txBody>
          <a:body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19</a:t>
            </a:fld>
            <a:endParaRPr lang="de-CH"/>
          </a:p>
        </p:txBody>
      </p:sp>
      <p:pic>
        <p:nvPicPr>
          <p:cNvPr id="7" name="Grafik 6"/>
          <p:cNvPicPr>
            <a:picLocks noChangeAspect="1"/>
          </p:cNvPicPr>
          <p:nvPr/>
        </p:nvPicPr>
        <p:blipFill>
          <a:blip r:embed="rId3"/>
          <a:stretch>
            <a:fillRect/>
          </a:stretch>
        </p:blipFill>
        <p:spPr>
          <a:xfrm>
            <a:off x="2318207" y="2780928"/>
            <a:ext cx="4579023" cy="3110181"/>
          </a:xfrm>
          <a:prstGeom prst="rect">
            <a:avLst/>
          </a:prstGeom>
        </p:spPr>
      </p:pic>
    </p:spTree>
    <p:extLst>
      <p:ext uri="{BB962C8B-B14F-4D97-AF65-F5344CB8AC3E}">
        <p14:creationId xmlns:p14="http://schemas.microsoft.com/office/powerpoint/2010/main" val="1487166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Rückblick Modul 1 &amp; 2</a:t>
            </a:r>
            <a:endParaRPr lang="de-CH" dirty="0"/>
          </a:p>
        </p:txBody>
      </p:sp>
      <p:sp>
        <p:nvSpPr>
          <p:cNvPr id="3" name="Inhaltsplatzhalter 2"/>
          <p:cNvSpPr>
            <a:spLocks noGrp="1"/>
          </p:cNvSpPr>
          <p:nvPr>
            <p:ph idx="1"/>
          </p:nvPr>
        </p:nvSpPr>
        <p:spPr/>
        <p:txBody>
          <a:bodyPr/>
          <a:lstStyle/>
          <a:p>
            <a:r>
              <a:rPr lang="de-CH" b="0" dirty="0" smtClean="0"/>
              <a:t>«Vom Adressmanagement zum Beziehungsmanagement – CRM Kultur im SRK»</a:t>
            </a:r>
          </a:p>
          <a:p>
            <a:endParaRPr lang="de-CH" b="0" dirty="0"/>
          </a:p>
          <a:p>
            <a:pPr marL="285750" indent="-285750">
              <a:buFont typeface="Arial" panose="020B0604020202020204" pitchFamily="34" charset="0"/>
              <a:buChar char="•"/>
            </a:pPr>
            <a:r>
              <a:rPr lang="de-CH" b="0" dirty="0" smtClean="0"/>
              <a:t>Kontaktpflege</a:t>
            </a:r>
          </a:p>
          <a:p>
            <a:pPr marL="285750" indent="-285750">
              <a:buFont typeface="Arial" panose="020B0604020202020204" pitchFamily="34" charset="0"/>
              <a:buChar char="•"/>
            </a:pPr>
            <a:r>
              <a:rPr lang="de-CH" b="0" dirty="0" smtClean="0"/>
              <a:t>Kontaktmanagement </a:t>
            </a:r>
          </a:p>
          <a:p>
            <a:pPr marL="285750" indent="-285750">
              <a:buFont typeface="Arial" panose="020B0604020202020204" pitchFamily="34" charset="0"/>
              <a:buChar char="•"/>
            </a:pPr>
            <a:r>
              <a:rPr lang="de-CH" b="0" dirty="0" smtClean="0"/>
              <a:t>Notizen und Dokumente</a:t>
            </a:r>
          </a:p>
          <a:p>
            <a:pPr marL="285750" indent="-285750">
              <a:buFont typeface="Arial" panose="020B0604020202020204" pitchFamily="34" charset="0"/>
              <a:buChar char="•"/>
            </a:pPr>
            <a:r>
              <a:rPr lang="de-CH" b="0" dirty="0"/>
              <a:t>Verknüpfungen &amp; </a:t>
            </a:r>
            <a:r>
              <a:rPr lang="de-CH" b="0" dirty="0" smtClean="0"/>
              <a:t>Verbindungen</a:t>
            </a:r>
          </a:p>
          <a:p>
            <a:pPr marL="285750" indent="-285750">
              <a:buFont typeface="Arial" panose="020B0604020202020204" pitchFamily="34" charset="0"/>
              <a:buChar char="•"/>
            </a:pPr>
            <a:r>
              <a:rPr lang="de-CH" b="0" dirty="0" smtClean="0"/>
              <a:t>Auswertungen &amp; Selektionen</a:t>
            </a:r>
            <a:endParaRPr lang="de-CH" b="0" dirty="0"/>
          </a:p>
        </p:txBody>
      </p:sp>
      <p:sp>
        <p:nvSpPr>
          <p:cNvPr id="4" name="Datumsplatzhalter 3"/>
          <p:cNvSpPr>
            <a:spLocks noGrp="1"/>
          </p:cNvSpPr>
          <p:nvPr>
            <p:ph type="dt" sz="half" idx="10"/>
          </p:nvPr>
        </p:nvSpPr>
        <p:spPr/>
        <p:txBody>
          <a:bodyPr/>
          <a:lstStyle/>
          <a:p>
            <a:fld id="{2597930A-BF9B-4EFB-A5BE-6C5C7A376224}" type="datetime1">
              <a:rPr lang="de-DE" smtClean="0"/>
              <a:t>22.01.2019</a:t>
            </a:fld>
            <a:endParaRPr lang="de-CH"/>
          </a:p>
        </p:txBody>
      </p:sp>
      <p:sp>
        <p:nvSpPr>
          <p:cNvPr id="5" name="Fußzeilenplatzhalter 4"/>
          <p:cNvSpPr>
            <a:spLocks noGrp="1"/>
          </p:cNvSpPr>
          <p:nvPr>
            <p:ph type="ftr" sz="quarter" idx="11"/>
          </p:nvPr>
        </p:nvSpPr>
        <p:spPr/>
        <p:txBody>
          <a:body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2</a:t>
            </a:fld>
            <a:endParaRPr lang="de-CH"/>
          </a:p>
        </p:txBody>
      </p:sp>
    </p:spTree>
    <p:extLst>
      <p:ext uri="{BB962C8B-B14F-4D97-AF65-F5344CB8AC3E}">
        <p14:creationId xmlns:p14="http://schemas.microsoft.com/office/powerpoint/2010/main" val="475235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p:cNvPicPr>
            <a:picLocks noGrp="1" noChangeAspect="1"/>
          </p:cNvPicPr>
          <p:nvPr>
            <p:ph idx="1"/>
          </p:nvPr>
        </p:nvPicPr>
        <p:blipFill>
          <a:blip r:embed="rId3"/>
          <a:stretch>
            <a:fillRect/>
          </a:stretch>
        </p:blipFill>
        <p:spPr>
          <a:xfrm>
            <a:off x="-17449" y="0"/>
            <a:ext cx="9144000" cy="6858000"/>
          </a:xfrm>
          <a:prstGeom prst="rect">
            <a:avLst/>
          </a:prstGeom>
        </p:spPr>
      </p:pic>
      <p:sp>
        <p:nvSpPr>
          <p:cNvPr id="8" name="Titel 7"/>
          <p:cNvSpPr>
            <a:spLocks noGrp="1"/>
          </p:cNvSpPr>
          <p:nvPr>
            <p:ph type="title"/>
          </p:nvPr>
        </p:nvSpPr>
        <p:spPr>
          <a:xfrm>
            <a:off x="539750" y="332656"/>
            <a:ext cx="3456186" cy="683344"/>
          </a:xfrm>
        </p:spPr>
        <p:txBody>
          <a:bodyPr/>
          <a:lstStyle/>
          <a:p>
            <a:r>
              <a:rPr lang="de-CH" dirty="0"/>
              <a:t/>
            </a:r>
            <a:br>
              <a:rPr lang="de-CH" dirty="0"/>
            </a:br>
            <a:r>
              <a:rPr lang="de-CH" dirty="0"/>
              <a:t/>
            </a:r>
            <a:br>
              <a:rPr lang="de-CH" dirty="0"/>
            </a:br>
            <a:endParaRPr lang="de-CH" dirty="0">
              <a:solidFill>
                <a:schemeClr val="tx1"/>
              </a:solidFill>
            </a:endParaRPr>
          </a:p>
        </p:txBody>
      </p:sp>
      <p:sp>
        <p:nvSpPr>
          <p:cNvPr id="5" name="Datumsplatzhalter 4"/>
          <p:cNvSpPr>
            <a:spLocks noGrp="1"/>
          </p:cNvSpPr>
          <p:nvPr>
            <p:ph type="dt" sz="half" idx="10"/>
          </p:nvPr>
        </p:nvSpPr>
        <p:spPr/>
        <p:txBody>
          <a:bodyPr/>
          <a:lstStyle/>
          <a:p>
            <a:fld id="{905880E5-3B49-4410-ADE4-DCDA539C72F0}" type="datetime1">
              <a:rPr lang="de-DE" smtClean="0"/>
              <a:t>22.01.2019</a:t>
            </a:fld>
            <a:endParaRPr lang="de-CH"/>
          </a:p>
        </p:txBody>
      </p:sp>
      <p:sp>
        <p:nvSpPr>
          <p:cNvPr id="6" name="Fußzeilenplatzhalter 5"/>
          <p:cNvSpPr>
            <a:spLocks noGrp="1"/>
          </p:cNvSpPr>
          <p:nvPr>
            <p:ph type="ftr" sz="quarter" idx="11"/>
          </p:nvPr>
        </p:nvSpPr>
        <p:spPr/>
        <p:txBody>
          <a:bodyPr/>
          <a:lstStyle/>
          <a:p>
            <a:r>
              <a:rPr lang="de-CH" smtClean="0"/>
              <a:t>Schulung OM RIA - Modul 3: Das Datenmodell   </a:t>
            </a:r>
            <a:endParaRPr lang="de-CH"/>
          </a:p>
        </p:txBody>
      </p:sp>
      <p:sp>
        <p:nvSpPr>
          <p:cNvPr id="7" name="Foliennummernplatzhalter 6"/>
          <p:cNvSpPr>
            <a:spLocks noGrp="1"/>
          </p:cNvSpPr>
          <p:nvPr>
            <p:ph type="sldNum" sz="quarter" idx="12"/>
          </p:nvPr>
        </p:nvSpPr>
        <p:spPr/>
        <p:txBody>
          <a:bodyPr/>
          <a:lstStyle/>
          <a:p>
            <a:r>
              <a:rPr lang="de-CH" dirty="0" smtClean="0"/>
              <a:t>Seite </a:t>
            </a:r>
            <a:fld id="{117F10C9-0B07-45CC-A0F1-BB544ED35D3B}" type="slidenum">
              <a:rPr lang="de-CH" smtClean="0"/>
              <a:pPr/>
              <a:t>20</a:t>
            </a:fld>
            <a:endParaRPr lang="de-CH" dirty="0"/>
          </a:p>
        </p:txBody>
      </p:sp>
      <p:sp>
        <p:nvSpPr>
          <p:cNvPr id="4" name="Rechteck 3"/>
          <p:cNvSpPr/>
          <p:nvPr/>
        </p:nvSpPr>
        <p:spPr>
          <a:xfrm>
            <a:off x="2555776" y="4293096"/>
            <a:ext cx="4572000" cy="923330"/>
          </a:xfrm>
          <a:prstGeom prst="rect">
            <a:avLst/>
          </a:prstGeom>
        </p:spPr>
        <p:txBody>
          <a:bodyPr>
            <a:spAutoFit/>
          </a:bodyPr>
          <a:lstStyle/>
          <a:p>
            <a:r>
              <a:rPr lang="de-CH" i="1" dirty="0" smtClean="0"/>
              <a:t>"Wie </a:t>
            </a:r>
            <a:r>
              <a:rPr lang="de-CH" i="1" dirty="0"/>
              <a:t>Sie Informationen sammeln, verwalten und nutzen, entscheidet darüber, ob Sie gewinnen oder verlieren."</a:t>
            </a:r>
            <a:r>
              <a:rPr lang="de-CH" dirty="0"/>
              <a:t> Bill Gates</a:t>
            </a:r>
          </a:p>
        </p:txBody>
      </p:sp>
    </p:spTree>
    <p:extLst>
      <p:ext uri="{BB962C8B-B14F-4D97-AF65-F5344CB8AC3E}">
        <p14:creationId xmlns:p14="http://schemas.microsoft.com/office/powerpoint/2010/main" val="3345187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Merci!</a:t>
            </a:r>
            <a:endParaRPr lang="de-CH" dirty="0"/>
          </a:p>
        </p:txBody>
      </p:sp>
      <p:sp>
        <p:nvSpPr>
          <p:cNvPr id="3" name="Datumsplatzhalter 2"/>
          <p:cNvSpPr>
            <a:spLocks noGrp="1"/>
          </p:cNvSpPr>
          <p:nvPr>
            <p:ph type="dt" sz="half" idx="10"/>
          </p:nvPr>
        </p:nvSpPr>
        <p:spPr/>
        <p:txBody>
          <a:bodyPr/>
          <a:lstStyle/>
          <a:p>
            <a:fld id="{3DEA8ABE-9B70-449D-986C-88518390BEFF}" type="datetime1">
              <a:rPr lang="de-DE" smtClean="0"/>
              <a:t>22.01.2019</a:t>
            </a:fld>
            <a:endParaRPr lang="de-CH"/>
          </a:p>
        </p:txBody>
      </p:sp>
      <p:sp>
        <p:nvSpPr>
          <p:cNvPr id="4" name="Fußzeilenplatzhalter 3"/>
          <p:cNvSpPr>
            <a:spLocks noGrp="1"/>
          </p:cNvSpPr>
          <p:nvPr>
            <p:ph type="ftr" sz="quarter" idx="11"/>
          </p:nvPr>
        </p:nvSpPr>
        <p:spPr/>
        <p:txBody>
          <a:bodyPr/>
          <a:lstStyle/>
          <a:p>
            <a:r>
              <a:rPr lang="de-CH" smtClean="0"/>
              <a:t>Schulung OM RIA - Modul 3: Das Datenmodell   </a:t>
            </a:r>
            <a:endParaRPr lang="de-CH"/>
          </a:p>
        </p:txBody>
      </p:sp>
      <p:sp>
        <p:nvSpPr>
          <p:cNvPr id="5" name="Foliennummernplatzhalter 4"/>
          <p:cNvSpPr>
            <a:spLocks noGrp="1"/>
          </p:cNvSpPr>
          <p:nvPr>
            <p:ph type="sldNum" sz="quarter" idx="12"/>
          </p:nvPr>
        </p:nvSpPr>
        <p:spPr/>
        <p:txBody>
          <a:bodyPr/>
          <a:lstStyle/>
          <a:p>
            <a:r>
              <a:rPr lang="de-CH" smtClean="0"/>
              <a:t>Seite </a:t>
            </a:r>
            <a:fld id="{D60CD85A-232C-4A24-8690-164EECD38F22}" type="slidenum">
              <a:rPr lang="de-CH" smtClean="0"/>
              <a:pPr/>
              <a:t>21</a:t>
            </a:fld>
            <a:endParaRPr lang="de-CH"/>
          </a:p>
        </p:txBody>
      </p:sp>
      <p:pic>
        <p:nvPicPr>
          <p:cNvPr id="10" name="Bildplatzhalter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857" r="1857"/>
          <a:stretch>
            <a:fillRect/>
          </a:stretch>
        </p:blipFill>
        <p:spPr>
          <a:prstGeom prst="rect">
            <a:avLst/>
          </a:prstGeom>
        </p:spPr>
      </p:pic>
    </p:spTree>
    <p:extLst>
      <p:ext uri="{BB962C8B-B14F-4D97-AF65-F5344CB8AC3E}">
        <p14:creationId xmlns:p14="http://schemas.microsoft.com/office/powerpoint/2010/main" val="1626870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Agenda Modul 3 - Datenmodell</a:t>
            </a:r>
            <a:endParaRPr lang="de-CH" dirty="0"/>
          </a:p>
        </p:txBody>
      </p:sp>
      <p:sp>
        <p:nvSpPr>
          <p:cNvPr id="3" name="Inhaltsplatzhalter 2"/>
          <p:cNvSpPr>
            <a:spLocks noGrp="1"/>
          </p:cNvSpPr>
          <p:nvPr>
            <p:ph idx="1"/>
          </p:nvPr>
        </p:nvSpPr>
        <p:spPr/>
        <p:txBody>
          <a:bodyPr/>
          <a:lstStyle/>
          <a:p>
            <a:pPr marL="342900" indent="-342900" fontAlgn="ctr">
              <a:buFont typeface="+mj-lt"/>
              <a:buAutoNum type="arabicPeriod"/>
            </a:pPr>
            <a:r>
              <a:rPr lang="de-CH" b="0" dirty="0" smtClean="0"/>
              <a:t>Struktur </a:t>
            </a:r>
            <a:r>
              <a:rPr lang="de-CH" b="0" dirty="0"/>
              <a:t>für CRM Kultur</a:t>
            </a:r>
          </a:p>
          <a:p>
            <a:pPr marL="525463" lvl="3" indent="-342900" fontAlgn="ctr"/>
            <a:r>
              <a:rPr lang="de-CH" b="0" dirty="0"/>
              <a:t>Bereiche</a:t>
            </a:r>
          </a:p>
          <a:p>
            <a:pPr marL="525463" lvl="3" indent="-342900" fontAlgn="ctr"/>
            <a:r>
              <a:rPr lang="de-CH" b="0" dirty="0"/>
              <a:t>Merkmalgruppe </a:t>
            </a:r>
          </a:p>
          <a:p>
            <a:pPr marL="525463" lvl="3" indent="-342900" fontAlgn="ctr"/>
            <a:r>
              <a:rPr lang="de-CH" b="0" dirty="0" smtClean="0"/>
              <a:t>Merkmale </a:t>
            </a:r>
            <a:endParaRPr lang="de-CH" b="0" dirty="0"/>
          </a:p>
          <a:p>
            <a:pPr marL="342900" indent="-342900" fontAlgn="ctr">
              <a:buFont typeface="+mj-lt"/>
              <a:buAutoNum type="arabicPeriod"/>
            </a:pPr>
            <a:r>
              <a:rPr lang="de-CH" b="0" dirty="0" smtClean="0"/>
              <a:t>Der </a:t>
            </a:r>
            <a:r>
              <a:rPr lang="de-CH" b="0" dirty="0" err="1" smtClean="0"/>
              <a:t>Accountmanager</a:t>
            </a:r>
            <a:endParaRPr lang="de-CH" b="0" dirty="0" smtClean="0"/>
          </a:p>
          <a:p>
            <a:pPr marL="342900" indent="-342900" fontAlgn="ctr">
              <a:buFont typeface="+mj-lt"/>
              <a:buAutoNum type="arabicPeriod"/>
            </a:pPr>
            <a:r>
              <a:rPr lang="de-CH" b="0" dirty="0" smtClean="0"/>
              <a:t>Fallbeispiele</a:t>
            </a:r>
          </a:p>
          <a:p>
            <a:pPr marL="342900" indent="-342900" fontAlgn="ctr">
              <a:buFont typeface="+mj-lt"/>
              <a:buAutoNum type="arabicPeriod"/>
            </a:pPr>
            <a:r>
              <a:rPr lang="de-CH" b="0" dirty="0" smtClean="0"/>
              <a:t>Dein Anteil am Gelingen </a:t>
            </a:r>
          </a:p>
          <a:p>
            <a:pPr marL="342900" indent="-342900" fontAlgn="ctr">
              <a:buFont typeface="+mj-lt"/>
              <a:buAutoNum type="arabicPeriod"/>
            </a:pPr>
            <a:r>
              <a:rPr lang="de-CH" b="0" dirty="0" smtClean="0"/>
              <a:t>Zuständigkeiten &amp; Ausblick</a:t>
            </a:r>
            <a:endParaRPr lang="de-CH" dirty="0"/>
          </a:p>
        </p:txBody>
      </p:sp>
      <p:sp>
        <p:nvSpPr>
          <p:cNvPr id="4" name="Datumsplatzhalter 3"/>
          <p:cNvSpPr>
            <a:spLocks noGrp="1"/>
          </p:cNvSpPr>
          <p:nvPr>
            <p:ph type="dt" sz="half" idx="10"/>
          </p:nvPr>
        </p:nvSpPr>
        <p:spPr/>
        <p:txBody>
          <a:bodyPr/>
          <a:lstStyle/>
          <a:p>
            <a:fld id="{282F13EC-0D29-489E-AAF1-BB277FE620DE}" type="datetime1">
              <a:rPr lang="de-DE" smtClean="0"/>
              <a:t>22.01.2019</a:t>
            </a:fld>
            <a:endParaRPr lang="de-CH"/>
          </a:p>
        </p:txBody>
      </p:sp>
      <p:sp>
        <p:nvSpPr>
          <p:cNvPr id="5" name="Fußzeilenplatzhalter 4"/>
          <p:cNvSpPr>
            <a:spLocks noGrp="1"/>
          </p:cNvSpPr>
          <p:nvPr>
            <p:ph type="ftr" sz="quarter" idx="11"/>
          </p:nvPr>
        </p:nvSpPr>
        <p:spPr/>
        <p:txBody>
          <a:body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3</a:t>
            </a:fld>
            <a:endParaRPr lang="de-CH"/>
          </a:p>
        </p:txBody>
      </p:sp>
    </p:spTree>
    <p:extLst>
      <p:ext uri="{BB962C8B-B14F-4D97-AF65-F5344CB8AC3E}">
        <p14:creationId xmlns:p14="http://schemas.microsoft.com/office/powerpoint/2010/main" val="2486379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CRM-Kultur</a:t>
            </a:r>
            <a:r>
              <a:rPr lang="de-CH" dirty="0" smtClean="0">
                <a:solidFill>
                  <a:schemeClr val="tx1"/>
                </a:solidFill>
              </a:rPr>
              <a:t/>
            </a:r>
            <a:br>
              <a:rPr lang="de-CH" dirty="0" smtClean="0">
                <a:solidFill>
                  <a:schemeClr val="tx1"/>
                </a:solidFill>
              </a:rPr>
            </a:br>
            <a:r>
              <a:rPr lang="de-CH" dirty="0" smtClean="0">
                <a:solidFill>
                  <a:schemeClr val="tx1"/>
                </a:solidFill>
              </a:rPr>
              <a:t>Das Datenmodell als Grundlage</a:t>
            </a:r>
            <a:endParaRPr lang="de-CH" dirty="0"/>
          </a:p>
        </p:txBody>
      </p:sp>
      <p:sp>
        <p:nvSpPr>
          <p:cNvPr id="3" name="Inhaltsplatzhalter 2"/>
          <p:cNvSpPr>
            <a:spLocks noGrp="1"/>
          </p:cNvSpPr>
          <p:nvPr>
            <p:ph sz="half" idx="2"/>
          </p:nvPr>
        </p:nvSpPr>
        <p:spPr/>
        <p:txBody>
          <a:bodyPr/>
          <a:lstStyle/>
          <a:p>
            <a:pPr marL="285750" indent="-285750">
              <a:buFont typeface="Arial" panose="020B0604020202020204" pitchFamily="34" charset="0"/>
              <a:buChar char="•"/>
            </a:pPr>
            <a:r>
              <a:rPr lang="de-CH" b="0" dirty="0"/>
              <a:t>Stakeholder und deren Beziehung zum SRK stehen im Zentrum unserer Aktivitäten</a:t>
            </a:r>
          </a:p>
          <a:p>
            <a:pPr marL="285750" indent="-285750">
              <a:buFont typeface="Arial" panose="020B0604020202020204" pitchFamily="34" charset="0"/>
              <a:buChar char="•"/>
            </a:pPr>
            <a:r>
              <a:rPr lang="de-CH" b="0" dirty="0"/>
              <a:t>Jeder Kontakt mit Stakeholdern wird festgehalten</a:t>
            </a:r>
          </a:p>
          <a:p>
            <a:pPr marL="285750" indent="-285750">
              <a:buFont typeface="Arial" panose="020B0604020202020204" pitchFamily="34" charset="0"/>
              <a:buChar char="•"/>
            </a:pPr>
            <a:r>
              <a:rPr lang="de-CH" b="0" dirty="0"/>
              <a:t>Bei Interaktionen mit Stakeholdern wird das gesammelte Wissen zu Rate gezogen</a:t>
            </a:r>
          </a:p>
          <a:p>
            <a:pPr marL="285750" indent="-285750">
              <a:buFont typeface="Arial" panose="020B0604020202020204" pitchFamily="34" charset="0"/>
              <a:buChar char="•"/>
            </a:pPr>
            <a:r>
              <a:rPr lang="de-CH" b="0" dirty="0"/>
              <a:t>Daten zu Interessen und Ausschlüssen ermöglichen ein zielgerichtetes und spezialisiertes Angebot</a:t>
            </a:r>
          </a:p>
          <a:p>
            <a:pPr marL="285750" indent="-285750">
              <a:buFont typeface="Arial" panose="020B0604020202020204" pitchFamily="34" charset="0"/>
              <a:buChar char="•"/>
            </a:pPr>
            <a:r>
              <a:rPr lang="de-CH" b="0" dirty="0"/>
              <a:t>Wissen ist Macht – Geteiltes Wissen macht alle stärker</a:t>
            </a:r>
          </a:p>
          <a:p>
            <a:pPr marL="285750" indent="-285750">
              <a:buFont typeface="Arial" panose="020B0604020202020204" pitchFamily="34" charset="0"/>
              <a:buChar char="•"/>
            </a:pPr>
            <a:r>
              <a:rPr lang="de-CH" b="0" dirty="0"/>
              <a:t>Vorteil aus dem Kennen unserer Stakeholder</a:t>
            </a:r>
          </a:p>
          <a:p>
            <a:pPr marL="285750" indent="-285750">
              <a:buFont typeface="Arial" panose="020B0604020202020204" pitchFamily="34" charset="0"/>
              <a:buChar char="•"/>
            </a:pPr>
            <a:r>
              <a:rPr lang="de-CH" dirty="0"/>
              <a:t>Wechsel von produktorientiertem zu kundenorientiertem Verhalten</a:t>
            </a:r>
          </a:p>
          <a:p>
            <a:endParaRPr lang="de-CH" dirty="0"/>
          </a:p>
        </p:txBody>
      </p:sp>
      <p:sp>
        <p:nvSpPr>
          <p:cNvPr id="4" name="Datumsplatzhalter 3"/>
          <p:cNvSpPr>
            <a:spLocks noGrp="1"/>
          </p:cNvSpPr>
          <p:nvPr>
            <p:ph type="dt" sz="half" idx="10"/>
          </p:nvPr>
        </p:nvSpPr>
        <p:spPr/>
        <p:txBody>
          <a:bodyPr/>
          <a:lstStyle/>
          <a:p>
            <a:fld id="{B802796E-8DC9-42E4-B32A-DD6E340FF16E}" type="datetime1">
              <a:rPr lang="de-DE" smtClean="0"/>
              <a:t>22.01.2019</a:t>
            </a:fld>
            <a:endParaRPr lang="de-CH"/>
          </a:p>
        </p:txBody>
      </p:sp>
      <p:sp>
        <p:nvSpPr>
          <p:cNvPr id="5" name="Fußzeilenplatzhalter 4"/>
          <p:cNvSpPr>
            <a:spLocks noGrp="1"/>
          </p:cNvSpPr>
          <p:nvPr>
            <p:ph type="ftr" sz="quarter" idx="11"/>
          </p:nvPr>
        </p:nvSpPr>
        <p:spPr/>
        <p:txBody>
          <a:body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p>
            <a:r>
              <a:rPr lang="de-CH" smtClean="0"/>
              <a:t>Seite </a:t>
            </a:r>
            <a:fld id="{117F10C9-0B07-45CC-A0F1-BB544ED35D3B}" type="slidenum">
              <a:rPr lang="de-CH" smtClean="0"/>
              <a:pPr/>
              <a:t>4</a:t>
            </a:fld>
            <a:endParaRPr lang="de-CH"/>
          </a:p>
        </p:txBody>
      </p:sp>
      <p:pic>
        <p:nvPicPr>
          <p:cNvPr id="11" name="Grafik 10"/>
          <p:cNvPicPr>
            <a:picLocks noChangeAspect="1"/>
          </p:cNvPicPr>
          <p:nvPr/>
        </p:nvPicPr>
        <p:blipFill>
          <a:blip r:embed="rId3"/>
          <a:stretch>
            <a:fillRect/>
          </a:stretch>
        </p:blipFill>
        <p:spPr>
          <a:xfrm>
            <a:off x="146568" y="1196975"/>
            <a:ext cx="4539642" cy="4725144"/>
          </a:xfrm>
          <a:prstGeom prst="rect">
            <a:avLst/>
          </a:prstGeom>
        </p:spPr>
      </p:pic>
      <p:sp>
        <p:nvSpPr>
          <p:cNvPr id="12" name="Bildplatzhalter 11"/>
          <p:cNvSpPr>
            <a:spLocks noGrp="1"/>
          </p:cNvSpPr>
          <p:nvPr>
            <p:ph type="pic" sz="quarter" idx="13"/>
          </p:nvPr>
        </p:nvSpPr>
        <p:spPr>
          <a:xfrm>
            <a:off x="386716" y="1225245"/>
            <a:ext cx="3960813" cy="4752975"/>
          </a:xfrm>
        </p:spPr>
      </p:sp>
    </p:spTree>
    <p:extLst>
      <p:ext uri="{BB962C8B-B14F-4D97-AF65-F5344CB8AC3E}">
        <p14:creationId xmlns:p14="http://schemas.microsoft.com/office/powerpoint/2010/main" val="716768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Weshalb ein </a:t>
            </a:r>
            <a:r>
              <a:rPr lang="de-CH" dirty="0" smtClean="0"/>
              <a:t>Datenmodell?</a:t>
            </a:r>
            <a:endParaRPr lang="de-CH" dirty="0"/>
          </a:p>
        </p:txBody>
      </p:sp>
      <p:sp>
        <p:nvSpPr>
          <p:cNvPr id="3" name="Inhaltsplatzhalter 2"/>
          <p:cNvSpPr>
            <a:spLocks noGrp="1"/>
          </p:cNvSpPr>
          <p:nvPr>
            <p:ph sz="half" idx="2"/>
          </p:nvPr>
        </p:nvSpPr>
        <p:spPr>
          <a:xfrm>
            <a:off x="2699792" y="4104281"/>
            <a:ext cx="3888333" cy="2205039"/>
          </a:xfrm>
        </p:spPr>
        <p:txBody>
          <a:bodyPr/>
          <a:lstStyle/>
          <a:p>
            <a:pPr marL="285750" indent="-285750">
              <a:buFont typeface="Arial" panose="020B0604020202020204" pitchFamily="34" charset="0"/>
              <a:buChar char="•"/>
            </a:pPr>
            <a:r>
              <a:rPr lang="de-CH" b="0" dirty="0" smtClean="0"/>
              <a:t>Professionelles Beziehungsmanagement </a:t>
            </a:r>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r>
              <a:rPr lang="de-CH" b="0" dirty="0"/>
              <a:t>Abbild aller </a:t>
            </a:r>
            <a:r>
              <a:rPr lang="de-CH" b="0" dirty="0" err="1"/>
              <a:t>Touchpoints</a:t>
            </a:r>
            <a:r>
              <a:rPr lang="de-CH" b="0" dirty="0"/>
              <a:t> mit </a:t>
            </a:r>
            <a:r>
              <a:rPr lang="de-CH" b="0" dirty="0" smtClean="0"/>
              <a:t>SRK</a:t>
            </a:r>
          </a:p>
          <a:p>
            <a:pPr marL="285750" indent="-285750">
              <a:buFont typeface="Arial" panose="020B0604020202020204" pitchFamily="34" charset="0"/>
              <a:buChar char="•"/>
            </a:pPr>
            <a:endParaRPr lang="de-CH" b="0" dirty="0"/>
          </a:p>
          <a:p>
            <a:pPr marL="285750" indent="-285750">
              <a:buFont typeface="Arial" panose="020B0604020202020204" pitchFamily="34" charset="0"/>
              <a:buChar char="•"/>
            </a:pPr>
            <a:r>
              <a:rPr lang="de-CH" b="0" dirty="0" smtClean="0"/>
              <a:t>Wissensteilung </a:t>
            </a:r>
            <a:r>
              <a:rPr lang="de-CH" b="0" dirty="0"/>
              <a:t>innerhalb der </a:t>
            </a:r>
            <a:r>
              <a:rPr lang="de-CH" b="0" dirty="0" smtClean="0"/>
              <a:t>Organisation</a:t>
            </a:r>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r>
              <a:rPr lang="de-CH" b="0" dirty="0" err="1" smtClean="0"/>
              <a:t>Fundraisingeffizienz</a:t>
            </a:r>
            <a:endParaRPr lang="de-CH" b="0" dirty="0"/>
          </a:p>
        </p:txBody>
      </p:sp>
      <p:sp>
        <p:nvSpPr>
          <p:cNvPr id="4" name="Datumsplatzhalter 3"/>
          <p:cNvSpPr>
            <a:spLocks noGrp="1"/>
          </p:cNvSpPr>
          <p:nvPr>
            <p:ph type="dt" sz="half" idx="10"/>
          </p:nvPr>
        </p:nvSpPr>
        <p:spPr/>
        <p:txBody>
          <a:bodyPr/>
          <a:lstStyle/>
          <a:p>
            <a:fld id="{B802796E-8DC9-42E4-B32A-DD6E340FF16E}" type="datetime1">
              <a:rPr lang="de-DE" smtClean="0"/>
              <a:t>22.01.2019</a:t>
            </a:fld>
            <a:endParaRPr lang="de-CH"/>
          </a:p>
        </p:txBody>
      </p:sp>
      <p:sp>
        <p:nvSpPr>
          <p:cNvPr id="5" name="Fußzeilenplatzhalter 4"/>
          <p:cNvSpPr>
            <a:spLocks noGrp="1"/>
          </p:cNvSpPr>
          <p:nvPr>
            <p:ph type="ftr" sz="quarter" idx="11"/>
          </p:nvPr>
        </p:nvSpPr>
        <p:spPr/>
        <p:txBody>
          <a:body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p>
            <a:r>
              <a:rPr lang="de-CH" smtClean="0"/>
              <a:t>Seite </a:t>
            </a:r>
            <a:fld id="{117F10C9-0B07-45CC-A0F1-BB544ED35D3B}" type="slidenum">
              <a:rPr lang="de-CH" smtClean="0"/>
              <a:pPr/>
              <a:t>5</a:t>
            </a:fld>
            <a:endParaRPr lang="de-CH"/>
          </a:p>
        </p:txBody>
      </p:sp>
      <p:pic>
        <p:nvPicPr>
          <p:cNvPr id="10" name="Bildplatzhalter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062" b="3062"/>
          <a:stretch>
            <a:fillRect/>
          </a:stretch>
        </p:blipFill>
        <p:spPr>
          <a:xfrm>
            <a:off x="2000472" y="1048769"/>
            <a:ext cx="4855272" cy="2928512"/>
          </a:xfrm>
        </p:spPr>
      </p:pic>
    </p:spTree>
    <p:extLst>
      <p:ext uri="{BB962C8B-B14F-4D97-AF65-F5344CB8AC3E}">
        <p14:creationId xmlns:p14="http://schemas.microsoft.com/office/powerpoint/2010/main" val="121170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Das Datenmodell</a:t>
            </a:r>
          </a:p>
        </p:txBody>
      </p:sp>
      <p:sp>
        <p:nvSpPr>
          <p:cNvPr id="3" name="Datumsplatzhalter 2"/>
          <p:cNvSpPr>
            <a:spLocks noGrp="1"/>
          </p:cNvSpPr>
          <p:nvPr>
            <p:ph type="dt" sz="half" idx="10"/>
          </p:nvPr>
        </p:nvSpPr>
        <p:spPr/>
        <p:txBody>
          <a:bodyPr/>
          <a:lstStyle/>
          <a:p>
            <a:fld id="{3DEA8ABE-9B70-449D-986C-88518390BEFF}" type="datetime1">
              <a:rPr lang="de-DE" smtClean="0"/>
              <a:t>22.01.2019</a:t>
            </a:fld>
            <a:endParaRPr lang="de-CH"/>
          </a:p>
        </p:txBody>
      </p:sp>
      <p:sp>
        <p:nvSpPr>
          <p:cNvPr id="4" name="Fußzeilenplatzhalter 3"/>
          <p:cNvSpPr>
            <a:spLocks noGrp="1"/>
          </p:cNvSpPr>
          <p:nvPr>
            <p:ph type="ftr" sz="quarter" idx="11"/>
          </p:nvPr>
        </p:nvSpPr>
        <p:spPr/>
        <p:txBody>
          <a:bodyPr/>
          <a:lstStyle/>
          <a:p>
            <a:r>
              <a:rPr lang="de-CH" smtClean="0"/>
              <a:t>Schulung OM RIA - Modul 3: Das Datenmodell   </a:t>
            </a:r>
            <a:endParaRPr lang="de-CH"/>
          </a:p>
        </p:txBody>
      </p:sp>
      <p:sp>
        <p:nvSpPr>
          <p:cNvPr id="5" name="Foliennummernplatzhalter 4"/>
          <p:cNvSpPr>
            <a:spLocks noGrp="1"/>
          </p:cNvSpPr>
          <p:nvPr>
            <p:ph type="sldNum" sz="quarter" idx="12"/>
          </p:nvPr>
        </p:nvSpPr>
        <p:spPr/>
        <p:txBody>
          <a:bodyPr/>
          <a:lstStyle/>
          <a:p>
            <a:r>
              <a:rPr lang="de-CH" smtClean="0"/>
              <a:t>Seite </a:t>
            </a:r>
            <a:fld id="{D60CD85A-232C-4A24-8690-164EECD38F22}" type="slidenum">
              <a:rPr lang="de-CH" smtClean="0"/>
              <a:pPr/>
              <a:t>6</a:t>
            </a:fld>
            <a:endParaRPr lang="de-CH"/>
          </a:p>
        </p:txBody>
      </p:sp>
      <p:pic>
        <p:nvPicPr>
          <p:cNvPr id="11" name="Bildplatzhalter 10"/>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rot="5400000">
            <a:off x="2166575" y="138225"/>
            <a:ext cx="4594825" cy="6984776"/>
          </a:xfrm>
        </p:spPr>
      </p:pic>
    </p:spTree>
    <p:extLst>
      <p:ext uri="{BB962C8B-B14F-4D97-AF65-F5344CB8AC3E}">
        <p14:creationId xmlns:p14="http://schemas.microsoft.com/office/powerpoint/2010/main" val="2525421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drei Bereiche des Datenmodells </a:t>
            </a: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de-CH" b="0" dirty="0" smtClean="0"/>
              <a:t>Beziehung</a:t>
            </a:r>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endParaRPr lang="de-CH" b="0" dirty="0"/>
          </a:p>
          <a:p>
            <a:pPr marL="285750" indent="-285750">
              <a:buFont typeface="Arial" panose="020B0604020202020204" pitchFamily="34" charset="0"/>
              <a:buChar char="•"/>
            </a:pPr>
            <a:endParaRPr lang="de-CH" b="0" dirty="0"/>
          </a:p>
          <a:p>
            <a:pPr marL="285750" indent="-285750">
              <a:buFont typeface="Arial" panose="020B0604020202020204" pitchFamily="34" charset="0"/>
              <a:buChar char="•"/>
            </a:pPr>
            <a:endParaRPr lang="de-CH" b="0" dirty="0"/>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r>
              <a:rPr lang="de-CH" b="0" dirty="0" smtClean="0"/>
              <a:t>Eigenschaft</a:t>
            </a:r>
            <a:endParaRPr lang="de-CH" b="0" dirty="0"/>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endParaRPr lang="de-CH" b="0" dirty="0"/>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endParaRPr lang="de-CH" b="0" dirty="0"/>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endParaRPr lang="de-CH" b="0" dirty="0"/>
          </a:p>
          <a:p>
            <a:endParaRPr lang="de-CH" b="0" dirty="0"/>
          </a:p>
          <a:p>
            <a:pPr marL="285750" indent="-285750">
              <a:buFont typeface="Arial" panose="020B0604020202020204" pitchFamily="34" charset="0"/>
              <a:buChar char="•"/>
            </a:pPr>
            <a:r>
              <a:rPr lang="de-CH" b="0" dirty="0" smtClean="0"/>
              <a:t>OM Technik </a:t>
            </a:r>
            <a:endParaRPr lang="de-CH" dirty="0"/>
          </a:p>
        </p:txBody>
      </p:sp>
      <p:sp>
        <p:nvSpPr>
          <p:cNvPr id="4" name="Datumsplatzhalter 3"/>
          <p:cNvSpPr>
            <a:spLocks noGrp="1"/>
          </p:cNvSpPr>
          <p:nvPr>
            <p:ph type="dt" sz="half" idx="10"/>
          </p:nvPr>
        </p:nvSpPr>
        <p:spPr/>
        <p:txBody>
          <a:bodyPr/>
          <a:lstStyle/>
          <a:p>
            <a:fld id="{96FF0D9E-B162-4D26-9209-4EB8CD866D0F}" type="datetime1">
              <a:rPr lang="de-DE" smtClean="0"/>
              <a:t>22.01.2019</a:t>
            </a:fld>
            <a:endParaRPr lang="de-CH" dirty="0"/>
          </a:p>
        </p:txBody>
      </p:sp>
      <p:sp>
        <p:nvSpPr>
          <p:cNvPr id="5" name="Fußzeilenplatzhalter 4"/>
          <p:cNvSpPr>
            <a:spLocks noGrp="1"/>
          </p:cNvSpPr>
          <p:nvPr>
            <p:ph type="ftr" sz="quarter" idx="11"/>
          </p:nvPr>
        </p:nvSpPr>
        <p:spPr/>
        <p:txBody>
          <a:body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7</a:t>
            </a:fld>
            <a:endParaRPr lang="de-CH"/>
          </a:p>
        </p:txBody>
      </p:sp>
      <p:pic>
        <p:nvPicPr>
          <p:cNvPr id="7" name="Grafik 6"/>
          <p:cNvPicPr>
            <a:picLocks noChangeAspect="1"/>
          </p:cNvPicPr>
          <p:nvPr/>
        </p:nvPicPr>
        <p:blipFill>
          <a:blip r:embed="rId3"/>
          <a:stretch>
            <a:fillRect/>
          </a:stretch>
        </p:blipFill>
        <p:spPr>
          <a:xfrm>
            <a:off x="2699792" y="1196975"/>
            <a:ext cx="2245569" cy="1499914"/>
          </a:xfrm>
          <a:prstGeom prst="rect">
            <a:avLst/>
          </a:prstGeom>
        </p:spPr>
      </p:pic>
      <p:pic>
        <p:nvPicPr>
          <p:cNvPr id="8" name="Grafik 7"/>
          <p:cNvPicPr>
            <a:picLocks noChangeAspect="1"/>
          </p:cNvPicPr>
          <p:nvPr/>
        </p:nvPicPr>
        <p:blipFill>
          <a:blip r:embed="rId4"/>
          <a:stretch>
            <a:fillRect/>
          </a:stretch>
        </p:blipFill>
        <p:spPr>
          <a:xfrm>
            <a:off x="5508104" y="3284984"/>
            <a:ext cx="2310954" cy="1310387"/>
          </a:xfrm>
          <a:prstGeom prst="rect">
            <a:avLst/>
          </a:prstGeom>
        </p:spPr>
      </p:pic>
      <p:pic>
        <p:nvPicPr>
          <p:cNvPr id="9" name="Grafik 8"/>
          <p:cNvPicPr>
            <a:picLocks noChangeAspect="1"/>
          </p:cNvPicPr>
          <p:nvPr/>
        </p:nvPicPr>
        <p:blipFill>
          <a:blip r:embed="rId5"/>
          <a:stretch>
            <a:fillRect/>
          </a:stretch>
        </p:blipFill>
        <p:spPr>
          <a:xfrm>
            <a:off x="2627784" y="4648200"/>
            <a:ext cx="3867150" cy="1533525"/>
          </a:xfrm>
          <a:prstGeom prst="rect">
            <a:avLst/>
          </a:prstGeom>
        </p:spPr>
      </p:pic>
    </p:spTree>
    <p:extLst>
      <p:ext uri="{BB962C8B-B14F-4D97-AF65-F5344CB8AC3E}">
        <p14:creationId xmlns:p14="http://schemas.microsoft.com/office/powerpoint/2010/main" val="295276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Gruppen der Bereiche</a:t>
            </a:r>
            <a:br>
              <a:rPr lang="de-CH" dirty="0"/>
            </a:br>
            <a:r>
              <a:rPr lang="de-CH" dirty="0" smtClean="0">
                <a:solidFill>
                  <a:schemeClr val="tx1"/>
                </a:solidFill>
              </a:rPr>
              <a:t>Beziehung</a:t>
            </a:r>
            <a:endParaRPr lang="de-CH" dirty="0">
              <a:solidFill>
                <a:schemeClr val="tx1"/>
              </a:solidFill>
            </a:endParaRPr>
          </a:p>
        </p:txBody>
      </p:sp>
      <p:sp>
        <p:nvSpPr>
          <p:cNvPr id="4" name="Datumsplatzhalter 3"/>
          <p:cNvSpPr>
            <a:spLocks noGrp="1"/>
          </p:cNvSpPr>
          <p:nvPr>
            <p:ph type="dt" sz="half" idx="10"/>
          </p:nvPr>
        </p:nvSpPr>
        <p:spPr/>
        <p:txBody>
          <a:bodyPr/>
          <a:lstStyle/>
          <a:p>
            <a:fld id="{96FF0D9E-B162-4D26-9209-4EB8CD866D0F}" type="datetime1">
              <a:rPr lang="de-DE" smtClean="0"/>
              <a:t>22.01.2019</a:t>
            </a:fld>
            <a:endParaRPr lang="de-CH"/>
          </a:p>
        </p:txBody>
      </p:sp>
      <p:sp>
        <p:nvSpPr>
          <p:cNvPr id="5" name="Fußzeilenplatzhalter 4"/>
          <p:cNvSpPr>
            <a:spLocks noGrp="1"/>
          </p:cNvSpPr>
          <p:nvPr>
            <p:ph type="ftr" sz="quarter" idx="11"/>
          </p:nvPr>
        </p:nvSpPr>
        <p:spPr/>
        <p:txBody>
          <a:body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8</a:t>
            </a:fld>
            <a:endParaRPr lang="de-CH"/>
          </a:p>
        </p:txBody>
      </p:sp>
      <p:sp>
        <p:nvSpPr>
          <p:cNvPr id="8" name="Inhaltsplatzhalter 7"/>
          <p:cNvSpPr>
            <a:spLocks noGrp="1"/>
          </p:cNvSpPr>
          <p:nvPr>
            <p:ph idx="1"/>
          </p:nvPr>
        </p:nvSpPr>
        <p:spPr/>
        <p:txBody>
          <a:bodyPr/>
          <a:lstStyle/>
          <a:p>
            <a:pPr marL="342900" indent="-342900">
              <a:buFont typeface="+mj-lt"/>
              <a:buAutoNum type="arabicPeriod"/>
            </a:pPr>
            <a:r>
              <a:rPr lang="de-CH" dirty="0" err="1" smtClean="0"/>
              <a:t>Accountmanage</a:t>
            </a:r>
            <a:r>
              <a:rPr lang="de-CH" b="0" dirty="0" err="1" smtClean="0"/>
              <a:t>r</a:t>
            </a:r>
            <a:r>
              <a:rPr lang="de-CH" b="0" dirty="0" smtClean="0"/>
              <a:t>: Die Zuständige Person für den Kontakt</a:t>
            </a:r>
          </a:p>
          <a:p>
            <a:pPr marL="342900" indent="-342900">
              <a:buFont typeface="+mj-lt"/>
              <a:buAutoNum type="arabicPeriod"/>
            </a:pPr>
            <a:endParaRPr lang="de-CH" b="0" dirty="0"/>
          </a:p>
          <a:p>
            <a:pPr marL="342900" indent="-342900">
              <a:buFont typeface="+mj-lt"/>
              <a:buAutoNum type="arabicPeriod"/>
            </a:pPr>
            <a:r>
              <a:rPr lang="de-CH" dirty="0" smtClean="0"/>
              <a:t>Ausschlüsse: </a:t>
            </a:r>
            <a:r>
              <a:rPr lang="de-CH" b="0" dirty="0" smtClean="0"/>
              <a:t>Abbildung der </a:t>
            </a:r>
            <a:r>
              <a:rPr lang="de-CH" b="0" dirty="0" err="1" smtClean="0"/>
              <a:t>Stakeholderwünsche</a:t>
            </a:r>
            <a:endParaRPr lang="de-CH" b="0" dirty="0" smtClean="0"/>
          </a:p>
          <a:p>
            <a:pPr marL="342900" indent="-342900">
              <a:buFont typeface="+mj-lt"/>
              <a:buAutoNum type="arabicPeriod"/>
            </a:pPr>
            <a:endParaRPr lang="de-CH" b="0" dirty="0"/>
          </a:p>
          <a:p>
            <a:pPr marL="342900" indent="-342900">
              <a:buFont typeface="+mj-lt"/>
              <a:buAutoNum type="arabicPeriod"/>
            </a:pPr>
            <a:r>
              <a:rPr lang="de-CH" dirty="0" smtClean="0"/>
              <a:t>DM-Massnahme: </a:t>
            </a:r>
            <a:r>
              <a:rPr lang="de-CH" b="0" dirty="0" smtClean="0"/>
              <a:t>Die </a:t>
            </a:r>
            <a:r>
              <a:rPr lang="de-CH" b="0" dirty="0" err="1" smtClean="0"/>
              <a:t>Direct</a:t>
            </a:r>
            <a:r>
              <a:rPr lang="de-CH" b="0" dirty="0" smtClean="0"/>
              <a:t> Marketing Massnahmen individuell anpassen</a:t>
            </a:r>
            <a:endParaRPr lang="de-CH" b="0" dirty="0"/>
          </a:p>
        </p:txBody>
      </p:sp>
      <p:pic>
        <p:nvPicPr>
          <p:cNvPr id="9" name="Bildplatzhalt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5400000">
            <a:off x="2807804" y="2529000"/>
            <a:ext cx="273630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833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Gruppen der Bereiche</a:t>
            </a:r>
            <a:br>
              <a:rPr lang="de-CH" dirty="0"/>
            </a:br>
            <a:r>
              <a:rPr lang="de-CH" dirty="0" smtClean="0">
                <a:solidFill>
                  <a:schemeClr val="tx1"/>
                </a:solidFill>
              </a:rPr>
              <a:t>Eigenschaften</a:t>
            </a:r>
            <a:endParaRPr lang="de-CH" dirty="0">
              <a:solidFill>
                <a:schemeClr val="tx1"/>
              </a:solidFill>
            </a:endParaRPr>
          </a:p>
        </p:txBody>
      </p:sp>
      <p:sp>
        <p:nvSpPr>
          <p:cNvPr id="4" name="Datumsplatzhalter 3"/>
          <p:cNvSpPr>
            <a:spLocks noGrp="1"/>
          </p:cNvSpPr>
          <p:nvPr>
            <p:ph type="dt" sz="half" idx="10"/>
          </p:nvPr>
        </p:nvSpPr>
        <p:spPr/>
        <p:txBody>
          <a:bodyPr/>
          <a:lstStyle/>
          <a:p>
            <a:fld id="{96FF0D9E-B162-4D26-9209-4EB8CD866D0F}" type="datetime1">
              <a:rPr lang="de-DE" smtClean="0"/>
              <a:t>22.01.2019</a:t>
            </a:fld>
            <a:endParaRPr lang="de-CH"/>
          </a:p>
        </p:txBody>
      </p:sp>
      <p:sp>
        <p:nvSpPr>
          <p:cNvPr id="5" name="Fußzeilenplatzhalter 4"/>
          <p:cNvSpPr>
            <a:spLocks noGrp="1"/>
          </p:cNvSpPr>
          <p:nvPr>
            <p:ph type="ftr" sz="quarter" idx="11"/>
          </p:nvPr>
        </p:nvSpPr>
        <p:spPr/>
        <p:txBody>
          <a:bodyPr/>
          <a:lstStyle/>
          <a:p>
            <a:r>
              <a:rPr lang="de-CH" smtClean="0"/>
              <a:t>Schulung OM RIA - Modul 3: Das Datenmodell   </a:t>
            </a:r>
            <a:endParaRPr lang="de-CH"/>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9</a:t>
            </a:fld>
            <a:endParaRPr lang="de-CH"/>
          </a:p>
        </p:txBody>
      </p:sp>
      <p:sp>
        <p:nvSpPr>
          <p:cNvPr id="8" name="Inhaltsplatzhalter 7"/>
          <p:cNvSpPr>
            <a:spLocks noGrp="1"/>
          </p:cNvSpPr>
          <p:nvPr>
            <p:ph idx="1"/>
          </p:nvPr>
        </p:nvSpPr>
        <p:spPr/>
        <p:txBody>
          <a:bodyPr/>
          <a:lstStyle/>
          <a:p>
            <a:pPr marL="342900" indent="-342900">
              <a:buFont typeface="+mj-lt"/>
              <a:buAutoNum type="arabicPeriod"/>
            </a:pPr>
            <a:r>
              <a:rPr lang="de-CH" dirty="0"/>
              <a:t>	</a:t>
            </a:r>
            <a:r>
              <a:rPr lang="de-CH" dirty="0" smtClean="0"/>
              <a:t>Herkunft: </a:t>
            </a:r>
            <a:r>
              <a:rPr lang="de-CH" b="0" dirty="0" smtClean="0"/>
              <a:t>Kanal der Adressaufnahme in das CRM, </a:t>
            </a:r>
            <a:r>
              <a:rPr lang="de-CH" b="0" dirty="0"/>
              <a:t>D</a:t>
            </a:r>
            <a:r>
              <a:rPr lang="de-CH" b="0" dirty="0" smtClean="0"/>
              <a:t>atenschutz</a:t>
            </a:r>
            <a:endParaRPr lang="de-CH" b="0" dirty="0"/>
          </a:p>
          <a:p>
            <a:pPr marL="342900" indent="-342900">
              <a:buFont typeface="+mj-lt"/>
              <a:buAutoNum type="arabicPeriod"/>
            </a:pPr>
            <a:r>
              <a:rPr lang="de-CH" dirty="0"/>
              <a:t>	</a:t>
            </a:r>
            <a:r>
              <a:rPr lang="de-CH" dirty="0" smtClean="0"/>
              <a:t>Interessen: </a:t>
            </a:r>
            <a:r>
              <a:rPr lang="de-CH" b="0" dirty="0" smtClean="0"/>
              <a:t>Themengerechte Ansprache des Stakeholders</a:t>
            </a:r>
            <a:endParaRPr lang="de-CH" b="0" dirty="0"/>
          </a:p>
          <a:p>
            <a:pPr marL="342900" indent="-342900">
              <a:buFont typeface="+mj-lt"/>
              <a:buAutoNum type="arabicPeriod"/>
            </a:pPr>
            <a:r>
              <a:rPr lang="de-CH" dirty="0"/>
              <a:t>	</a:t>
            </a:r>
            <a:r>
              <a:rPr lang="de-CH" dirty="0" smtClean="0"/>
              <a:t>Organisation: </a:t>
            </a:r>
            <a:r>
              <a:rPr lang="de-CH" b="0" dirty="0" smtClean="0"/>
              <a:t>Interne Perspektive </a:t>
            </a:r>
            <a:endParaRPr lang="de-CH" b="0" dirty="0"/>
          </a:p>
          <a:p>
            <a:pPr marL="342900" indent="-342900">
              <a:buFont typeface="+mj-lt"/>
              <a:buAutoNum type="arabicPeriod"/>
            </a:pPr>
            <a:r>
              <a:rPr lang="de-CH" dirty="0"/>
              <a:t>	</a:t>
            </a:r>
            <a:r>
              <a:rPr lang="de-CH" dirty="0" smtClean="0"/>
              <a:t>Rechtsform: </a:t>
            </a:r>
            <a:r>
              <a:rPr lang="de-CH" b="0" dirty="0" smtClean="0"/>
              <a:t>Information zu Firmen und Institutionen</a:t>
            </a:r>
            <a:endParaRPr lang="de-CH" b="0" dirty="0"/>
          </a:p>
          <a:p>
            <a:pPr marL="342900" indent="-342900">
              <a:buFont typeface="+mj-lt"/>
              <a:buAutoNum type="arabicPeriod"/>
            </a:pPr>
            <a:r>
              <a:rPr lang="de-CH" dirty="0"/>
              <a:t>	</a:t>
            </a:r>
            <a:r>
              <a:rPr lang="de-CH" dirty="0" smtClean="0"/>
              <a:t>Stakeholder</a:t>
            </a:r>
            <a:r>
              <a:rPr lang="de-CH" dirty="0"/>
              <a:t>: </a:t>
            </a:r>
            <a:r>
              <a:rPr lang="de-CH" b="0" dirty="0" smtClean="0"/>
              <a:t>Hat Interesse </a:t>
            </a:r>
            <a:r>
              <a:rPr lang="de-CH" b="0" dirty="0"/>
              <a:t>am Verlauf oder Ergebnis der SRK-Arbeit </a:t>
            </a:r>
          </a:p>
          <a:p>
            <a:pPr marL="342900" indent="-342900">
              <a:buFont typeface="+mj-lt"/>
              <a:buAutoNum type="arabicPeriod"/>
            </a:pPr>
            <a:r>
              <a:rPr lang="de-CH" dirty="0"/>
              <a:t>	</a:t>
            </a:r>
            <a:r>
              <a:rPr lang="de-CH" dirty="0" smtClean="0"/>
              <a:t>Zielgruppe: </a:t>
            </a:r>
            <a:r>
              <a:rPr lang="de-CH" b="0" dirty="0" smtClean="0"/>
              <a:t>Unterteilung in </a:t>
            </a:r>
            <a:r>
              <a:rPr lang="de-CH" b="0" dirty="0"/>
              <a:t>Zielgruppen aus interner </a:t>
            </a:r>
            <a:r>
              <a:rPr lang="de-CH" b="0" dirty="0" smtClean="0"/>
              <a:t>Sicht</a:t>
            </a:r>
          </a:p>
        </p:txBody>
      </p:sp>
      <p:pic>
        <p:nvPicPr>
          <p:cNvPr id="9" name="Bildplatzhalt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5400000">
            <a:off x="2807804" y="2529000"/>
            <a:ext cx="273630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731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RK Schrift gross">
  <a:themeElements>
    <a:clrScheme name="SRK">
      <a:dk1>
        <a:srgbClr val="000000"/>
      </a:dk1>
      <a:lt1>
        <a:srgbClr val="FFFFFF"/>
      </a:lt1>
      <a:dk2>
        <a:srgbClr val="006633"/>
      </a:dk2>
      <a:lt2>
        <a:srgbClr val="0099CC"/>
      </a:lt2>
      <a:accent1>
        <a:srgbClr val="EA9477"/>
      </a:accent1>
      <a:accent2>
        <a:srgbClr val="AE0F0A"/>
      </a:accent2>
      <a:accent3>
        <a:srgbClr val="FFCC00"/>
      </a:accent3>
      <a:accent4>
        <a:srgbClr val="FF9900"/>
      </a:accent4>
      <a:accent5>
        <a:srgbClr val="339900"/>
      </a:accent5>
      <a:accent6>
        <a:srgbClr val="006699"/>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RK">
        <a:dk1>
          <a:srgbClr val="000000"/>
        </a:dk1>
        <a:lt1>
          <a:srgbClr val="FFFFFF"/>
        </a:lt1>
        <a:dk2>
          <a:srgbClr val="006633"/>
        </a:dk2>
        <a:lt2>
          <a:srgbClr val="0099CC"/>
        </a:lt2>
        <a:accent1>
          <a:srgbClr val="EA9477"/>
        </a:accent1>
        <a:accent2>
          <a:srgbClr val="AE0F0A"/>
        </a:accent2>
        <a:accent3>
          <a:srgbClr val="FFCC00"/>
        </a:accent3>
        <a:accent4>
          <a:srgbClr val="FF9900"/>
        </a:accent4>
        <a:accent5>
          <a:srgbClr val="339900"/>
        </a:accent5>
        <a:accent6>
          <a:srgbClr val="00669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RK Document" ma:contentTypeID="0x0101009C63A35441BD4995A5EE0711DA9FAB8B00A92EED873F6E48499A0BA80E9BFDB5F6" ma:contentTypeVersion="5" ma:contentTypeDescription="" ma:contentTypeScope="" ma:versionID="48161c0e5db7dc35f72f51884f990ef5">
  <xsd:schema xmlns:xsd="http://www.w3.org/2001/XMLSchema" xmlns:xs="http://www.w3.org/2001/XMLSchema" xmlns:p="http://schemas.microsoft.com/office/2006/metadata/properties" xmlns:ns2="686bb78f-30bf-464f-a4bb-8f9db02d821c" xmlns:ns3="3643499c-3029-4bf2-a669-da490b075a7e" targetNamespace="http://schemas.microsoft.com/office/2006/metadata/properties" ma:root="true" ma:fieldsID="a06b94262db43e43a048d360e8db5093" ns2:_="" ns3:_="">
    <xsd:import namespace="686bb78f-30bf-464f-a4bb-8f9db02d821c"/>
    <xsd:import namespace="3643499c-3029-4bf2-a669-da490b075a7e"/>
    <xsd:element name="properties">
      <xsd:complexType>
        <xsd:sequence>
          <xsd:element name="documentManagement">
            <xsd:complexType>
              <xsd:all>
                <xsd:element ref="ns2:TaxKeywordTaxHTField" minOccurs="0"/>
                <xsd:element ref="ns2:TaxCatchAll" minOccurs="0"/>
                <xsd:element ref="ns2:TaxCatchAllLabel" minOccurs="0"/>
                <xsd:element ref="ns3:MP_UserTags" minOccurs="0"/>
                <xsd:element ref="ns3:MP_Inherited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bb78f-30bf-464f-a4bb-8f9db02d821c"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b03ee776-c480-4477-ac96-ffedaaf8d4a2"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9bbee5b7-74c4-49b3-bccc-33ea29a34a24}" ma:internalName="TaxCatchAll" ma:showField="CatchAllData" ma:web="3643499c-3029-4bf2-a669-da490b075a7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9bbee5b7-74c4-49b3-bccc-33ea29a34a24}" ma:internalName="TaxCatchAllLabel" ma:readOnly="true" ma:showField="CatchAllDataLabel" ma:web="3643499c-3029-4bf2-a669-da490b075a7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643499c-3029-4bf2-a669-da490b075a7e" elementFormDefault="qualified">
    <xsd:import namespace="http://schemas.microsoft.com/office/2006/documentManagement/types"/>
    <xsd:import namespace="http://schemas.microsoft.com/office/infopath/2007/PartnerControls"/>
    <xsd:element name="MP_UserTags" ma:index="12" nillable="true" ma:displayName="Tags" ma:hidden="true" ma:internalName="MP_UserTags" ma:readOnly="false">
      <xsd:simpleType>
        <xsd:restriction base="dms:Unknown"/>
      </xsd:simpleType>
    </xsd:element>
    <xsd:element name="MP_InheritedTags" ma:index="13" nillable="true" ma:displayName="Inherited Tags" ma:hidden="true" ma:internalName="MP_InheritedTags"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P_UserTags xmlns="3643499c-3029-4bf2-a669-da490b075a7e" xsi:nil="true"/>
    <MP_InheritedTags xmlns="3643499c-3029-4bf2-a669-da490b075a7e">((ce45)(ce40)(ce1))((ce4785)(ce628)(ce621)(ce619)(ce52)(ce3))((ce61)(ce39)(ce1))((ce4793)(ce67)(ce41)(ce1))</MP_InheritedTags>
    <TaxKeywordTaxHTField xmlns="686bb78f-30bf-464f-a4bb-8f9db02d821c">
      <Terms xmlns="http://schemas.microsoft.com/office/infopath/2007/PartnerControls"/>
    </TaxKeywordTaxHTField>
    <TaxCatchAll xmlns="686bb78f-30bf-464f-a4bb-8f9db02d821c">
      <Value>5</Value>
      <Value>4</Value>
      <Value>3</Value>
      <Value>2</Value>
      <Value>1</Value>
    </TaxCatchAll>
  </documentManagement>
</p:properties>
</file>

<file path=customXml/item4.xml><?xml version="1.0" encoding="utf-8"?>
<?mso-contentType ?>
<SharedContentType xmlns="Microsoft.SharePoint.Taxonomy.ContentTypeSync" SourceId="b03ee776-c480-4477-ac96-ffedaaf8d4a2" ContentTypeId="0x0101009C63A35441BD4995A5EE0711DA9FAB8B" PreviousValue="false"/>
</file>

<file path=customXml/itemProps1.xml><?xml version="1.0" encoding="utf-8"?>
<ds:datastoreItem xmlns:ds="http://schemas.openxmlformats.org/officeDocument/2006/customXml" ds:itemID="{131EA220-4F5E-4633-9EBF-04642E4CD1C8}"/>
</file>

<file path=customXml/itemProps2.xml><?xml version="1.0" encoding="utf-8"?>
<ds:datastoreItem xmlns:ds="http://schemas.openxmlformats.org/officeDocument/2006/customXml" ds:itemID="{8575EA35-6ABC-42DD-86A5-988AB13EDEFA}"/>
</file>

<file path=customXml/itemProps3.xml><?xml version="1.0" encoding="utf-8"?>
<ds:datastoreItem xmlns:ds="http://schemas.openxmlformats.org/officeDocument/2006/customXml" ds:itemID="{271D4DAA-BD38-4011-83E6-B1D38730AFE0}"/>
</file>

<file path=customXml/itemProps4.xml><?xml version="1.0" encoding="utf-8"?>
<ds:datastoreItem xmlns:ds="http://schemas.openxmlformats.org/officeDocument/2006/customXml" ds:itemID="{8C574896-FF15-4F4D-A807-05E08E64D73D}"/>
</file>

<file path=docProps/app.xml><?xml version="1.0" encoding="utf-8"?>
<Properties xmlns="http://schemas.openxmlformats.org/officeDocument/2006/extended-properties" xmlns:vt="http://schemas.openxmlformats.org/officeDocument/2006/docPropsVTypes">
  <Template>blank</Template>
  <TotalTime>0</TotalTime>
  <Words>1977</Words>
  <Application>Microsoft Office PowerPoint</Application>
  <PresentationFormat>Bildschirmpräsentation (4:3)</PresentationFormat>
  <Paragraphs>356</Paragraphs>
  <Slides>21</Slides>
  <Notes>21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21</vt:i4>
      </vt:variant>
    </vt:vector>
  </HeadingPairs>
  <TitlesOfParts>
    <vt:vector size="24" baseType="lpstr">
      <vt:lpstr>Arial</vt:lpstr>
      <vt:lpstr>Wingdings</vt:lpstr>
      <vt:lpstr>SRK Schrift gross</vt:lpstr>
      <vt:lpstr>Schulung OM Ria – Modul 3 </vt:lpstr>
      <vt:lpstr>Rückblick Modul 1 &amp; 2</vt:lpstr>
      <vt:lpstr>Agenda Modul 3 - Datenmodell</vt:lpstr>
      <vt:lpstr>CRM-Kultur Das Datenmodell als Grundlage</vt:lpstr>
      <vt:lpstr>Weshalb ein Datenmodell?</vt:lpstr>
      <vt:lpstr>Das Datenmodell</vt:lpstr>
      <vt:lpstr>Die drei Bereiche des Datenmodells </vt:lpstr>
      <vt:lpstr>Die Gruppen der Bereiche Beziehung</vt:lpstr>
      <vt:lpstr>Die Gruppen der Bereiche Eigenschaften</vt:lpstr>
      <vt:lpstr>Die Gruppen der Bereiche OM-Technik</vt:lpstr>
      <vt:lpstr>Baumstrukur &amp; Merkmale Livebeispiel</vt:lpstr>
      <vt:lpstr>Manuelle Neuerfassung eines Stakeholders Im Detail liegt der Erfolg</vt:lpstr>
      <vt:lpstr>Das Basisprogramm für Gönner Im Public Fundraising</vt:lpstr>
      <vt:lpstr>Der Accountmanager Spezifikation im Datenmodell</vt:lpstr>
      <vt:lpstr>Der Accountmanager Zuständigkeiten</vt:lpstr>
      <vt:lpstr>Den Accountmanager erfassen Livebeispiel</vt:lpstr>
      <vt:lpstr>Unsere Fallbeispiele  Livebeispiel</vt:lpstr>
      <vt:lpstr>Zu Beachten Dein Beitrag ist wichtig</vt:lpstr>
      <vt:lpstr>Zuständigkeiten &amp; Ausblick Deine Ansprechpersonen</vt:lpstr>
      <vt:lpstr>  </vt:lpstr>
      <vt:lpstr>Merci!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CRM</dc:title>
  <dc:creator>Zulauf, Max</dc:creator>
  <cp:lastModifiedBy>Roeoesli, Rita</cp:lastModifiedBy>
  <cp:revision>185</cp:revision>
  <dcterms:created xsi:type="dcterms:W3CDTF">2018-11-26T08:58:57Z</dcterms:created>
  <dcterms:modified xsi:type="dcterms:W3CDTF">2019-01-22T10:43:34Z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0x0101009C63A35441BD4995A5EE0711DA9FAB8B00A92EED873F6E48499A0BA80E9BFDB5F6</vt:lpwstr>
  </property>
  <property fmtid="{D5CDD505-2E9C-101B-9397-08002B2CF9AE}" pid="3" name="DocStatus">
    <vt:lpwstr>1;#No Selection|104ac350-8f62-4db0-9f8e-d818c06ae2c9</vt:lpwstr>
  </property>
  <property fmtid="{D5CDD505-2E9C-101B-9397-08002B2CF9AE}" pid="4" name="Dokumentart">
    <vt:lpwstr>2;#No Selection|104ac350-8f62-4db0-9f8e-d818c06ae2c9</vt:lpwstr>
  </property>
  <property fmtid="{D5CDD505-2E9C-101B-9397-08002B2CF9AE}" pid="5" name="fab6c5e1ad1546f9a62ca2159160b242">
    <vt:lpwstr>No Selection|104ac350-8f62-4db0-9f8e-d818c06ae2c9</vt:lpwstr>
  </property>
  <property fmtid="{D5CDD505-2E9C-101B-9397-08002B2CF9AE}" pid="6" name="m70f4331849447c685c73b82e93953da">
    <vt:lpwstr>No Selection|104ac350-8f62-4db0-9f8e-d818c06ae2c9</vt:lpwstr>
  </property>
  <property fmtid="{D5CDD505-2E9C-101B-9397-08002B2CF9AE}" pid="7" name="n35d15ada72e46a59ce16f15f4ad05b9">
    <vt:lpwstr>No Selection|104ac350-8f62-4db0-9f8e-d818c06ae2c9</vt:lpwstr>
  </property>
  <property fmtid="{D5CDD505-2E9C-101B-9397-08002B2CF9AE}" pid="8" name="i41f762668c4470d984e63d5340a841f">
    <vt:lpwstr>No Selection|104ac350-8f62-4db0-9f8e-d818c06ae2c9</vt:lpwstr>
  </property>
  <property fmtid="{D5CDD505-2E9C-101B-9397-08002B2CF9AE}" pid="9" name="Sprache0">
    <vt:lpwstr>5;#No Selection|104ac350-8f62-4db0-9f8e-d818c06ae2c9</vt:lpwstr>
  </property>
  <property fmtid="{D5CDD505-2E9C-101B-9397-08002B2CF9AE}" pid="10" name="Gremium">
    <vt:lpwstr>3;#No Selection|104ac350-8f62-4db0-9f8e-d818c06ae2c9</vt:lpwstr>
  </property>
  <property fmtid="{D5CDD505-2E9C-101B-9397-08002B2CF9AE}" pid="11" name="l5285c67051049589daa74ffaf45e364">
    <vt:lpwstr>No Selection|104ac350-8f62-4db0-9f8e-d818c06ae2c9</vt:lpwstr>
  </property>
  <property fmtid="{D5CDD505-2E9C-101B-9397-08002B2CF9AE}" pid="12" name="Zuständigkeit">
    <vt:lpwstr>4;#No Selection|104ac350-8f62-4db0-9f8e-d818c06ae2c9</vt:lpwstr>
  </property>
  <property fmtid="{D5CDD505-2E9C-101B-9397-08002B2CF9AE}" pid="13" name="TaxKeyword">
    <vt:lpwstr/>
  </property>
</Properties>
</file>